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</p:sldMasterIdLst>
  <p:notesMasterIdLst>
    <p:notesMasterId r:id="rId15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9144000" cy="6858000" type="screen4x3"/>
  <p:notesSz cx="4500563" cy="63357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0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58800" y="481320"/>
            <a:ext cx="3181680" cy="237564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/>
          <a:p>
            <a:pPr algn="ctr"/>
            <a:r>
              <a:rPr lang="ru-RU" sz="2360" b="0" strike="noStrike" spc="-1">
                <a:solidFill>
                  <a:srgbClr val="000000"/>
                </a:solidFill>
                <a:latin typeface="Times New Roman"/>
              </a:rPr>
              <a:t>Для перемещения страницы щёлкните мышью</a:t>
            </a:r>
          </a:p>
        </p:txBody>
      </p:sp>
      <p:sp>
        <p:nvSpPr>
          <p:cNvPr id="160" name="PlaceHolder 2"/>
          <p:cNvSpPr>
            <a:spLocks noGrp="1"/>
          </p:cNvSpPr>
          <p:nvPr>
            <p:ph type="body"/>
          </p:nvPr>
        </p:nvSpPr>
        <p:spPr>
          <a:xfrm>
            <a:off x="450000" y="3009240"/>
            <a:ext cx="3599640" cy="28512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1660" b="0" strike="noStrike" spc="-1">
                <a:latin typeface="Arial"/>
              </a:rPr>
              <a:t>Для правки формата примечаний щёлкните мышью</a:t>
            </a:r>
          </a:p>
        </p:txBody>
      </p:sp>
      <p:sp>
        <p:nvSpPr>
          <p:cNvPr id="161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1952640" cy="3168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1400" b="0" strike="noStrike" spc="-1">
                <a:latin typeface="Times New Roman"/>
              </a:rPr>
              <a:t>&lt;верхний колонтитул&gt;</a:t>
            </a:r>
          </a:p>
        </p:txBody>
      </p:sp>
      <p:sp>
        <p:nvSpPr>
          <p:cNvPr id="162" name="PlaceHolder 4"/>
          <p:cNvSpPr>
            <a:spLocks noGrp="1"/>
          </p:cNvSpPr>
          <p:nvPr>
            <p:ph type="dt"/>
          </p:nvPr>
        </p:nvSpPr>
        <p:spPr>
          <a:xfrm>
            <a:off x="2547000" y="0"/>
            <a:ext cx="1952640" cy="316800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r>
              <a:rPr lang="ru-RU" sz="1400" b="0" strike="noStrike" spc="-1">
                <a:latin typeface="Times New Roman"/>
              </a:rPr>
              <a:t>&lt;дата/время&gt;</a:t>
            </a:r>
          </a:p>
        </p:txBody>
      </p:sp>
      <p:sp>
        <p:nvSpPr>
          <p:cNvPr id="163" name="PlaceHolder 5"/>
          <p:cNvSpPr>
            <a:spLocks noGrp="1"/>
          </p:cNvSpPr>
          <p:nvPr>
            <p:ph type="ftr"/>
          </p:nvPr>
        </p:nvSpPr>
        <p:spPr>
          <a:xfrm>
            <a:off x="0" y="6019200"/>
            <a:ext cx="1952640" cy="316440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ru-RU" sz="1400" b="0" strike="noStrike" spc="-1">
                <a:latin typeface="Times New Roman"/>
              </a:rPr>
              <a:t>&lt;нижний колонтитул&gt;</a:t>
            </a:r>
          </a:p>
        </p:txBody>
      </p:sp>
      <p:sp>
        <p:nvSpPr>
          <p:cNvPr id="164" name="PlaceHolder 6"/>
          <p:cNvSpPr>
            <a:spLocks noGrp="1"/>
          </p:cNvSpPr>
          <p:nvPr>
            <p:ph type="sldNum"/>
          </p:nvPr>
        </p:nvSpPr>
        <p:spPr>
          <a:xfrm>
            <a:off x="2547000" y="6019200"/>
            <a:ext cx="1952640" cy="316440"/>
          </a:xfrm>
          <a:prstGeom prst="rect">
            <a:avLst/>
          </a:prstGeom>
        </p:spPr>
        <p:txBody>
          <a:bodyPr lIns="0" tIns="0" rIns="0" bIns="0" anchor="b"/>
          <a:lstStyle/>
          <a:p>
            <a:pPr algn="r"/>
            <a:fld id="{3D3F613C-E11E-4F48-B999-56809A8AD07D}" type="slidenum">
              <a:rPr lang="ru-RU" sz="1400" b="0" strike="noStrike" spc="-1">
                <a:latin typeface="Times New Roman"/>
              </a:rPr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54454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66750" y="481013"/>
            <a:ext cx="3165475" cy="2374900"/>
          </a:xfrm>
          <a:prstGeom prst="rect">
            <a:avLst/>
          </a:prstGeom>
        </p:spPr>
      </p:sp>
      <p:sp>
        <p:nvSpPr>
          <p:cNvPr id="207" name="PlaceHolder 2"/>
          <p:cNvSpPr>
            <a:spLocks noGrp="1"/>
          </p:cNvSpPr>
          <p:nvPr>
            <p:ph type="body"/>
          </p:nvPr>
        </p:nvSpPr>
        <p:spPr>
          <a:xfrm>
            <a:off x="450000" y="3008520"/>
            <a:ext cx="3599640" cy="285120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 sz="1660" b="0" strike="noStrike" spc="-1">
              <a:latin typeface="Arial"/>
            </a:endParaRPr>
          </a:p>
        </p:txBody>
      </p:sp>
      <p:pic>
        <p:nvPicPr>
          <p:cNvPr id="208" name="Рисунок 207"/>
          <p:cNvPicPr/>
          <p:nvPr/>
        </p:nvPicPr>
        <p:blipFill>
          <a:blip r:embed="rId3"/>
          <a:stretch/>
        </p:blipFill>
        <p:spPr>
          <a:xfrm>
            <a:off x="1789920" y="2043000"/>
            <a:ext cx="566640" cy="79344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93364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1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6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7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8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4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0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5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6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7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8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1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9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11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2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3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4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5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6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12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2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13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3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3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13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3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3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14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4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4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14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4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14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4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5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51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2600" b="0" strike="noStrike" spc="-1">
              <a:latin typeface="Arial"/>
            </a:endParaRPr>
          </a:p>
        </p:txBody>
      </p:sp>
      <p:sp>
        <p:nvSpPr>
          <p:cNvPr id="15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54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55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56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57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58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14"/>
          <a:stretch/>
        </p:blipFill>
        <p:spPr>
          <a:xfrm>
            <a:off x="0" y="0"/>
            <a:ext cx="9143280" cy="6857280"/>
          </a:xfrm>
          <a:prstGeom prst="rect">
            <a:avLst/>
          </a:prstGeom>
          <a:ln>
            <a:noFill/>
          </a:ln>
        </p:spPr>
      </p:pic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2600" b="0" strike="noStrike" spc="-1"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Рисунок 38"/>
          <p:cNvPicPr/>
          <p:nvPr/>
        </p:nvPicPr>
        <p:blipFill>
          <a:blip r:embed="rId14"/>
          <a:stretch/>
        </p:blipFill>
        <p:spPr>
          <a:xfrm>
            <a:off x="0" y="0"/>
            <a:ext cx="9143280" cy="6857280"/>
          </a:xfrm>
          <a:prstGeom prst="rect">
            <a:avLst/>
          </a:prstGeom>
          <a:ln>
            <a:noFill/>
          </a:ln>
        </p:spPr>
      </p:pic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873880"/>
            <a:ext cx="8228880" cy="114444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/>
          <a:p>
            <a:r>
              <a:rPr lang="ru-RU" sz="1800" b="0" strike="noStrike" spc="-1"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8046000" cy="28828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Рисунок 77"/>
          <p:cNvPicPr/>
          <p:nvPr/>
        </p:nvPicPr>
        <p:blipFill>
          <a:blip r:embed="rId14"/>
          <a:stretch/>
        </p:blipFill>
        <p:spPr>
          <a:xfrm>
            <a:off x="0" y="72000"/>
            <a:ext cx="9143640" cy="6857640"/>
          </a:xfrm>
          <a:prstGeom prst="rect">
            <a:avLst/>
          </a:prstGeom>
          <a:ln>
            <a:noFill/>
          </a:ln>
        </p:spPr>
      </p:pic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2600" b="0" strike="noStrike" spc="-1"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8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Рисунок 116"/>
          <p:cNvPicPr/>
          <p:nvPr/>
        </p:nvPicPr>
        <p:blipFill>
          <a:blip r:embed="rId14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457200" y="2873880"/>
            <a:ext cx="8229240" cy="11448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/>
          <a:p>
            <a:pPr algn="ctr"/>
            <a:r>
              <a:rPr lang="ru-RU" sz="2360" b="0" strike="noStrike" spc="-1">
                <a:solidFill>
                  <a:srgbClr val="000000"/>
                </a:solidFill>
                <a:latin typeface="Times New Roman"/>
              </a:rPr>
              <a:t>Для правки текста заглавия щёлкните мышью</a:t>
            </a:r>
          </a:p>
        </p:txBody>
      </p:sp>
      <p:sp>
        <p:nvSpPr>
          <p:cNvPr id="119" name="PlaceHolder 2"/>
          <p:cNvSpPr>
            <a:spLocks noGrp="1"/>
          </p:cNvSpPr>
          <p:nvPr>
            <p:ph type="body"/>
          </p:nvPr>
        </p:nvSpPr>
        <p:spPr>
          <a:xfrm>
            <a:off x="457200" y="4310640"/>
            <a:ext cx="8046360" cy="288324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 algn="ctr">
              <a:spcAft>
                <a:spcPts val="1281"/>
              </a:spcAft>
            </a:pPr>
            <a:r>
              <a:rPr lang="ru-RU" sz="2910" b="0" strike="noStrike" spc="-1">
                <a:solidFill>
                  <a:srgbClr val="000000"/>
                </a:solidFill>
                <a:latin typeface="Times New Roman"/>
              </a:rPr>
              <a:t>Для правки структуры щёлкните мышью</a:t>
            </a:r>
          </a:p>
          <a:p>
            <a:pPr marL="864000" lvl="1" indent="-324000" algn="ctr">
              <a:spcAft>
                <a:spcPts val="1023"/>
              </a:spcAft>
            </a:pPr>
            <a:r>
              <a:rPr lang="ru-RU" sz="2539" b="0" strike="noStrike" spc="-1">
                <a:solidFill>
                  <a:srgbClr val="000000"/>
                </a:solidFill>
                <a:latin typeface="Times New Roman"/>
              </a:rPr>
              <a:t>Второй уровень структуры</a:t>
            </a:r>
          </a:p>
          <a:p>
            <a:pPr marL="1296000" lvl="2" indent="-288000" algn="ctr">
              <a:spcAft>
                <a:spcPts val="768"/>
              </a:spcAft>
            </a:pPr>
            <a:r>
              <a:rPr lang="ru-RU" sz="2179" b="0" strike="noStrike" spc="-1">
                <a:solidFill>
                  <a:srgbClr val="000000"/>
                </a:solidFill>
                <a:latin typeface="Times New Roman"/>
              </a:rPr>
              <a:t>Третий уровень структуры</a:t>
            </a:r>
          </a:p>
          <a:p>
            <a:pPr marL="1728000" lvl="3" indent="-216000" algn="ctr">
              <a:spcAft>
                <a:spcPts val="507"/>
              </a:spcAft>
            </a:pPr>
            <a:r>
              <a:rPr lang="ru-RU" sz="1820" b="0" strike="noStrike" spc="-1">
                <a:solidFill>
                  <a:srgbClr val="000000"/>
                </a:solidFill>
                <a:latin typeface="Times New Roman"/>
              </a:rPr>
              <a:t>Четвёртый уровень структуры</a:t>
            </a:r>
          </a:p>
          <a:p>
            <a:pPr marL="2160000" lvl="4" indent="-216000" algn="ctr">
              <a:spcAft>
                <a:spcPts val="252"/>
              </a:spcAft>
            </a:pPr>
            <a:r>
              <a:rPr lang="ru-RU" sz="1820" b="0" strike="noStrike" spc="-1">
                <a:solidFill>
                  <a:srgbClr val="000000"/>
                </a:solidFill>
                <a:latin typeface="Times New Roman"/>
              </a:rPr>
              <a:t>Пятый уровень структуры</a:t>
            </a:r>
          </a:p>
          <a:p>
            <a:pPr marL="2592000" lvl="5" indent="-216000" algn="ctr">
              <a:spcAft>
                <a:spcPts val="252"/>
              </a:spcAft>
            </a:pPr>
            <a:r>
              <a:rPr lang="ru-RU" sz="1820" b="0" strike="noStrike" spc="-1">
                <a:solidFill>
                  <a:srgbClr val="000000"/>
                </a:solidFill>
                <a:latin typeface="Times New Roman"/>
              </a:rPr>
              <a:t>Шестой уровень структуры</a:t>
            </a:r>
          </a:p>
          <a:p>
            <a:pPr marL="3024000" lvl="6" indent="-216000" algn="ctr">
              <a:spcAft>
                <a:spcPts val="252"/>
              </a:spcAft>
            </a:pPr>
            <a:r>
              <a:rPr lang="ru-RU" sz="1820" b="0" strike="noStrike" spc="-1">
                <a:solidFill>
                  <a:srgbClr val="000000"/>
                </a:solidFill>
                <a:latin typeface="Times New Roman"/>
              </a:rPr>
              <a:t>Седьмой уровень структуры</a:t>
            </a:r>
          </a:p>
        </p:txBody>
      </p:sp>
      <p:sp>
        <p:nvSpPr>
          <p:cNvPr id="120" name="PlaceHolder 3"/>
          <p:cNvSpPr>
            <a:spLocks noGrp="1"/>
          </p:cNvSpPr>
          <p:nvPr>
            <p:ph type="dt"/>
          </p:nvPr>
        </p:nvSpPr>
        <p:spPr>
          <a:xfrm>
            <a:off x="456840" y="6247440"/>
            <a:ext cx="2130120" cy="4730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1400" b="0" strike="noStrike" spc="-1">
                <a:latin typeface="Times New Roman"/>
              </a:rPr>
              <a:t>&lt;дата/время&gt;</a:t>
            </a:r>
          </a:p>
        </p:txBody>
      </p:sp>
      <p:sp>
        <p:nvSpPr>
          <p:cNvPr id="121" name="PlaceHolder 4"/>
          <p:cNvSpPr>
            <a:spLocks noGrp="1"/>
          </p:cNvSpPr>
          <p:nvPr>
            <p:ph type="ftr"/>
          </p:nvPr>
        </p:nvSpPr>
        <p:spPr>
          <a:xfrm>
            <a:off x="3126600" y="6247440"/>
            <a:ext cx="2898360" cy="473040"/>
          </a:xfrm>
          <a:prstGeom prst="rect">
            <a:avLst/>
          </a:prstGeom>
        </p:spPr>
        <p:txBody>
          <a:bodyPr lIns="0" tIns="0" rIns="0" bIns="0"/>
          <a:lstStyle/>
          <a:p>
            <a:pPr algn="ctr"/>
            <a:r>
              <a:rPr lang="ru-RU" sz="1400" b="0" strike="noStrike" spc="-1">
                <a:latin typeface="Times New Roman"/>
              </a:rPr>
              <a:t>&lt;нижний колонтитул&gt;</a:t>
            </a:r>
          </a:p>
        </p:txBody>
      </p:sp>
      <p:sp>
        <p:nvSpPr>
          <p:cNvPr id="122" name="PlaceHolder 5"/>
          <p:cNvSpPr>
            <a:spLocks noGrp="1"/>
          </p:cNvSpPr>
          <p:nvPr>
            <p:ph type="sldNum"/>
          </p:nvPr>
        </p:nvSpPr>
        <p:spPr>
          <a:xfrm>
            <a:off x="6555240" y="6247440"/>
            <a:ext cx="2130120" cy="473040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fld id="{EC75EE65-16AA-4C1E-B421-029A318C72E8}" type="slidenum">
              <a:rPr lang="ru-RU" sz="1400" b="0" strike="noStrike" spc="-1">
                <a:latin typeface="Times New Roman"/>
              </a:rPr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CustomShape 1"/>
          <p:cNvSpPr/>
          <p:nvPr/>
        </p:nvSpPr>
        <p:spPr>
          <a:xfrm>
            <a:off x="5708073" y="4433400"/>
            <a:ext cx="3338946" cy="1735200"/>
          </a:xfrm>
          <a:prstGeom prst="rect">
            <a:avLst/>
          </a:prstGeom>
          <a:gradFill rotWithShape="0">
            <a:gsLst>
              <a:gs pos="0">
                <a:srgbClr val="EA7500"/>
              </a:gs>
              <a:gs pos="100000">
                <a:srgbClr val="FFFFFF"/>
              </a:gs>
            </a:gsLst>
            <a:lin ang="3060000"/>
          </a:gradFill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b="1" spc="-1" dirty="0" smtClean="0">
                <a:solidFill>
                  <a:srgbClr val="17375E"/>
                </a:solidFill>
                <a:latin typeface="Times New Roman"/>
                <a:ea typeface="DejaVu Sans"/>
              </a:rPr>
              <a:t>УЧИТЕЛЬ: Моисеева И.Е.</a:t>
            </a:r>
          </a:p>
          <a:p>
            <a:pPr algn="ctr">
              <a:lnSpc>
                <a:spcPct val="100000"/>
              </a:lnSpc>
            </a:pPr>
            <a:r>
              <a:rPr lang="ru-RU" sz="1800" b="1" strike="noStrike" spc="-1" dirty="0" smtClean="0">
                <a:solidFill>
                  <a:srgbClr val="17375E"/>
                </a:solidFill>
                <a:latin typeface="Times New Roman"/>
                <a:ea typeface="DejaVu Sans"/>
              </a:rPr>
              <a:t>МБОУ </a:t>
            </a:r>
            <a:r>
              <a:rPr lang="ru-RU" sz="1800" b="1" strike="noStrike" spc="-1" dirty="0">
                <a:solidFill>
                  <a:srgbClr val="17375E"/>
                </a:solidFill>
                <a:latin typeface="Times New Roman"/>
                <a:ea typeface="DejaVu Sans"/>
              </a:rPr>
              <a:t>«Средняя школа №10»</a:t>
            </a:r>
            <a:endParaRPr lang="ru-RU" sz="18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1800" b="1" strike="noStrike" spc="-1" dirty="0" smtClean="0">
                <a:solidFill>
                  <a:srgbClr val="17375E"/>
                </a:solidFill>
                <a:latin typeface="Times New Roman"/>
                <a:ea typeface="DejaVu Sans"/>
              </a:rPr>
              <a:t>г</a:t>
            </a:r>
            <a:r>
              <a:rPr lang="ru-RU" sz="1800" b="1" strike="noStrike" spc="-1" dirty="0">
                <a:solidFill>
                  <a:srgbClr val="17375E"/>
                </a:solidFill>
                <a:latin typeface="Times New Roman"/>
                <a:ea typeface="DejaVu Sans"/>
              </a:rPr>
              <a:t>. Чебоксары 2021г</a:t>
            </a:r>
            <a:r>
              <a:rPr lang="ru-RU" sz="1800" b="1" strike="noStrike" spc="-1" dirty="0" smtClean="0">
                <a:solidFill>
                  <a:srgbClr val="17375E"/>
                </a:solidFill>
                <a:latin typeface="Times New Roman"/>
                <a:ea typeface="DejaVu Sans"/>
              </a:rPr>
              <a:t>.</a:t>
            </a:r>
            <a:endParaRPr lang="ru-RU" sz="1800" b="0" strike="noStrike" spc="-1" dirty="0">
              <a:latin typeface="Arial"/>
            </a:endParaRPr>
          </a:p>
        </p:txBody>
      </p:sp>
      <p:sp>
        <p:nvSpPr>
          <p:cNvPr id="167" name="CustomShape 2"/>
          <p:cNvSpPr/>
          <p:nvPr/>
        </p:nvSpPr>
        <p:spPr>
          <a:xfrm>
            <a:off x="1656000" y="504000"/>
            <a:ext cx="5471280" cy="503280"/>
          </a:xfrm>
          <a:prstGeom prst="rect">
            <a:avLst/>
          </a:prstGeom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2400" b="1" strike="noStrike" cap="all" spc="-1">
                <a:solidFill>
                  <a:srgbClr val="000000"/>
                </a:solidFill>
                <a:latin typeface="Times New Roman"/>
                <a:ea typeface="DejaVu Sans"/>
              </a:rPr>
              <a:t>Исследовательский проект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168" name="CustomShape 3"/>
          <p:cNvSpPr/>
          <p:nvPr/>
        </p:nvSpPr>
        <p:spPr>
          <a:xfrm>
            <a:off x="503999" y="1985400"/>
            <a:ext cx="7905709" cy="1469880"/>
          </a:xfrm>
          <a:prstGeom prst="rect">
            <a:avLst/>
          </a:prstGeom>
          <a:ln>
            <a:solidFill>
              <a:srgbClr val="3465A4"/>
            </a:solidFill>
          </a:ln>
          <a:effectLst>
            <a:outerShdw blurRad="40000" dist="25560" dir="108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 anchor="ctr"/>
          <a:lstStyle/>
          <a:p>
            <a:pPr marL="285840" indent="-284400" algn="ctr">
              <a:lnSpc>
                <a:spcPct val="10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lang="ru-RU" sz="28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Тема: Строительство Сурского Оборонительного Рубежа глазами участника Егоровой М.А.</a:t>
            </a:r>
            <a:endParaRPr lang="ru-RU" sz="2800" b="0" strike="noStrike" spc="-1" dirty="0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CustomShape 1"/>
          <p:cNvSpPr/>
          <p:nvPr/>
        </p:nvSpPr>
        <p:spPr>
          <a:xfrm>
            <a:off x="1644840" y="434520"/>
            <a:ext cx="5804280" cy="500760"/>
          </a:xfrm>
          <a:prstGeom prst="rect">
            <a:avLst/>
          </a:prstGeom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1800" b="1" strike="noStrike" cap="all" spc="-1" dirty="0">
                <a:solidFill>
                  <a:srgbClr val="333333"/>
                </a:solidFill>
                <a:latin typeface="Times New Roman"/>
                <a:ea typeface="DejaVu Sans"/>
              </a:rPr>
              <a:t>Цель </a:t>
            </a:r>
            <a:r>
              <a:rPr lang="ru-RU" sz="1800" b="1" strike="noStrike" cap="all" spc="-1" dirty="0" smtClean="0">
                <a:solidFill>
                  <a:srgbClr val="333333"/>
                </a:solidFill>
                <a:latin typeface="Times New Roman"/>
                <a:ea typeface="DejaVu Sans"/>
              </a:rPr>
              <a:t>исследования</a:t>
            </a:r>
            <a:r>
              <a:rPr lang="ru-RU" sz="1800" b="0" strike="noStrike" cap="all" spc="-1" dirty="0">
                <a:solidFill>
                  <a:srgbClr val="333333"/>
                </a:solidFill>
                <a:latin typeface="Times New Roman"/>
                <a:ea typeface="DejaVu Sans"/>
              </a:rPr>
              <a:t>:</a:t>
            </a:r>
            <a:endParaRPr lang="ru-RU" sz="1800" b="0" strike="noStrike" spc="-1" dirty="0">
              <a:latin typeface="Arial"/>
            </a:endParaRPr>
          </a:p>
        </p:txBody>
      </p:sp>
      <p:sp>
        <p:nvSpPr>
          <p:cNvPr id="170" name="CustomShape 2"/>
          <p:cNvSpPr/>
          <p:nvPr/>
        </p:nvSpPr>
        <p:spPr>
          <a:xfrm>
            <a:off x="1330560" y="1563480"/>
            <a:ext cx="1828080" cy="367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1" name="CustomShape 3"/>
          <p:cNvSpPr/>
          <p:nvPr/>
        </p:nvSpPr>
        <p:spPr>
          <a:xfrm>
            <a:off x="617400" y="1407600"/>
            <a:ext cx="7763760" cy="699120"/>
          </a:xfrm>
          <a:prstGeom prst="rect">
            <a:avLst/>
          </a:prstGeom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000" b="1" strike="noStrike" spc="-1">
                <a:solidFill>
                  <a:srgbClr val="1C1C1C"/>
                </a:solidFill>
                <a:latin typeface="Times New Roman"/>
                <a:ea typeface="DejaVu Sans"/>
              </a:rPr>
              <a:t>Показать вклад тружеников тыла в победу над фашизмом.</a:t>
            </a:r>
            <a:endParaRPr lang="ru-RU" sz="2000" b="0" strike="noStrike" spc="-1">
              <a:latin typeface="Arial"/>
            </a:endParaRPr>
          </a:p>
        </p:txBody>
      </p:sp>
      <p:sp>
        <p:nvSpPr>
          <p:cNvPr id="172" name="CustomShape 4"/>
          <p:cNvSpPr/>
          <p:nvPr/>
        </p:nvSpPr>
        <p:spPr>
          <a:xfrm>
            <a:off x="436320" y="2664000"/>
            <a:ext cx="3019320" cy="3053880"/>
          </a:xfrm>
          <a:prstGeom prst="rect">
            <a:avLst/>
          </a:prstGeom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 anchor="ctr"/>
          <a:lstStyle/>
          <a:p>
            <a:pPr algn="just">
              <a:lnSpc>
                <a:spcPct val="100000"/>
              </a:lnSpc>
            </a:pPr>
            <a:r>
              <a:rPr lang="ru-RU" sz="18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Вот уже </a:t>
            </a:r>
            <a:r>
              <a:rPr lang="ru-RU" sz="1800" b="1" strike="noStrike" spc="-1" dirty="0" smtClean="0">
                <a:solidFill>
                  <a:srgbClr val="000000"/>
                </a:solidFill>
                <a:latin typeface="Times New Roman"/>
                <a:ea typeface="DejaVu Sans"/>
              </a:rPr>
              <a:t>76 </a:t>
            </a:r>
            <a:r>
              <a:rPr lang="ru-RU" sz="18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лет, как мы живём без войны. Без большой войны.</a:t>
            </a:r>
            <a:endParaRPr lang="ru-RU" sz="18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8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Победа в Великой Отечественной войне не была бы возможной без непосильного вклада тружеников тыла. </a:t>
            </a:r>
            <a:endParaRPr lang="ru-RU" sz="1800" b="0" strike="noStrike" spc="-1" dirty="0">
              <a:latin typeface="Arial"/>
            </a:endParaRPr>
          </a:p>
        </p:txBody>
      </p:sp>
      <p:pic>
        <p:nvPicPr>
          <p:cNvPr id="173" name="Рисунок 172"/>
          <p:cNvPicPr/>
          <p:nvPr/>
        </p:nvPicPr>
        <p:blipFill>
          <a:blip r:embed="rId2"/>
          <a:srcRect r="4" b="28844"/>
          <a:stretch/>
        </p:blipFill>
        <p:spPr>
          <a:xfrm>
            <a:off x="3633120" y="2693160"/>
            <a:ext cx="5294160" cy="30664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CustomShape 1"/>
          <p:cNvSpPr/>
          <p:nvPr/>
        </p:nvSpPr>
        <p:spPr>
          <a:xfrm>
            <a:off x="2648880" y="483840"/>
            <a:ext cx="183240" cy="367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5" name="CustomShape 2"/>
          <p:cNvSpPr/>
          <p:nvPr/>
        </p:nvSpPr>
        <p:spPr>
          <a:xfrm>
            <a:off x="3384000" y="576000"/>
            <a:ext cx="1799640" cy="431640"/>
          </a:xfrm>
          <a:prstGeom prst="rect">
            <a:avLst/>
          </a:prstGeom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800" b="1" strike="noStrike" spc="-1">
                <a:solidFill>
                  <a:srgbClr val="1C1C1C"/>
                </a:solidFill>
                <a:latin typeface="Times New Roman"/>
                <a:ea typeface="DejaVu Sans"/>
              </a:rPr>
              <a:t>ЗАДАЧИ: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176" name="CustomShape 3"/>
          <p:cNvSpPr/>
          <p:nvPr/>
        </p:nvSpPr>
        <p:spPr>
          <a:xfrm>
            <a:off x="360000" y="1224000"/>
            <a:ext cx="7647840" cy="1439640"/>
          </a:xfrm>
          <a:prstGeom prst="rect">
            <a:avLst/>
          </a:prstGeom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800" b="1" strike="noStrike" spc="-1">
                <a:solidFill>
                  <a:srgbClr val="1C1C1C"/>
                </a:solidFill>
                <a:latin typeface="Times New Roman"/>
                <a:ea typeface="DejaVu Sans"/>
              </a:rPr>
              <a:t> </a:t>
            </a:r>
            <a:r>
              <a:t/>
            </a:r>
            <a:br/>
            <a:r>
              <a:rPr lang="ru-RU" sz="1800" b="1" strike="noStrike" spc="-1">
                <a:solidFill>
                  <a:srgbClr val="1C1C1C"/>
                </a:solidFill>
                <a:latin typeface="Times New Roman"/>
                <a:ea typeface="DejaVu Sans"/>
              </a:rPr>
              <a:t>1. Изучить словия жизни народа в военные годы. </a:t>
            </a:r>
            <a:r>
              <a:t/>
            </a:r>
            <a:br/>
            <a:r>
              <a:rPr lang="ru-RU" sz="1800" b="1" strike="noStrike" spc="-1">
                <a:solidFill>
                  <a:srgbClr val="1C1C1C"/>
                </a:solidFill>
                <a:latin typeface="Times New Roman"/>
                <a:ea typeface="DejaVu Sans"/>
              </a:rPr>
              <a:t>2. Показать, как отразилась война на судьбах тружеников тыла, узнать, какую ценузаплатил каждый из них, приближая победу. </a:t>
            </a: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>
              <a:latin typeface="Arial"/>
            </a:endParaRPr>
          </a:p>
        </p:txBody>
      </p:sp>
      <p:sp>
        <p:nvSpPr>
          <p:cNvPr id="177" name="CustomShape 4"/>
          <p:cNvSpPr/>
          <p:nvPr/>
        </p:nvSpPr>
        <p:spPr>
          <a:xfrm>
            <a:off x="3312000" y="2845440"/>
            <a:ext cx="1882080" cy="394200"/>
          </a:xfrm>
          <a:prstGeom prst="rect">
            <a:avLst/>
          </a:prstGeom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2000" b="1" strike="noStrike" cap="all" spc="-1">
                <a:solidFill>
                  <a:srgbClr val="1C1C1C"/>
                </a:solidFill>
                <a:latin typeface="Times New Roman"/>
                <a:ea typeface="DejaVu Sans"/>
              </a:rPr>
              <a:t>Гипотеза:</a:t>
            </a:r>
            <a:endParaRPr lang="ru-RU" sz="2000" b="0" strike="noStrike" spc="-1">
              <a:latin typeface="Arial"/>
            </a:endParaRPr>
          </a:p>
        </p:txBody>
      </p:sp>
      <p:sp>
        <p:nvSpPr>
          <p:cNvPr id="178" name="CustomShape 5"/>
          <p:cNvSpPr/>
          <p:nvPr/>
        </p:nvSpPr>
        <p:spPr>
          <a:xfrm>
            <a:off x="360000" y="3370680"/>
            <a:ext cx="7994160" cy="804960"/>
          </a:xfrm>
          <a:prstGeom prst="rect">
            <a:avLst/>
          </a:prstGeom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Times New Roman"/>
                <a:ea typeface="DejaVu Sans"/>
              </a:rPr>
              <a:t>Если изучить условия жизни народа в военные годы, то можно доказать, что судьба каждого человека есть ортажение судьбы страны.</a:t>
            </a: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>
              <a:latin typeface="Arial"/>
            </a:endParaRPr>
          </a:p>
        </p:txBody>
      </p:sp>
      <p:sp>
        <p:nvSpPr>
          <p:cNvPr id="179" name="CustomShape 6"/>
          <p:cNvSpPr/>
          <p:nvPr/>
        </p:nvSpPr>
        <p:spPr>
          <a:xfrm>
            <a:off x="1944000" y="4392000"/>
            <a:ext cx="4391640" cy="503640"/>
          </a:xfrm>
          <a:prstGeom prst="rect">
            <a:avLst/>
          </a:prstGeom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ru-RU" sz="2000" b="1" strike="noStrike" cap="all" spc="-1">
                <a:solidFill>
                  <a:srgbClr val="1C1C1C"/>
                </a:solidFill>
                <a:latin typeface="Times New Roman"/>
                <a:ea typeface="DejaVu Sans"/>
              </a:rPr>
              <a:t>ОбЪект исследования: </a:t>
            </a:r>
            <a:endParaRPr lang="ru-RU" sz="2000" b="0" strike="noStrike" spc="-1">
              <a:latin typeface="Arial"/>
            </a:endParaRPr>
          </a:p>
        </p:txBody>
      </p:sp>
      <p:sp>
        <p:nvSpPr>
          <p:cNvPr id="180" name="CustomShape 7"/>
          <p:cNvSpPr/>
          <p:nvPr/>
        </p:nvSpPr>
        <p:spPr>
          <a:xfrm>
            <a:off x="357480" y="5112000"/>
            <a:ext cx="7994160" cy="804960"/>
          </a:xfrm>
          <a:prstGeom prst="rect">
            <a:avLst/>
          </a:prstGeom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Times New Roman"/>
                <a:ea typeface="DejaVu Sans"/>
              </a:rPr>
              <a:t>Жительница Порецкого района Егорова Мария Алексеевна, принимавшая участие в строительстве.</a:t>
            </a: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CustomShape 1"/>
          <p:cNvSpPr/>
          <p:nvPr/>
        </p:nvSpPr>
        <p:spPr>
          <a:xfrm>
            <a:off x="1370160" y="288000"/>
            <a:ext cx="5903640" cy="417600"/>
          </a:xfrm>
          <a:prstGeom prst="rect">
            <a:avLst/>
          </a:prstGeom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2400" b="1" strike="noStrike" cap="all" spc="-1">
                <a:solidFill>
                  <a:srgbClr val="000000"/>
                </a:solidFill>
                <a:latin typeface="Calibri"/>
                <a:ea typeface="DejaVu Sans"/>
              </a:rPr>
              <a:t>Общая информация о Строительстве: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182" name="CustomShape 2"/>
          <p:cNvSpPr/>
          <p:nvPr/>
        </p:nvSpPr>
        <p:spPr>
          <a:xfrm>
            <a:off x="698400" y="1080000"/>
            <a:ext cx="7725240" cy="1797120"/>
          </a:xfrm>
          <a:prstGeom prst="rect">
            <a:avLst/>
          </a:prstGeom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 anchor="ctr"/>
          <a:lstStyle/>
          <a:p>
            <a:pPr algn="just"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Times New Roman"/>
                <a:ea typeface="DejaVu Sans"/>
              </a:rPr>
              <a:t>Осенью 1941 года, когда враг уже был под Москвой, руководство страны приняло решение. На случай, если немцы пойдут вглубь нашей страны, им должны помешать оборонительные рубежи в глубоком тылу на берегах рек. Так появился Сурский оборонительный рубеж. Он должен был задержать гитлеровские войска.</a:t>
            </a:r>
            <a:endParaRPr lang="ru-RU" sz="1800" b="0" strike="noStrike" spc="-1">
              <a:latin typeface="Arial"/>
            </a:endParaRPr>
          </a:p>
        </p:txBody>
      </p:sp>
      <p:pic>
        <p:nvPicPr>
          <p:cNvPr id="183" name="Рисунок 182"/>
          <p:cNvPicPr/>
          <p:nvPr/>
        </p:nvPicPr>
        <p:blipFill>
          <a:blip r:embed="rId2"/>
          <a:stretch/>
        </p:blipFill>
        <p:spPr>
          <a:xfrm>
            <a:off x="936000" y="3168000"/>
            <a:ext cx="7343640" cy="338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CustomShape 1"/>
          <p:cNvSpPr/>
          <p:nvPr/>
        </p:nvSpPr>
        <p:spPr>
          <a:xfrm>
            <a:off x="2914920" y="483840"/>
            <a:ext cx="183240" cy="367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6" name="CustomShape 3"/>
          <p:cNvSpPr/>
          <p:nvPr/>
        </p:nvSpPr>
        <p:spPr>
          <a:xfrm>
            <a:off x="3969720" y="1368000"/>
            <a:ext cx="4958280" cy="2736000"/>
          </a:xfrm>
          <a:prstGeom prst="rect">
            <a:avLst/>
          </a:prstGeom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ru-RU" sz="1800" b="1" strike="noStrike" spc="-1" dirty="0" smtClean="0">
                <a:solidFill>
                  <a:srgbClr val="1C1C1C"/>
                </a:solidFill>
                <a:latin typeface="Times New Roman"/>
                <a:ea typeface="DejaVu Sans"/>
              </a:rPr>
              <a:t>На фото Егорова Мария Алексеевна, участница </a:t>
            </a:r>
            <a:r>
              <a:rPr lang="ru-RU" sz="1800" b="1" strike="noStrike" spc="-1" dirty="0">
                <a:solidFill>
                  <a:srgbClr val="1C1C1C"/>
                </a:solidFill>
                <a:latin typeface="Times New Roman"/>
                <a:ea typeface="DejaVu Sans"/>
              </a:rPr>
              <a:t>строительства.</a:t>
            </a:r>
            <a:endParaRPr lang="ru-RU" sz="18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800" b="1" strike="noStrike" spc="-1" dirty="0">
                <a:solidFill>
                  <a:srgbClr val="1C1C1C"/>
                </a:solidFill>
                <a:latin typeface="Times New Roman"/>
                <a:ea typeface="DejaVu Sans"/>
              </a:rPr>
              <a:t>Она рано осталась сиротой, растила братьев и сестер. Работала в колхозе. Замуж не вышла, жила у племянницы. Любила ходить в храм, была очень доброй. Умерла в 2008 году.</a:t>
            </a:r>
            <a:endParaRPr lang="ru-RU" sz="1800" b="0" strike="noStrike" spc="-1" dirty="0">
              <a:latin typeface="Arial"/>
            </a:endParaRPr>
          </a:p>
        </p:txBody>
      </p:sp>
      <p:pic>
        <p:nvPicPr>
          <p:cNvPr id="187" name="Рисунок 186"/>
          <p:cNvPicPr/>
          <p:nvPr/>
        </p:nvPicPr>
        <p:blipFill>
          <a:blip r:embed="rId3"/>
          <a:srcRect l="13192" r="21705"/>
          <a:stretch/>
        </p:blipFill>
        <p:spPr>
          <a:xfrm>
            <a:off x="432360" y="1296000"/>
            <a:ext cx="3239280" cy="4679640"/>
          </a:xfrm>
          <a:prstGeom prst="rect">
            <a:avLst/>
          </a:prstGeom>
          <a:ln>
            <a:noFill/>
          </a:ln>
        </p:spPr>
      </p:pic>
      <p:pic>
        <p:nvPicPr>
          <p:cNvPr id="188" name="Рисунок 187"/>
          <p:cNvPicPr/>
          <p:nvPr/>
        </p:nvPicPr>
        <p:blipFill>
          <a:blip r:embed="rId4"/>
          <a:stretch/>
        </p:blipFill>
        <p:spPr>
          <a:xfrm>
            <a:off x="3145320" y="4176000"/>
            <a:ext cx="1894680" cy="2664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CustomShape 1"/>
          <p:cNvSpPr/>
          <p:nvPr/>
        </p:nvSpPr>
        <p:spPr>
          <a:xfrm>
            <a:off x="2237760" y="483840"/>
            <a:ext cx="183240" cy="367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90" name="CustomShape 2"/>
          <p:cNvSpPr/>
          <p:nvPr/>
        </p:nvSpPr>
        <p:spPr>
          <a:xfrm>
            <a:off x="1008000" y="504000"/>
            <a:ext cx="6497640" cy="455040"/>
          </a:xfrm>
          <a:prstGeom prst="rect">
            <a:avLst/>
          </a:prstGeom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2400" b="1" strike="noStrike" spc="-1">
                <a:solidFill>
                  <a:srgbClr val="1C1C1C"/>
                </a:solidFill>
                <a:latin typeface="Times New Roman"/>
                <a:ea typeface="DejaVu Sans"/>
              </a:rPr>
              <a:t>Егорова Мария Алексеевана (воспоминания):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191" name="CustomShape 3"/>
          <p:cNvSpPr/>
          <p:nvPr/>
        </p:nvSpPr>
        <p:spPr>
          <a:xfrm>
            <a:off x="360000" y="1296000"/>
            <a:ext cx="8351640" cy="791640"/>
          </a:xfrm>
          <a:prstGeom prst="rect">
            <a:avLst/>
          </a:prstGeom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 anchor="ctr"/>
          <a:lstStyle/>
          <a:p>
            <a:pPr algn="just">
              <a:lnSpc>
                <a:spcPct val="100000"/>
              </a:lnSpc>
            </a:pPr>
            <a:r>
              <a:rPr lang="ru-RU" sz="1800" b="1" strike="noStrike" spc="-1">
                <a:solidFill>
                  <a:srgbClr val="1C1C1C"/>
                </a:solidFill>
                <a:latin typeface="Times New Roman"/>
                <a:ea typeface="DejaVu Sans"/>
              </a:rPr>
              <a:t>«В первых числах ноября 1941 года нас вызвали в сельсовет и приказали ехать в совхоз «Организатор». Зачем туда ехать, объяснять не стали.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192" name="CustomShape 4"/>
          <p:cNvSpPr/>
          <p:nvPr/>
        </p:nvSpPr>
        <p:spPr>
          <a:xfrm>
            <a:off x="360000" y="2218680"/>
            <a:ext cx="8351640" cy="1308960"/>
          </a:xfrm>
          <a:prstGeom prst="rect">
            <a:avLst/>
          </a:prstGeom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 anchor="ctr"/>
          <a:lstStyle/>
          <a:p>
            <a:pPr algn="just">
              <a:lnSpc>
                <a:spcPct val="100000"/>
              </a:lnSpc>
            </a:pPr>
            <a:r>
              <a:rPr lang="ru-RU" sz="1800" b="1" strike="noStrike" spc="-1">
                <a:solidFill>
                  <a:srgbClr val="1C1C1C"/>
                </a:solidFill>
                <a:latin typeface="Times New Roman"/>
                <a:ea typeface="DejaVu Sans"/>
              </a:rPr>
              <a:t>И вот в назначенный день женщины до 50 лет, мужчины старше 50 и девушки из ближайших сел (всего 40 человек) собрались у сельского Совета. Колхоз выдал продукты, все погрузились на трактор и поехали. Куда везут, никто не знает.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193" name="CustomShape 5"/>
          <p:cNvSpPr/>
          <p:nvPr/>
        </p:nvSpPr>
        <p:spPr>
          <a:xfrm>
            <a:off x="360000" y="3658680"/>
            <a:ext cx="3455640" cy="2748960"/>
          </a:xfrm>
          <a:prstGeom prst="rect">
            <a:avLst/>
          </a:prstGeom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 anchor="ctr"/>
          <a:lstStyle/>
          <a:p>
            <a:pPr algn="just"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Times New Roman"/>
                <a:ea typeface="DejaVu Sans"/>
              </a:rPr>
              <a:t>Первым делом нас разместили по квартирам. Мужчинам места не хватило, для их проживания приспособили отапливаемые конюшни. Нас, пять девушек, поселили вместе. </a:t>
            </a:r>
            <a:endParaRPr lang="ru-RU" sz="1800" b="0" strike="noStrike" spc="-1">
              <a:latin typeface="Arial"/>
            </a:endParaRPr>
          </a:p>
        </p:txBody>
      </p:sp>
      <p:pic>
        <p:nvPicPr>
          <p:cNvPr id="194" name="Рисунок 193"/>
          <p:cNvPicPr/>
          <p:nvPr/>
        </p:nvPicPr>
        <p:blipFill>
          <a:blip r:embed="rId2"/>
          <a:srcRect b="29475"/>
          <a:stretch/>
        </p:blipFill>
        <p:spPr>
          <a:xfrm>
            <a:off x="3960000" y="3600000"/>
            <a:ext cx="4885560" cy="2879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CustomShape 1"/>
          <p:cNvSpPr/>
          <p:nvPr/>
        </p:nvSpPr>
        <p:spPr>
          <a:xfrm>
            <a:off x="504000" y="288000"/>
            <a:ext cx="8207640" cy="2577960"/>
          </a:xfrm>
          <a:prstGeom prst="rect">
            <a:avLst/>
          </a:prstGeom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Times New Roman"/>
                <a:ea typeface="Tahoma"/>
              </a:rPr>
              <a:t>Наутро собрали всех и объяснили, что мы будем возводить Сурский оборонительный рубеж. Задача нелегкая. Нам предстояло срыть берег Суры так, чтобы он стал отвесным, чтобы не прошли танки. Кроме того, копали окопы, делали накаты, ходы- сообщение между ними. Трудились с темного до темного. Работать было очень тяжело. Ударили сильные морозы, порой до 40 градусов доходило. Грунт песчаный, смерзся, что. Глубина окопа должна быть 2 метра. Бывало, мужчины выворотят с большим трудом глыбу, а мы с ней сделать ничего не можем, сил не хватает. Но они нас жалели, разбивали эти глыбы на маленькие.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196" name="CustomShape 2"/>
          <p:cNvSpPr/>
          <p:nvPr/>
        </p:nvSpPr>
        <p:spPr>
          <a:xfrm>
            <a:off x="504000" y="3024000"/>
            <a:ext cx="8247600" cy="1186560"/>
          </a:xfrm>
          <a:prstGeom prst="rect">
            <a:avLst/>
          </a:prstGeom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00000"/>
              </a:lnSpc>
            </a:pPr>
            <a:r>
              <a:rPr lang="ru-RU" sz="1800" b="1" strike="noStrike" spc="-1">
                <a:solidFill>
                  <a:srgbClr val="111111"/>
                </a:solidFill>
                <a:latin typeface="Times New Roman"/>
                <a:ea typeface="DejaVu Sans"/>
              </a:rPr>
              <a:t>Чтобы не терять время, обедать не ходили. Норма выработки грунта была два кубометра на человека, кровь из носа, а ее надо было выполнить. Замерзали. Чтобы согреться, жгли костры, у огня грели руки. Были случаи обморожения, мазали тогда гусиным салом.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197" name="CustomShape 3"/>
          <p:cNvSpPr/>
          <p:nvPr/>
        </p:nvSpPr>
        <p:spPr>
          <a:xfrm>
            <a:off x="504000" y="4392000"/>
            <a:ext cx="3743640" cy="1727640"/>
          </a:xfrm>
          <a:prstGeom prst="rect">
            <a:avLst/>
          </a:prstGeom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00000"/>
              </a:lnSpc>
            </a:pPr>
            <a:r>
              <a:rPr lang="ru-RU" sz="1800" b="1" strike="noStrike" spc="-1">
                <a:solidFill>
                  <a:srgbClr val="111111"/>
                </a:solidFill>
                <a:latin typeface="Times New Roman"/>
                <a:ea typeface="DejaVu Sans"/>
              </a:rPr>
              <a:t>Выходных не было. Выходной давали тому, кто в субботу топил баню. Баня- настоящий праздник. Прежде чем начать мыться, сидели, отогревались. В бане же и стирали.</a:t>
            </a:r>
            <a:endParaRPr lang="ru-RU" sz="1800" b="0" strike="noStrike" spc="-1">
              <a:latin typeface="Arial"/>
            </a:endParaRPr>
          </a:p>
        </p:txBody>
      </p:sp>
      <p:pic>
        <p:nvPicPr>
          <p:cNvPr id="198" name="Рисунок 197"/>
          <p:cNvPicPr/>
          <p:nvPr/>
        </p:nvPicPr>
        <p:blipFill>
          <a:blip r:embed="rId2"/>
          <a:stretch/>
        </p:blipFill>
        <p:spPr>
          <a:xfrm>
            <a:off x="4248000" y="4210920"/>
            <a:ext cx="4552920" cy="26218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CustomShape 1"/>
          <p:cNvSpPr/>
          <p:nvPr/>
        </p:nvSpPr>
        <p:spPr>
          <a:xfrm>
            <a:off x="464400" y="432000"/>
            <a:ext cx="8247600" cy="1735200"/>
          </a:xfrm>
          <a:prstGeom prst="rect">
            <a:avLst/>
          </a:prstGeom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Times New Roman"/>
                <a:ea typeface="DejaVu Sans"/>
              </a:rPr>
              <a:t>Дисциплина была строгая, домой никого не отпускали. </a:t>
            </a:r>
            <a:endParaRPr lang="ru-RU" sz="1800" b="0" strike="noStrike" spc="-1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Times New Roman"/>
                <a:ea typeface="DejaVu Sans"/>
              </a:rPr>
              <a:t>Пробыли мы в «Организаторе» до конца января. В конце месяца руководитель строительства собрал нас и объявил: «Можете быть свободными, работа успешно завершена». Какая это была радость! Домой пришлось идти пешком, а это добрых километров двадцать будет. Но это никого не пугало: шли к родному дому».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200" name="CustomShape 2"/>
          <p:cNvSpPr/>
          <p:nvPr/>
        </p:nvSpPr>
        <p:spPr>
          <a:xfrm>
            <a:off x="483120" y="2359800"/>
            <a:ext cx="4608000" cy="4224240"/>
          </a:xfrm>
          <a:prstGeom prst="rect">
            <a:avLst/>
          </a:prstGeom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Times New Roman"/>
                <a:ea typeface="DejaVu Sans"/>
              </a:rPr>
              <a:t>Таким образом, благодаря труду женщин, стариков, подростков, благодаря трудовому подвигу строителей сооружение было завершено в срок. Строительство оборонительного рубежа было завершено 20 января 1942 года, причем, ряд полевых участков (Алатырь, Порецкое, Шумерля, Янтиково) закончили его досрочно.</a:t>
            </a: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Times New Roman"/>
                <a:ea typeface="DejaVu Sans"/>
              </a:rPr>
              <a:t>Это был настоящий подвиг, вклад тыла в Победу. К счастью, Сурский оборонительный рубеж так и не был использован в военных целях. Враг был разбит под Москвой. Но это не умаляет значение трудового подвига наших земляков в те грозные военные годы.</a:t>
            </a:r>
            <a:endParaRPr lang="ru-RU" sz="1800" b="0" strike="noStrike" spc="-1">
              <a:latin typeface="Arial"/>
            </a:endParaRPr>
          </a:p>
        </p:txBody>
      </p:sp>
      <p:pic>
        <p:nvPicPr>
          <p:cNvPr id="201" name="Рисунок 200"/>
          <p:cNvPicPr/>
          <p:nvPr/>
        </p:nvPicPr>
        <p:blipFill>
          <a:blip r:embed="rId2"/>
          <a:stretch/>
        </p:blipFill>
        <p:spPr>
          <a:xfrm>
            <a:off x="5235120" y="2376000"/>
            <a:ext cx="3836880" cy="4176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CustomShape 1"/>
          <p:cNvSpPr/>
          <p:nvPr/>
        </p:nvSpPr>
        <p:spPr>
          <a:xfrm>
            <a:off x="2980800" y="360000"/>
            <a:ext cx="2490840" cy="467640"/>
          </a:xfrm>
          <a:prstGeom prst="rect">
            <a:avLst/>
          </a:prstGeom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  <a:spcBef>
                <a:spcPts val="567"/>
              </a:spcBef>
            </a:pPr>
            <a:r>
              <a:rPr lang="ru-RU" sz="2400" b="1" strike="noStrike" spc="-1">
                <a:solidFill>
                  <a:srgbClr val="111111"/>
                </a:solidFill>
                <a:latin typeface="Times New Roman"/>
                <a:ea typeface="DejaVu Sans"/>
              </a:rPr>
              <a:t>Заключение: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203" name="CustomShape 2"/>
          <p:cNvSpPr/>
          <p:nvPr/>
        </p:nvSpPr>
        <p:spPr>
          <a:xfrm>
            <a:off x="432000" y="1175400"/>
            <a:ext cx="8308800" cy="2712240"/>
          </a:xfrm>
          <a:prstGeom prst="rect">
            <a:avLst/>
          </a:prstGeom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Times New Roman"/>
                <a:ea typeface="DejaVu Sans"/>
              </a:rPr>
              <a:t>Таким образом, благодаря труду женщин, стариков, подростков, благодаря трудовому подвигу строителей сооружение было завершено в срок. Строительство оборонительного рубежа было завершено 20 января 1942 года, причем, ряд полевых участков (Алатырь, Порецкое, Шумерля, Янтиково) закончили его досрочно.</a:t>
            </a:r>
            <a:endParaRPr lang="ru-RU" sz="1800" b="0" strike="noStrike" spc="-1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Times New Roman"/>
                <a:ea typeface="DejaVu Sans"/>
              </a:rPr>
              <a:t>Это был настоящий подвиг, вклад тыла в Победу. К счастью, Сурский оборонительный рубеж так и не был использован в военных целях. Враг был разбит под Москвой. Но это не умаляет значение трудового подвига наших земляков в те грозные военные годы.</a:t>
            </a:r>
            <a:endParaRPr lang="ru-RU" sz="1800" b="0" strike="noStrike" spc="-1">
              <a:latin typeface="Arial"/>
            </a:endParaRPr>
          </a:p>
        </p:txBody>
      </p:sp>
      <p:pic>
        <p:nvPicPr>
          <p:cNvPr id="204" name="Рисунок 203"/>
          <p:cNvPicPr/>
          <p:nvPr/>
        </p:nvPicPr>
        <p:blipFill>
          <a:blip r:embed="rId2"/>
          <a:srcRect l="5575" t="2766" r="3299" b="8530"/>
          <a:stretch/>
        </p:blipFill>
        <p:spPr>
          <a:xfrm>
            <a:off x="1872000" y="4114800"/>
            <a:ext cx="5256000" cy="23652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CustomShape 1"/>
          <p:cNvSpPr/>
          <p:nvPr/>
        </p:nvSpPr>
        <p:spPr>
          <a:xfrm>
            <a:off x="360000" y="1224000"/>
            <a:ext cx="8308800" cy="2064240"/>
          </a:xfrm>
          <a:prstGeom prst="rect">
            <a:avLst/>
          </a:prstGeom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00000"/>
              </a:lnSpc>
            </a:pPr>
            <a:r>
              <a:rPr lang="ru-RU" sz="18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В результате своей работы </a:t>
            </a:r>
            <a:r>
              <a:rPr lang="ru-RU" sz="1800" b="1" strike="noStrike" spc="-1" dirty="0" smtClean="0">
                <a:solidFill>
                  <a:srgbClr val="000000"/>
                </a:solidFill>
                <a:latin typeface="Times New Roman"/>
                <a:ea typeface="DejaVu Sans"/>
              </a:rPr>
              <a:t>пришли </a:t>
            </a:r>
            <a:r>
              <a:rPr lang="ru-RU" sz="18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к следующим выводам:</a:t>
            </a:r>
            <a:endParaRPr lang="ru-RU" sz="18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18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8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1. Труженики тыла внесли весомый вклад в победу над фашизмом.</a:t>
            </a:r>
            <a:endParaRPr lang="ru-RU" sz="18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8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2. Их большая часть - женщины, старики.</a:t>
            </a:r>
            <a:endParaRPr lang="ru-RU" sz="18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8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3. Их самоотверженный труд - прекрасный пример для молодежи.</a:t>
            </a:r>
            <a:endParaRPr lang="ru-RU" sz="18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8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4. Страшную цену заплатили труженики тыла, как и весь народ за победу в Великой Отечественной войне.</a:t>
            </a:r>
            <a:endParaRPr lang="ru-RU" sz="1800" b="0" strike="noStrike" spc="-1" dirty="0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389</TotalTime>
  <Words>839</Words>
  <Application>Microsoft Office PowerPoint</Application>
  <PresentationFormat>Экран (4:3)</PresentationFormat>
  <Paragraphs>40</Paragraphs>
  <Slides>10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10</vt:i4>
      </vt:variant>
    </vt:vector>
  </HeadingPairs>
  <TitlesOfParts>
    <vt:vector size="21" baseType="lpstr">
      <vt:lpstr>Arial</vt:lpstr>
      <vt:lpstr>Calibri</vt:lpstr>
      <vt:lpstr>DejaVu Sans</vt:lpstr>
      <vt:lpstr>Symbol</vt:lpstr>
      <vt:lpstr>Tahoma</vt:lpstr>
      <vt:lpstr>Times New Roman</vt:lpstr>
      <vt:lpstr>Wingdings</vt:lpstr>
      <vt:lpstr>Office Theme</vt:lpstr>
      <vt:lpstr>Office Theme</vt:lpstr>
      <vt:lpstr>Office Theme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OOO "West Siberia"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Rustam                                                           Nazmiev</dc:creator>
  <dc:description/>
  <cp:lastModifiedBy>user</cp:lastModifiedBy>
  <cp:revision>42</cp:revision>
  <dcterms:created xsi:type="dcterms:W3CDTF">2014-03-04T15:47:58Z</dcterms:created>
  <dcterms:modified xsi:type="dcterms:W3CDTF">2021-09-09T18:53:02Z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Company">
    <vt:lpwstr>OOO "West Siberia"</vt:lpwstr>
  </property>
  <property fmtid="{D5CDD505-2E9C-101B-9397-08002B2CF9AE}" pid="4" name="HiddenSlides">
    <vt:i4>0</vt:i4>
  </property>
  <property fmtid="{D5CDD505-2E9C-101B-9397-08002B2CF9AE}" pid="5" name="HyperlinksChanged">
    <vt:bool>false</vt:bool>
  </property>
  <property fmtid="{D5CDD505-2E9C-101B-9397-08002B2CF9AE}" pid="6" name="LinksUpToDate">
    <vt:bool>false</vt:bool>
  </property>
  <property fmtid="{D5CDD505-2E9C-101B-9397-08002B2CF9AE}" pid="7" name="MMClips">
    <vt:i4>0</vt:i4>
  </property>
  <property fmtid="{D5CDD505-2E9C-101B-9397-08002B2CF9AE}" pid="8" name="Notes">
    <vt:i4>1</vt:i4>
  </property>
  <property fmtid="{D5CDD505-2E9C-101B-9397-08002B2CF9AE}" pid="9" name="PresentationFormat">
    <vt:lpwstr>Экран (4:3)</vt:lpwstr>
  </property>
  <property fmtid="{D5CDD505-2E9C-101B-9397-08002B2CF9AE}" pid="10" name="ScaleCrop">
    <vt:bool>false</vt:bool>
  </property>
  <property fmtid="{D5CDD505-2E9C-101B-9397-08002B2CF9AE}" pid="11" name="ShareDoc">
    <vt:bool>false</vt:bool>
  </property>
  <property fmtid="{D5CDD505-2E9C-101B-9397-08002B2CF9AE}" pid="12" name="Slides">
    <vt:i4>16</vt:i4>
  </property>
</Properties>
</file>