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3"/>
  </p:notesMasterIdLst>
  <p:sldIdLst>
    <p:sldId id="258" r:id="rId2"/>
    <p:sldId id="262" r:id="rId3"/>
    <p:sldId id="259" r:id="rId4"/>
    <p:sldId id="260" r:id="rId5"/>
    <p:sldId id="263" r:id="rId6"/>
    <p:sldId id="261" r:id="rId7"/>
    <p:sldId id="265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4" r:id="rId17"/>
    <p:sldId id="275" r:id="rId18"/>
    <p:sldId id="272" r:id="rId19"/>
    <p:sldId id="276" r:id="rId20"/>
    <p:sldId id="277" r:id="rId21"/>
    <p:sldId id="279" r:id="rId22"/>
  </p:sldIdLst>
  <p:sldSz cx="9144000" cy="5143500" type="screen16x9"/>
  <p:notesSz cx="6858000" cy="9144000"/>
  <p:embeddedFontLst>
    <p:embeddedFont>
      <p:font typeface="Candara" panose="020E0502030303020204" pitchFamily="34" charset="0"/>
      <p:regular r:id="rId24"/>
      <p:bold r:id="rId25"/>
      <p:italic r:id="rId26"/>
      <p:boldItalic r:id="rId27"/>
    </p:embeddedFont>
    <p:embeddedFont>
      <p:font typeface="Caveat" panose="020B0604020202020204" charset="-52"/>
      <p:regular r:id="rId28"/>
      <p:bold r:id="rId29"/>
    </p:embeddedFont>
    <p:embeddedFont>
      <p:font typeface="Roboto" panose="020B0604020202020204" charset="0"/>
      <p:regular r:id="rId3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367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85F4"/>
    <a:srgbClr val="FFF6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27" autoAdjust="0"/>
  </p:normalViewPr>
  <p:slideViewPr>
    <p:cSldViewPr snapToGrid="0">
      <p:cViewPr varScale="1">
        <p:scale>
          <a:sx n="108" d="100"/>
          <a:sy n="108" d="100"/>
        </p:scale>
        <p:origin x="730" y="82"/>
      </p:cViewPr>
      <p:guideLst>
        <p:guide orient="horz" pos="1620"/>
        <p:guide pos="367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c6f73a04f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c6f73a04f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c6f73a04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c6f73a04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84350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c6f73a04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c6f73a04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c6f73a04f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c6f73a04f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c6f73a04f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c6f73a04f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1883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73a04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73a04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c6f73a04f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c6f73a04f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046484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c6f73a04f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c6f73a04f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38266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73a04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73a04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106715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73a04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73a04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074818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73a04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73a04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360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73a04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73a04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2784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73a04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73a04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5015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73a04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73a04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408187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c6f73a04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c6f73a04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202282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c6f73a04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c6f73a04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090074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c6f73a04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c6f73a04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290127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73a04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73a04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768214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73a04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73a04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480728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73a04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73a04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699966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c6f73a04f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c6f73a04f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2830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 rot="10800000" flipH="1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/>
        </p:nvSpPr>
        <p:spPr>
          <a:xfrm rot="10800000" flipH="1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7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9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/>
        </p:nvSpPr>
        <p:spPr>
          <a:xfrm rot="10800000" flipH="1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0"/>
          <p:cNvSpPr/>
          <p:nvPr/>
        </p:nvSpPr>
        <p:spPr>
          <a:xfrm rot="10800000" flipH="1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4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 hasCustomPrompt="1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terial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5" r:id="rId5"/>
    <p:sldLayoutId id="2147483656" r:id="rId6"/>
    <p:sldLayoutId id="2147483657" r:id="rId7"/>
  </p:sldLayoutIdLst>
  <mc:AlternateContent xmlns:mc="http://schemas.openxmlformats.org/markup-compatibility/2006" xmlns:p14="http://schemas.microsoft.com/office/powerpoint/2010/main">
    <mc:Choice Requires="p14">
      <p:transition spd="slow" p14:dur="2700">
        <p14:gallery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microsoft.com/office/2007/relationships/hdphoto" Target="../media/hdphoto3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4.jpeg"/><Relationship Id="rId3" Type="http://schemas.openxmlformats.org/officeDocument/2006/relationships/image" Target="../media/image1.png"/><Relationship Id="rId7" Type="http://schemas.openxmlformats.org/officeDocument/2006/relationships/image" Target="../media/image9.jpeg"/><Relationship Id="rId12" Type="http://schemas.microsoft.com/office/2007/relationships/hdphoto" Target="../media/hdphoto4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pn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microsoft.com/office/2007/relationships/hdphoto" Target="../media/hdphoto1.wdp"/><Relationship Id="rId9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.png"/><Relationship Id="rId7" Type="http://schemas.microsoft.com/office/2007/relationships/hdphoto" Target="../media/hdphoto5.wd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jpe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jpe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80" r="15720"/>
          <a:stretch/>
        </p:blipFill>
        <p:spPr>
          <a:xfrm flipH="1">
            <a:off x="24" y="0"/>
            <a:ext cx="1665936" cy="5143499"/>
          </a:xfrm>
          <a:prstGeom prst="rect">
            <a:avLst/>
          </a:prstGeom>
        </p:spPr>
      </p:pic>
      <p:sp>
        <p:nvSpPr>
          <p:cNvPr id="9" name="Google Shape;69;p13"/>
          <p:cNvSpPr txBox="1"/>
          <p:nvPr/>
        </p:nvSpPr>
        <p:spPr>
          <a:xfrm>
            <a:off x="1514764" y="198938"/>
            <a:ext cx="7629236" cy="8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b="1" cap="all" spc="600" dirty="0">
                <a:solidFill>
                  <a:schemeClr val="bg1"/>
                </a:solidFill>
                <a:latin typeface="Candara" panose="020E0502030303020204" pitchFamily="34" charset="0"/>
              </a:rPr>
              <a:t>V ВСЕРОССИЙСКИЙ ПЕДАГОГИЧЕСКИЙ </a:t>
            </a:r>
            <a:r>
              <a:rPr lang="ru-RU" b="1" cap="all" spc="600" dirty="0" smtClean="0">
                <a:solidFill>
                  <a:schemeClr val="bg1"/>
                </a:solidFill>
                <a:latin typeface="Candara" panose="020E0502030303020204" pitchFamily="34" charset="0"/>
              </a:rPr>
              <a:t>КОНКУРС</a:t>
            </a:r>
            <a:r>
              <a:rPr lang="ru-RU" cap="all" spc="600" dirty="0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ru-RU" b="1" cap="all" spc="600" dirty="0" smtClean="0">
                <a:solidFill>
                  <a:schemeClr val="bg1"/>
                </a:solidFill>
                <a:latin typeface="Candara" panose="020E0502030303020204" pitchFamily="34" charset="0"/>
              </a:rPr>
              <a:t>«МОЙ</a:t>
            </a:r>
            <a:r>
              <a:rPr lang="ru-RU" b="1" cap="all" spc="600" dirty="0">
                <a:solidFill>
                  <a:schemeClr val="bg1"/>
                </a:solidFill>
                <a:latin typeface="Candara" panose="020E0502030303020204" pitchFamily="34" charset="0"/>
              </a:rPr>
              <a:t> ЛУЧШИЙ ПРОЕКТ»</a:t>
            </a:r>
            <a:endParaRPr lang="ru-RU" cap="all" spc="600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Google Shape;67;p13"/>
          <p:cNvSpPr txBox="1">
            <a:spLocks/>
          </p:cNvSpPr>
          <p:nvPr/>
        </p:nvSpPr>
        <p:spPr>
          <a:xfrm>
            <a:off x="2365764" y="969013"/>
            <a:ext cx="5923772" cy="13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lnSpc>
                <a:spcPts val="5000"/>
              </a:lnSpc>
            </a:pPr>
            <a:r>
              <a:rPr lang="ru-RU" sz="46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  <a:t>Энциклопедия </a:t>
            </a:r>
            <a:br>
              <a:rPr lang="ru-RU" sz="46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</a:br>
            <a:r>
              <a:rPr lang="ru-RU" sz="4600" b="1" dirty="0" smtClean="0">
                <a:solidFill>
                  <a:srgbClr val="4285F4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  <a:t>одного слова</a:t>
            </a:r>
            <a:endParaRPr lang="ru-RU" sz="4600" b="1" dirty="0">
              <a:solidFill>
                <a:srgbClr val="4285F4"/>
              </a:solidFill>
              <a:latin typeface="Candara" panose="020E0502030303020204" pitchFamily="34" charset="0"/>
              <a:ea typeface="Caveat"/>
              <a:cs typeface="Caveat"/>
              <a:sym typeface="Caveat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637" y="2274157"/>
            <a:ext cx="2503549" cy="2518644"/>
          </a:xfrm>
          <a:prstGeom prst="rect">
            <a:avLst/>
          </a:prstGeom>
        </p:spPr>
      </p:pic>
      <p:sp>
        <p:nvSpPr>
          <p:cNvPr id="12" name="Google Shape;68;p13"/>
          <p:cNvSpPr txBox="1">
            <a:spLocks/>
          </p:cNvSpPr>
          <p:nvPr/>
        </p:nvSpPr>
        <p:spPr>
          <a:xfrm rot="21403933">
            <a:off x="6410036" y="2616572"/>
            <a:ext cx="2319432" cy="163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Roboto"/>
              <a:buChar char="■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indent="0" algn="r">
              <a:lnSpc>
                <a:spcPts val="2000"/>
              </a:lnSpc>
              <a:buFont typeface="Roboto"/>
              <a:buNone/>
            </a:pPr>
            <a:r>
              <a:rPr lang="ru-RU" sz="2400" b="1" dirty="0" smtClean="0">
                <a:solidFill>
                  <a:srgbClr val="4285F4"/>
                </a:solidFill>
                <a:latin typeface="Caveat"/>
                <a:ea typeface="Caveat"/>
                <a:cs typeface="Caveat"/>
                <a:sym typeface="Caveat"/>
              </a:rPr>
              <a:t>Михайлова </a:t>
            </a:r>
          </a:p>
          <a:p>
            <a:pPr marL="0" indent="0" algn="r">
              <a:lnSpc>
                <a:spcPts val="2000"/>
              </a:lnSpc>
              <a:buFont typeface="Roboto"/>
              <a:buNone/>
            </a:pPr>
            <a:r>
              <a:rPr lang="ru-RU" sz="2400" b="1" dirty="0" smtClean="0">
                <a:solidFill>
                  <a:srgbClr val="4285F4"/>
                </a:solidFill>
                <a:latin typeface="Caveat"/>
                <a:ea typeface="Caveat"/>
                <a:cs typeface="Caveat"/>
                <a:sym typeface="Caveat"/>
              </a:rPr>
              <a:t>Любовь Витальевна</a:t>
            </a:r>
          </a:p>
          <a:p>
            <a:pPr marL="0" indent="0" algn="r">
              <a:lnSpc>
                <a:spcPts val="1500"/>
              </a:lnSpc>
              <a:buFont typeface="Roboto"/>
              <a:buNone/>
            </a:pPr>
            <a:endParaRPr lang="ru-RU" sz="2000" dirty="0" smtClean="0">
              <a:solidFill>
                <a:srgbClr val="4285F4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indent="0" algn="r">
              <a:lnSpc>
                <a:spcPts val="1500"/>
              </a:lnSpc>
              <a:buFont typeface="Roboto"/>
              <a:buNone/>
            </a:pPr>
            <a:r>
              <a:rPr lang="ru-RU" sz="2000" dirty="0">
                <a:solidFill>
                  <a:srgbClr val="4285F4"/>
                </a:solidFill>
                <a:latin typeface="Caveat"/>
                <a:ea typeface="Caveat"/>
                <a:cs typeface="Caveat"/>
                <a:sym typeface="Caveat"/>
              </a:rPr>
              <a:t>у</a:t>
            </a:r>
            <a:r>
              <a:rPr lang="ru-RU" sz="2000" dirty="0" smtClean="0">
                <a:solidFill>
                  <a:srgbClr val="4285F4"/>
                </a:solidFill>
                <a:latin typeface="Caveat"/>
                <a:ea typeface="Caveat"/>
                <a:cs typeface="Caveat"/>
                <a:sym typeface="Caveat"/>
              </a:rPr>
              <a:t>читель начальных классов,</a:t>
            </a:r>
          </a:p>
          <a:p>
            <a:pPr marL="0" indent="0" algn="r">
              <a:lnSpc>
                <a:spcPts val="1500"/>
              </a:lnSpc>
              <a:buFont typeface="Roboto"/>
              <a:buNone/>
            </a:pPr>
            <a:r>
              <a:rPr lang="ru-RU" sz="2000" dirty="0" smtClean="0">
                <a:solidFill>
                  <a:srgbClr val="4285F4"/>
                </a:solidFill>
                <a:latin typeface="Caveat"/>
                <a:ea typeface="Caveat"/>
                <a:cs typeface="Caveat"/>
                <a:sym typeface="Caveat"/>
              </a:rPr>
              <a:t>МКОУ «Лобановская СОШ №11»</a:t>
            </a:r>
            <a:endParaRPr lang="ru-RU" sz="2000" dirty="0" smtClean="0">
              <a:solidFill>
                <a:srgbClr val="4285F4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indent="0" algn="r">
              <a:lnSpc>
                <a:spcPts val="1000"/>
              </a:lnSpc>
              <a:buFont typeface="Roboto"/>
              <a:buNone/>
            </a:pPr>
            <a:endParaRPr lang="ru-RU" sz="700" b="1" dirty="0" smtClean="0">
              <a:solidFill>
                <a:srgbClr val="4285F4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pic>
        <p:nvPicPr>
          <p:cNvPr id="1026" name="Picture 2" descr="http://vostokinternational.com/assets/img/Vostok.Interpretation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876" b="100000" l="0" r="100000">
                        <a14:foregroundMark x1="23201" y1="9463" x2="24525" y2="93521"/>
                        <a14:foregroundMark x1="75533" y1="9463" x2="76223" y2="94544"/>
                        <a14:foregroundMark x1="80311" y1="52003" x2="91595" y2="69224"/>
                        <a14:foregroundMark x1="88198" y1="13981" x2="88889" y2="94544"/>
                        <a14:foregroundMark x1="76223" y1="6905" x2="29016" y2="40324"/>
                        <a14:foregroundMark x1="37536" y1="3922" x2="67300" y2="93521"/>
                        <a14:foregroundMark x1="2648" y1="5371" x2="17386" y2="96078"/>
                        <a14:foregroundMark x1="26943" y1="53538" x2="40299" y2="67690"/>
                        <a14:foregroundMark x1="20438" y1="75789" x2="19747" y2="93009"/>
                        <a14:foregroundMark x1="81347" y1="73316" x2="80311" y2="92498"/>
                        <a14:foregroundMark x1="22855" y1="56095" x2="22165" y2="65729"/>
                        <a14:backgroundMark x1="43005" y1="29753" x2="46114" y2="31202"/>
                        <a14:backgroundMark x1="41681" y1="28218" x2="45423" y2="33248"/>
                        <a14:backgroundMark x1="56707" y1="13043" x2="58434" y2="27195"/>
                        <a14:backgroundMark x1="52274" y1="16027" x2="55325" y2="24126"/>
                        <a14:backgroundMark x1="61485" y1="16027" x2="61485" y2="21654"/>
                        <a14:backgroundMark x1="43235" y1="27621" x2="46690" y2="30350"/>
                        <a14:backgroundMark x1="46690" y1="28218" x2="41796" y2="31117"/>
                        <a14:backgroundMark x1="45308" y1="27195" x2="46690" y2="31969"/>
                        <a14:backgroundMark x1="47208" y1="29753" x2="44905" y2="34527"/>
                        <a14:backgroundMark x1="44732" y1="34527" x2="40702" y2="30435"/>
                        <a14:backgroundMark x1="43638" y1="25405" x2="47150" y2="28303"/>
                        <a14:backgroundMark x1="61025" y1="14152" x2="63385" y2="18500"/>
                        <a14:backgroundMark x1="62982" y1="15772" x2="50835" y2="24211"/>
                        <a14:backgroundMark x1="58549" y1="17477" x2="60794" y2="21398"/>
                        <a14:backgroundMark x1="62349" y1="15942" x2="63212" y2="17562"/>
                        <a14:backgroundMark x1="60046" y1="17732" x2="59643" y2="21739"/>
                        <a14:backgroundMark x1="58377" y1="17647" x2="59182" y2="23103"/>
                        <a14:backgroundMark x1="55901" y1="19778" x2="55498" y2="23444"/>
                        <a14:backgroundMark x1="51468" y1="23785" x2="53425" y2="26428"/>
                        <a14:backgroundMark x1="51698" y1="24382" x2="62234" y2="173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954" y="2321394"/>
            <a:ext cx="3661689" cy="2472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500163">
            <a:off x="3503454" y="2535900"/>
            <a:ext cx="1083532" cy="736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t="32593" r="-229"/>
          <a:stretch/>
        </p:blipFill>
        <p:spPr>
          <a:xfrm flipH="1">
            <a:off x="-19052" y="1676400"/>
            <a:ext cx="2497727" cy="3467100"/>
          </a:xfrm>
          <a:prstGeom prst="rect">
            <a:avLst/>
          </a:prstGeom>
        </p:spPr>
      </p:pic>
      <p:sp>
        <p:nvSpPr>
          <p:cNvPr id="11" name="Google Shape;67;p13"/>
          <p:cNvSpPr txBox="1">
            <a:spLocks/>
          </p:cNvSpPr>
          <p:nvPr/>
        </p:nvSpPr>
        <p:spPr>
          <a:xfrm>
            <a:off x="2497726" y="155987"/>
            <a:ext cx="6646274" cy="13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lnSpc>
                <a:spcPts val="5000"/>
              </a:lnSpc>
            </a:pPr>
            <a:r>
              <a:rPr lang="ru-RU" sz="46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  <a:t>Энциклопедия </a:t>
            </a:r>
            <a:br>
              <a:rPr lang="ru-RU" sz="46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</a:br>
            <a:r>
              <a:rPr lang="ru-RU" sz="46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  <a:t>одного слова</a:t>
            </a:r>
            <a:endParaRPr lang="ru-RU" sz="4600" b="1" dirty="0">
              <a:solidFill>
                <a:schemeClr val="bg1"/>
              </a:solidFill>
              <a:latin typeface="Candara" panose="020E0502030303020204" pitchFamily="34" charset="0"/>
              <a:ea typeface="Caveat"/>
              <a:cs typeface="Caveat"/>
              <a:sym typeface="Caveat"/>
            </a:endParaRPr>
          </a:p>
        </p:txBody>
      </p:sp>
      <p:sp>
        <p:nvSpPr>
          <p:cNvPr id="12" name="Google Shape;67;p13"/>
          <p:cNvSpPr txBox="1">
            <a:spLocks/>
          </p:cNvSpPr>
          <p:nvPr/>
        </p:nvSpPr>
        <p:spPr>
          <a:xfrm>
            <a:off x="2714171" y="2173637"/>
            <a:ext cx="6183086" cy="13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ru-RU" sz="2400" b="1" dirty="0">
                <a:solidFill>
                  <a:srgbClr val="4285F4"/>
                </a:solidFill>
              </a:rPr>
              <a:t>Цель проекта: </a:t>
            </a:r>
            <a:r>
              <a:rPr lang="ru-RU" sz="2400" dirty="0">
                <a:solidFill>
                  <a:srgbClr val="4285F4"/>
                </a:solidFill>
              </a:rPr>
              <a:t>определение значимости слова в лингвистике и культуре, возможности составления энциклопедии одного слова. 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525" y="155987"/>
            <a:ext cx="2857899" cy="194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38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67;p13"/>
          <p:cNvSpPr txBox="1">
            <a:spLocks/>
          </p:cNvSpPr>
          <p:nvPr/>
        </p:nvSpPr>
        <p:spPr>
          <a:xfrm>
            <a:off x="2497726" y="155987"/>
            <a:ext cx="6646274" cy="13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lnSpc>
                <a:spcPts val="5000"/>
              </a:lnSpc>
            </a:pPr>
            <a:r>
              <a:rPr lang="ru-RU" sz="46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  <a:t>Энциклопедия </a:t>
            </a:r>
            <a:br>
              <a:rPr lang="ru-RU" sz="46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</a:br>
            <a:r>
              <a:rPr lang="ru-RU" sz="46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  <a:t>одного слова</a:t>
            </a:r>
            <a:endParaRPr lang="ru-RU" sz="4600" b="1" dirty="0">
              <a:solidFill>
                <a:schemeClr val="bg1"/>
              </a:solidFill>
              <a:latin typeface="Candara" panose="020E0502030303020204" pitchFamily="34" charset="0"/>
              <a:ea typeface="Caveat"/>
              <a:cs typeface="Caveat"/>
              <a:sym typeface="Caveat"/>
            </a:endParaRPr>
          </a:p>
        </p:txBody>
      </p:sp>
      <p:sp>
        <p:nvSpPr>
          <p:cNvPr id="12" name="Google Shape;67;p13"/>
          <p:cNvSpPr txBox="1">
            <a:spLocks/>
          </p:cNvSpPr>
          <p:nvPr/>
        </p:nvSpPr>
        <p:spPr>
          <a:xfrm>
            <a:off x="2632709" y="1536287"/>
            <a:ext cx="6399531" cy="340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ru-RU" sz="2400" b="1" dirty="0" smtClean="0">
                <a:solidFill>
                  <a:srgbClr val="4285F4"/>
                </a:solidFill>
              </a:rPr>
              <a:t>Задачи </a:t>
            </a:r>
            <a:r>
              <a:rPr lang="ru-RU" sz="2400" b="1" dirty="0">
                <a:solidFill>
                  <a:srgbClr val="4285F4"/>
                </a:solidFill>
              </a:rPr>
              <a:t>проекта:</a:t>
            </a:r>
            <a:endParaRPr lang="ru-RU" sz="2400" dirty="0">
              <a:solidFill>
                <a:srgbClr val="4285F4"/>
              </a:solidFill>
            </a:endParaRP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2300" dirty="0">
                <a:solidFill>
                  <a:srgbClr val="4285F4"/>
                </a:solidFill>
              </a:rPr>
              <a:t>изучить слово как единицу языка, </a:t>
            </a:r>
            <a:endParaRPr lang="en-US" sz="2300" dirty="0" smtClean="0">
              <a:solidFill>
                <a:srgbClr val="4285F4"/>
              </a:solidFill>
            </a:endParaRP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2300" dirty="0" smtClean="0">
                <a:solidFill>
                  <a:srgbClr val="4285F4"/>
                </a:solidFill>
              </a:rPr>
              <a:t>описать </a:t>
            </a:r>
            <a:r>
              <a:rPr lang="ru-RU" sz="2300" dirty="0">
                <a:solidFill>
                  <a:srgbClr val="4285F4"/>
                </a:solidFill>
              </a:rPr>
              <a:t>признаки слова в лингвистике;</a:t>
            </a: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2300" dirty="0">
                <a:solidFill>
                  <a:srgbClr val="4285F4"/>
                </a:solidFill>
              </a:rPr>
              <a:t>охарактеризовать энциклопедию как справочное пособие, </a:t>
            </a:r>
            <a:endParaRPr lang="en-US" sz="2300" dirty="0" smtClean="0">
              <a:solidFill>
                <a:srgbClr val="4285F4"/>
              </a:solidFill>
            </a:endParaRP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2300" dirty="0" smtClean="0">
                <a:solidFill>
                  <a:srgbClr val="4285F4"/>
                </a:solidFill>
              </a:rPr>
              <a:t>представить классификацию</a:t>
            </a:r>
            <a:r>
              <a:rPr lang="en-US" sz="2300" dirty="0" smtClean="0">
                <a:solidFill>
                  <a:srgbClr val="4285F4"/>
                </a:solidFill>
              </a:rPr>
              <a:t> </a:t>
            </a:r>
            <a:r>
              <a:rPr lang="ru-RU" sz="2300" dirty="0" smtClean="0">
                <a:solidFill>
                  <a:srgbClr val="4285F4"/>
                </a:solidFill>
              </a:rPr>
              <a:t>энциклопедий</a:t>
            </a:r>
            <a:r>
              <a:rPr lang="ru-RU" sz="2300" dirty="0">
                <a:solidFill>
                  <a:srgbClr val="4285F4"/>
                </a:solidFill>
              </a:rPr>
              <a:t>, </a:t>
            </a:r>
            <a:endParaRPr lang="en-US" sz="2300" dirty="0" smtClean="0">
              <a:solidFill>
                <a:srgbClr val="4285F4"/>
              </a:solidFill>
            </a:endParaRP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2300" dirty="0" smtClean="0">
                <a:solidFill>
                  <a:srgbClr val="4285F4"/>
                </a:solidFill>
              </a:rPr>
              <a:t>описать </a:t>
            </a:r>
            <a:r>
              <a:rPr lang="ru-RU" sz="2300" dirty="0">
                <a:solidFill>
                  <a:srgbClr val="4285F4"/>
                </a:solidFill>
              </a:rPr>
              <a:t>структуру, объем и содержание энциклопедии одного слова.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t="32593" r="-229"/>
          <a:stretch/>
        </p:blipFill>
        <p:spPr>
          <a:xfrm flipH="1">
            <a:off x="-19052" y="1676400"/>
            <a:ext cx="2497727" cy="34671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525" y="155987"/>
            <a:ext cx="2857899" cy="19433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67;p13"/>
          <p:cNvSpPr txBox="1">
            <a:spLocks/>
          </p:cNvSpPr>
          <p:nvPr/>
        </p:nvSpPr>
        <p:spPr>
          <a:xfrm>
            <a:off x="3599543" y="319314"/>
            <a:ext cx="5297714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>
              <a:tabLst>
                <a:tab pos="4838700" algn="r"/>
              </a:tabLst>
            </a:pPr>
            <a:r>
              <a:rPr lang="ru-RU" sz="2800" b="1" dirty="0">
                <a:solidFill>
                  <a:srgbClr val="4285F4"/>
                </a:solidFill>
              </a:rPr>
              <a:t>Розенталь Д.Э</a:t>
            </a:r>
            <a:r>
              <a:rPr lang="ru-RU" sz="2800" b="1" dirty="0" smtClean="0">
                <a:solidFill>
                  <a:srgbClr val="4285F4"/>
                </a:solidFill>
              </a:rPr>
              <a:t>. </a:t>
            </a:r>
          </a:p>
          <a:p>
            <a:pPr>
              <a:tabLst>
                <a:tab pos="4838700" algn="r"/>
              </a:tabLst>
            </a:pPr>
            <a:r>
              <a:rPr lang="ru-RU" sz="2800" b="1" dirty="0" smtClean="0">
                <a:solidFill>
                  <a:srgbClr val="4285F4"/>
                </a:solidFill>
              </a:rPr>
              <a:t>Теленкова </a:t>
            </a:r>
            <a:r>
              <a:rPr lang="ru-RU" sz="2800" b="1" dirty="0">
                <a:solidFill>
                  <a:srgbClr val="4285F4"/>
                </a:solidFill>
              </a:rPr>
              <a:t>М.А. </a:t>
            </a:r>
          </a:p>
          <a:p>
            <a:pPr algn="r"/>
            <a:endParaRPr lang="ru-RU" sz="2000" dirty="0" smtClean="0">
              <a:solidFill>
                <a:srgbClr val="4285F4"/>
              </a:solidFill>
            </a:endParaRPr>
          </a:p>
          <a:p>
            <a:r>
              <a:rPr lang="ru-RU" sz="2800" dirty="0" smtClean="0">
                <a:solidFill>
                  <a:srgbClr val="4285F4"/>
                </a:solidFill>
              </a:rPr>
              <a:t>Основная </a:t>
            </a:r>
            <a:r>
              <a:rPr lang="ru-RU" sz="2800" dirty="0">
                <a:solidFill>
                  <a:srgbClr val="4285F4"/>
                </a:solidFill>
              </a:rPr>
              <a:t>кратчайшая единица языка, выражающая своим звуковым составом понятие о предмете, процессе, явлении действительности, их свойствах или </a:t>
            </a:r>
            <a:r>
              <a:rPr lang="ru-RU" sz="2800" dirty="0" smtClean="0">
                <a:solidFill>
                  <a:srgbClr val="4285F4"/>
                </a:solidFill>
              </a:rPr>
              <a:t>отношениях </a:t>
            </a:r>
            <a:r>
              <a:rPr lang="ru-RU" sz="2800" dirty="0">
                <a:solidFill>
                  <a:srgbClr val="4285F4"/>
                </a:solidFill>
              </a:rPr>
              <a:t>между </a:t>
            </a:r>
            <a:r>
              <a:rPr lang="ru-RU" sz="2800" dirty="0" smtClean="0">
                <a:solidFill>
                  <a:srgbClr val="4285F4"/>
                </a:solidFill>
              </a:rPr>
              <a:t>ними.</a:t>
            </a:r>
            <a:endParaRPr lang="ru-RU" sz="2800" dirty="0">
              <a:solidFill>
                <a:srgbClr val="4285F4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t="77037" r="357" b="15555"/>
          <a:stretch/>
        </p:blipFill>
        <p:spPr>
          <a:xfrm rot="16200000">
            <a:off x="1999977" y="1095375"/>
            <a:ext cx="2571750" cy="3810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857" y="1579735"/>
            <a:ext cx="2857899" cy="19433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67;p13"/>
          <p:cNvSpPr txBox="1">
            <a:spLocks/>
          </p:cNvSpPr>
          <p:nvPr/>
        </p:nvSpPr>
        <p:spPr>
          <a:xfrm>
            <a:off x="0" y="1773371"/>
            <a:ext cx="3285852" cy="1596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lnSpc>
                <a:spcPts val="5000"/>
              </a:lnSpc>
            </a:pPr>
            <a:r>
              <a:rPr lang="ru-RU" sz="60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  <a:t>СЛОВО</a:t>
            </a:r>
          </a:p>
          <a:p>
            <a:pPr algn="ctr">
              <a:lnSpc>
                <a:spcPts val="5000"/>
              </a:lnSpc>
            </a:pPr>
            <a:r>
              <a:rPr lang="ru-RU" sz="60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  <a:t>имеет</a:t>
            </a:r>
            <a:endParaRPr lang="ru-RU" sz="6000" b="1" dirty="0">
              <a:solidFill>
                <a:schemeClr val="bg1"/>
              </a:solidFill>
              <a:latin typeface="Candara" panose="020E0502030303020204" pitchFamily="34" charset="0"/>
              <a:ea typeface="Caveat"/>
              <a:cs typeface="Caveat"/>
              <a:sym typeface="Caveat"/>
            </a:endParaRPr>
          </a:p>
        </p:txBody>
      </p:sp>
      <p:sp>
        <p:nvSpPr>
          <p:cNvPr id="12" name="Google Shape;67;p13"/>
          <p:cNvSpPr txBox="1">
            <a:spLocks/>
          </p:cNvSpPr>
          <p:nvPr/>
        </p:nvSpPr>
        <p:spPr>
          <a:xfrm>
            <a:off x="3599543" y="319314"/>
            <a:ext cx="5297714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400" b="1" dirty="0">
                <a:solidFill>
                  <a:srgbClr val="4285F4"/>
                </a:solidFill>
              </a:rPr>
              <a:t>Слово раскрывает все свои значения только в системе </a:t>
            </a:r>
            <a:r>
              <a:rPr lang="ru-RU" sz="2400" b="1" dirty="0" smtClean="0">
                <a:solidFill>
                  <a:srgbClr val="4285F4"/>
                </a:solidFill>
              </a:rPr>
              <a:t>языка</a:t>
            </a:r>
            <a:endParaRPr lang="ru-RU" sz="2800" b="1" dirty="0" smtClean="0">
              <a:solidFill>
                <a:srgbClr val="4285F4"/>
              </a:solidFill>
            </a:endParaRPr>
          </a:p>
          <a:p>
            <a:pPr algn="r"/>
            <a:endParaRPr lang="ru-RU" sz="2400" dirty="0" smtClean="0">
              <a:solidFill>
                <a:srgbClr val="4285F4"/>
              </a:solidFill>
            </a:endParaRPr>
          </a:p>
          <a:p>
            <a:pPr marL="360363" indent="-360363"/>
            <a:r>
              <a:rPr lang="ru-RU" sz="2400" dirty="0" smtClean="0">
                <a:solidFill>
                  <a:srgbClr val="4285F4"/>
                </a:solidFill>
              </a:rPr>
              <a:t>1) звуковую </a:t>
            </a:r>
            <a:r>
              <a:rPr lang="ru-RU" sz="2400" dirty="0">
                <a:solidFill>
                  <a:srgbClr val="4285F4"/>
                </a:solidFill>
              </a:rPr>
              <a:t>(фонетическую) </a:t>
            </a:r>
            <a:r>
              <a:rPr lang="ru-RU" sz="2400" dirty="0" smtClean="0">
                <a:solidFill>
                  <a:srgbClr val="4285F4"/>
                </a:solidFill>
              </a:rPr>
              <a:t>сторону;</a:t>
            </a:r>
            <a:endParaRPr lang="ru-RU" sz="2400" dirty="0">
              <a:solidFill>
                <a:srgbClr val="4285F4"/>
              </a:solidFill>
            </a:endParaRPr>
          </a:p>
          <a:p>
            <a:pPr marL="360363" indent="-360363"/>
            <a:r>
              <a:rPr lang="ru-RU" sz="2400" dirty="0" smtClean="0">
                <a:solidFill>
                  <a:srgbClr val="4285F4"/>
                </a:solidFill>
              </a:rPr>
              <a:t>2) лексическое значение;</a:t>
            </a:r>
          </a:p>
          <a:p>
            <a:pPr marL="360363" indent="-360363"/>
            <a:r>
              <a:rPr lang="ru-RU" sz="2400" dirty="0" smtClean="0">
                <a:solidFill>
                  <a:srgbClr val="4285F4"/>
                </a:solidFill>
              </a:rPr>
              <a:t>3) определенный состав </a:t>
            </a:r>
            <a:r>
              <a:rPr lang="ru-RU" sz="2400" dirty="0">
                <a:solidFill>
                  <a:srgbClr val="4285F4"/>
                </a:solidFill>
              </a:rPr>
              <a:t>(строение</a:t>
            </a:r>
            <a:r>
              <a:rPr lang="ru-RU" sz="2400" dirty="0" smtClean="0">
                <a:solidFill>
                  <a:srgbClr val="4285F4"/>
                </a:solidFill>
              </a:rPr>
              <a:t>);</a:t>
            </a:r>
            <a:endParaRPr lang="ru-RU" sz="2400" dirty="0">
              <a:solidFill>
                <a:srgbClr val="4285F4"/>
              </a:solidFill>
            </a:endParaRPr>
          </a:p>
          <a:p>
            <a:pPr marL="360363" indent="-360363"/>
            <a:r>
              <a:rPr lang="ru-RU" sz="2400" dirty="0" smtClean="0">
                <a:solidFill>
                  <a:srgbClr val="4285F4"/>
                </a:solidFill>
              </a:rPr>
              <a:t>4) составляет </a:t>
            </a:r>
            <a:r>
              <a:rPr lang="ru-RU" sz="2400" dirty="0">
                <a:solidFill>
                  <a:srgbClr val="4285F4"/>
                </a:solidFill>
              </a:rPr>
              <a:t>части речи (классы слов</a:t>
            </a:r>
            <a:r>
              <a:rPr lang="ru-RU" sz="2400" dirty="0" smtClean="0">
                <a:solidFill>
                  <a:srgbClr val="4285F4"/>
                </a:solidFill>
              </a:rPr>
              <a:t>); </a:t>
            </a:r>
            <a:endParaRPr lang="ru-RU" sz="2400" dirty="0">
              <a:solidFill>
                <a:srgbClr val="4285F4"/>
              </a:solidFill>
            </a:endParaRPr>
          </a:p>
          <a:p>
            <a:pPr marL="360363" indent="-360363"/>
            <a:r>
              <a:rPr lang="ru-RU" sz="2400" dirty="0" smtClean="0">
                <a:solidFill>
                  <a:srgbClr val="4285F4"/>
                </a:solidFill>
              </a:rPr>
              <a:t>5) синтаксическую </a:t>
            </a:r>
            <a:r>
              <a:rPr lang="ru-RU" sz="2400" dirty="0">
                <a:solidFill>
                  <a:srgbClr val="4285F4"/>
                </a:solidFill>
              </a:rPr>
              <a:t>роль в </a:t>
            </a:r>
            <a:r>
              <a:rPr lang="ru-RU" sz="2400" dirty="0" smtClean="0">
                <a:solidFill>
                  <a:srgbClr val="4285F4"/>
                </a:solidFill>
              </a:rPr>
              <a:t>предложении.</a:t>
            </a:r>
            <a:endParaRPr lang="ru-RU" sz="2400" dirty="0">
              <a:solidFill>
                <a:srgbClr val="4285F4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t="53890" r="-229" b="38518"/>
          <a:stretch/>
        </p:blipFill>
        <p:spPr>
          <a:xfrm rot="5400000" flipH="1">
            <a:off x="1972854" y="1072752"/>
            <a:ext cx="2569369" cy="39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62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t="53890" r="-229" b="38518"/>
          <a:stretch/>
        </p:blipFill>
        <p:spPr>
          <a:xfrm rot="5400000" flipH="1">
            <a:off x="3093222" y="1080186"/>
            <a:ext cx="2569369" cy="3905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t="77037" r="357" b="15555"/>
          <a:stretch/>
        </p:blipFill>
        <p:spPr>
          <a:xfrm rot="16200000">
            <a:off x="3477794" y="1095375"/>
            <a:ext cx="2571750" cy="381000"/>
          </a:xfrm>
          <a:prstGeom prst="rect">
            <a:avLst/>
          </a:prstGeom>
        </p:spPr>
      </p:pic>
      <p:sp>
        <p:nvSpPr>
          <p:cNvPr id="9" name="Google Shape;67;p13"/>
          <p:cNvSpPr txBox="1">
            <a:spLocks/>
          </p:cNvSpPr>
          <p:nvPr/>
        </p:nvSpPr>
        <p:spPr>
          <a:xfrm>
            <a:off x="4963693" y="278837"/>
            <a:ext cx="3933563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400" b="1" dirty="0" smtClean="0">
                <a:solidFill>
                  <a:schemeClr val="bg1"/>
                </a:solidFill>
              </a:rPr>
              <a:t>ЭНЦИКЛОПЕДИЯ – </a:t>
            </a:r>
          </a:p>
          <a:p>
            <a:pPr algn="ctr">
              <a:tabLst>
                <a:tab pos="4838700" algn="r"/>
              </a:tabLst>
            </a:pPr>
            <a:r>
              <a:rPr lang="ru-RU" sz="2400" dirty="0" smtClean="0">
                <a:solidFill>
                  <a:schemeClr val="bg1"/>
                </a:solidFill>
              </a:rPr>
              <a:t>это сборник </a:t>
            </a:r>
            <a:r>
              <a:rPr lang="ru-RU" sz="2400" dirty="0">
                <a:solidFill>
                  <a:schemeClr val="bg1"/>
                </a:solidFill>
              </a:rPr>
              <a:t>научных сведений и справок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r>
              <a:rPr lang="ru-RU" sz="2400" dirty="0" smtClean="0">
                <a:solidFill>
                  <a:schemeClr val="bg1"/>
                </a:solidFill>
              </a:rPr>
              <a:t>на </a:t>
            </a:r>
            <a:r>
              <a:rPr lang="ru-RU" sz="2400" dirty="0">
                <a:solidFill>
                  <a:schemeClr val="bg1"/>
                </a:solidFill>
              </a:rPr>
              <a:t>различные темы, предназначенный для обширного круга читателей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</a:p>
          <a:p>
            <a:pPr algn="ctr">
              <a:tabLst>
                <a:tab pos="4838700" algn="r"/>
              </a:tabLst>
            </a:pPr>
            <a:endParaRPr lang="ru-RU" sz="24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10" name="Google Shape;67;p13"/>
          <p:cNvSpPr txBox="1">
            <a:spLocks/>
          </p:cNvSpPr>
          <p:nvPr/>
        </p:nvSpPr>
        <p:spPr>
          <a:xfrm>
            <a:off x="249081" y="319314"/>
            <a:ext cx="3933563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/>
            <a:r>
              <a:rPr lang="ru-RU" sz="2400" b="1" dirty="0" smtClean="0">
                <a:solidFill>
                  <a:srgbClr val="4285F4"/>
                </a:solidFill>
              </a:rPr>
              <a:t>ЭНЦИКЛОПЕДИЯ</a:t>
            </a:r>
            <a:r>
              <a:rPr lang="ru-RU" sz="2400" dirty="0" smtClean="0">
                <a:solidFill>
                  <a:srgbClr val="4285F4"/>
                </a:solidFill>
              </a:rPr>
              <a:t> – </a:t>
            </a:r>
          </a:p>
          <a:p>
            <a:pPr algn="ctr"/>
            <a:r>
              <a:rPr lang="ru-RU" sz="2400" dirty="0" smtClean="0">
                <a:solidFill>
                  <a:srgbClr val="4285F4"/>
                </a:solidFill>
              </a:rPr>
              <a:t>это </a:t>
            </a:r>
            <a:r>
              <a:rPr lang="ru-RU" sz="2400" dirty="0">
                <a:solidFill>
                  <a:srgbClr val="4285F4"/>
                </a:solidFill>
              </a:rPr>
              <a:t>приведённое </a:t>
            </a:r>
            <a:endParaRPr lang="ru-RU" sz="2400" dirty="0" smtClean="0">
              <a:solidFill>
                <a:srgbClr val="4285F4"/>
              </a:solidFill>
            </a:endParaRPr>
          </a:p>
          <a:p>
            <a:pPr algn="ctr"/>
            <a:r>
              <a:rPr lang="ru-RU" sz="2400" dirty="0" smtClean="0">
                <a:solidFill>
                  <a:srgbClr val="4285F4"/>
                </a:solidFill>
              </a:rPr>
              <a:t>в </a:t>
            </a:r>
            <a:r>
              <a:rPr lang="ru-RU" sz="2400" dirty="0">
                <a:solidFill>
                  <a:srgbClr val="4285F4"/>
                </a:solidFill>
              </a:rPr>
              <a:t>систему обозрение всех отраслей </a:t>
            </a:r>
            <a:r>
              <a:rPr lang="ru-RU" sz="2400" dirty="0" smtClean="0">
                <a:solidFill>
                  <a:srgbClr val="4285F4"/>
                </a:solidFill>
              </a:rPr>
              <a:t>человеческого </a:t>
            </a:r>
            <a:r>
              <a:rPr lang="ru-RU" sz="2400" dirty="0">
                <a:solidFill>
                  <a:srgbClr val="4285F4"/>
                </a:solidFill>
              </a:rPr>
              <a:t>знания или </a:t>
            </a:r>
            <a:r>
              <a:rPr lang="ru-RU" sz="2400" dirty="0" smtClean="0">
                <a:solidFill>
                  <a:srgbClr val="4285F4"/>
                </a:solidFill>
              </a:rPr>
              <a:t>круга дисциплин, </a:t>
            </a:r>
          </a:p>
          <a:p>
            <a:pPr algn="ctr"/>
            <a:r>
              <a:rPr lang="ru-RU" sz="2400" dirty="0" smtClean="0">
                <a:solidFill>
                  <a:srgbClr val="4285F4"/>
                </a:solidFill>
              </a:rPr>
              <a:t>в </a:t>
            </a:r>
            <a:r>
              <a:rPr lang="ru-RU" sz="2400" dirty="0">
                <a:solidFill>
                  <a:srgbClr val="4285F4"/>
                </a:solidFill>
              </a:rPr>
              <a:t>совокупности составляющих отдельную отрасль </a:t>
            </a:r>
            <a:r>
              <a:rPr lang="ru-RU" sz="2400" dirty="0" smtClean="0">
                <a:solidFill>
                  <a:srgbClr val="4285F4"/>
                </a:solidFill>
              </a:rPr>
              <a:t>знания</a:t>
            </a:r>
          </a:p>
          <a:p>
            <a:pPr algn="ctr"/>
            <a:endParaRPr lang="ru-RU" sz="1400" dirty="0">
              <a:solidFill>
                <a:srgbClr val="4285F4"/>
              </a:solidFill>
            </a:endParaRPr>
          </a:p>
          <a:p>
            <a:pPr algn="ctr"/>
            <a:endParaRPr lang="ru-RU" sz="2400" dirty="0">
              <a:solidFill>
                <a:srgbClr val="4285F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67;p13"/>
          <p:cNvSpPr txBox="1">
            <a:spLocks/>
          </p:cNvSpPr>
          <p:nvPr/>
        </p:nvSpPr>
        <p:spPr>
          <a:xfrm>
            <a:off x="3599543" y="319314"/>
            <a:ext cx="5297714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400" b="1" dirty="0" smtClean="0">
                <a:solidFill>
                  <a:srgbClr val="4285F4"/>
                </a:solidFill>
              </a:rPr>
              <a:t>ПРИ СОСТАВЛЕНИИ ЭНЦИКЛОПЕДИИ ОДНОГО СЛОВА ИСПОЛЬЗОВАЛИСЬ МАТЕРИАЛЫ</a:t>
            </a:r>
            <a:endParaRPr lang="ru-RU" sz="2800" b="1" dirty="0" smtClean="0">
              <a:solidFill>
                <a:srgbClr val="4285F4"/>
              </a:solidFill>
            </a:endParaRPr>
          </a:p>
          <a:p>
            <a:pPr algn="r"/>
            <a:endParaRPr lang="ru-RU" sz="2400" dirty="0" smtClean="0">
              <a:solidFill>
                <a:srgbClr val="4285F4"/>
              </a:solidFill>
            </a:endParaRP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4285F4"/>
                </a:solidFill>
              </a:rPr>
              <a:t>19 словарей</a:t>
            </a:r>
            <a:endParaRPr lang="en-US" sz="2400" dirty="0" smtClean="0">
              <a:solidFill>
                <a:srgbClr val="4285F4"/>
              </a:solidFill>
            </a:endParaRP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4285F4"/>
                </a:solidFill>
              </a:rPr>
              <a:t>2 справочно-информационных порталов</a:t>
            </a: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4285F4"/>
                </a:solidFill>
              </a:rPr>
              <a:t>1 онлайн библиотеки</a:t>
            </a: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4285F4"/>
                </a:solidFill>
              </a:rPr>
              <a:t>1 онлайн музея</a:t>
            </a: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endParaRPr lang="ru-RU" sz="2400" dirty="0">
              <a:solidFill>
                <a:srgbClr val="4285F4"/>
              </a:solidFill>
            </a:endParaRP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endParaRPr lang="ru-RU" sz="2400" dirty="0" smtClean="0">
              <a:solidFill>
                <a:srgbClr val="4285F4"/>
              </a:solidFill>
            </a:endParaRPr>
          </a:p>
          <a:p>
            <a:pPr marL="174625" lvl="0" indent="-174625">
              <a:buClr>
                <a:srgbClr val="4285F4"/>
              </a:buClr>
              <a:buSzPct val="100000"/>
              <a:buFont typeface="Arial" panose="020B0604020202020204" pitchFamily="34" charset="0"/>
              <a:buChar char="•"/>
            </a:pPr>
            <a:endParaRPr lang="ru-RU" sz="2400" dirty="0" smtClean="0">
              <a:solidFill>
                <a:srgbClr val="4285F4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t="53890" r="-229" b="38518"/>
          <a:stretch/>
        </p:blipFill>
        <p:spPr>
          <a:xfrm rot="5400000" flipH="1">
            <a:off x="1972854" y="1072752"/>
            <a:ext cx="2569369" cy="3905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377" y="1600064"/>
            <a:ext cx="2857899" cy="194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33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67;p13"/>
          <p:cNvSpPr txBox="1">
            <a:spLocks/>
          </p:cNvSpPr>
          <p:nvPr/>
        </p:nvSpPr>
        <p:spPr>
          <a:xfrm>
            <a:off x="3599543" y="376464"/>
            <a:ext cx="5297714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000" b="1" dirty="0" smtClean="0">
                <a:solidFill>
                  <a:srgbClr val="4285F4"/>
                </a:solidFill>
              </a:rPr>
              <a:t>СТРУКТУРА ЭНЦИКЛОПЕДИИ </a:t>
            </a:r>
          </a:p>
          <a:p>
            <a:pPr algn="ctr">
              <a:tabLst>
                <a:tab pos="4838700" algn="r"/>
              </a:tabLst>
            </a:pPr>
            <a:r>
              <a:rPr lang="ru-RU" sz="2000" b="1" dirty="0" smtClean="0">
                <a:solidFill>
                  <a:srgbClr val="4285F4"/>
                </a:solidFill>
              </a:rPr>
              <a:t>ОДНОГО СЛОВА</a:t>
            </a:r>
            <a:endParaRPr lang="ru-RU" sz="2000" b="1" dirty="0">
              <a:solidFill>
                <a:srgbClr val="4285F4"/>
              </a:solidFill>
            </a:endParaRPr>
          </a:p>
          <a:p>
            <a:pPr marL="266700" indent="-266700"/>
            <a:endParaRPr lang="ru-RU" sz="1900" dirty="0" smtClean="0">
              <a:solidFill>
                <a:srgbClr val="4285F4"/>
              </a:solidFill>
            </a:endParaRPr>
          </a:p>
          <a:p>
            <a:pPr marL="266700" indent="-266700"/>
            <a:r>
              <a:rPr lang="ru-RU" sz="1900" dirty="0" smtClean="0">
                <a:solidFill>
                  <a:srgbClr val="4285F4"/>
                </a:solidFill>
              </a:rPr>
              <a:t>1</a:t>
            </a:r>
            <a:r>
              <a:rPr lang="ru-RU" sz="1900" dirty="0">
                <a:solidFill>
                  <a:srgbClr val="4285F4"/>
                </a:solidFill>
              </a:rPr>
              <a:t>. НАПИСАНИЕ СЛОВА</a:t>
            </a:r>
          </a:p>
          <a:p>
            <a:pPr marL="266700" indent="-266700"/>
            <a:r>
              <a:rPr lang="ru-RU" sz="1900" dirty="0" smtClean="0">
                <a:solidFill>
                  <a:srgbClr val="4285F4"/>
                </a:solidFill>
              </a:rPr>
              <a:t>2</a:t>
            </a:r>
            <a:r>
              <a:rPr lang="ru-RU" sz="1900" dirty="0">
                <a:solidFill>
                  <a:srgbClr val="4285F4"/>
                </a:solidFill>
              </a:rPr>
              <a:t>. ПРОИСХОЖДЕНИЕ СЛОВА</a:t>
            </a:r>
          </a:p>
          <a:p>
            <a:pPr marL="266700" indent="-266700"/>
            <a:r>
              <a:rPr lang="ru-RU" sz="1900" dirty="0" smtClean="0">
                <a:solidFill>
                  <a:srgbClr val="4285F4"/>
                </a:solidFill>
              </a:rPr>
              <a:t>3</a:t>
            </a:r>
            <a:r>
              <a:rPr lang="ru-RU" sz="1900" dirty="0">
                <a:solidFill>
                  <a:srgbClr val="4285F4"/>
                </a:solidFill>
              </a:rPr>
              <a:t>. ТОЛКОВАНИЕ ЗНАЧЕНИЯ СЛОВА</a:t>
            </a:r>
          </a:p>
          <a:p>
            <a:pPr marL="266700" indent="-266700"/>
            <a:r>
              <a:rPr lang="ru-RU" sz="1900" dirty="0" smtClean="0">
                <a:solidFill>
                  <a:srgbClr val="4285F4"/>
                </a:solidFill>
              </a:rPr>
              <a:t>4</a:t>
            </a:r>
            <a:r>
              <a:rPr lang="ru-RU" sz="1900" dirty="0">
                <a:solidFill>
                  <a:srgbClr val="4285F4"/>
                </a:solidFill>
              </a:rPr>
              <a:t>. СИНОНИМЫ К СЛОВУ</a:t>
            </a:r>
          </a:p>
          <a:p>
            <a:pPr marL="266700" indent="-266700"/>
            <a:r>
              <a:rPr lang="ru-RU" sz="1900" dirty="0" smtClean="0">
                <a:solidFill>
                  <a:srgbClr val="4285F4"/>
                </a:solidFill>
              </a:rPr>
              <a:t>5. СЛОВО </a:t>
            </a:r>
            <a:r>
              <a:rPr lang="ru-RU" sz="1900" dirty="0">
                <a:solidFill>
                  <a:srgbClr val="4285F4"/>
                </a:solidFill>
              </a:rPr>
              <a:t>ВО ФРАЗЕОЛОГИЧЕСКИХ ОБОРОТАХ</a:t>
            </a:r>
          </a:p>
          <a:p>
            <a:pPr marL="266700" indent="-266700"/>
            <a:r>
              <a:rPr lang="ru-RU" sz="1900" dirty="0" smtClean="0">
                <a:solidFill>
                  <a:srgbClr val="4285F4"/>
                </a:solidFill>
              </a:rPr>
              <a:t>6</a:t>
            </a:r>
            <a:r>
              <a:rPr lang="ru-RU" sz="1900" dirty="0">
                <a:solidFill>
                  <a:srgbClr val="4285F4"/>
                </a:solidFill>
              </a:rPr>
              <a:t>. СЛОВО В ПОСЛОВИЦАХ И ПОГОВОРКАХ</a:t>
            </a:r>
          </a:p>
          <a:p>
            <a:pPr marL="266700" indent="-266700"/>
            <a:r>
              <a:rPr lang="ru-RU" sz="1900" dirty="0" smtClean="0">
                <a:solidFill>
                  <a:srgbClr val="4285F4"/>
                </a:solidFill>
              </a:rPr>
              <a:t>7</a:t>
            </a:r>
            <a:r>
              <a:rPr lang="ru-RU" sz="1900" dirty="0">
                <a:solidFill>
                  <a:srgbClr val="4285F4"/>
                </a:solidFill>
              </a:rPr>
              <a:t>. РОДСТВЕННИКИ СЛОВА</a:t>
            </a:r>
            <a:r>
              <a:rPr lang="ru-RU" sz="1900" dirty="0" smtClean="0">
                <a:solidFill>
                  <a:srgbClr val="4285F4"/>
                </a:solidFill>
              </a:rPr>
              <a:t>. СЛОВООБРАЗОВАТЕЛЬНОЕ </a:t>
            </a:r>
            <a:r>
              <a:rPr lang="ru-RU" sz="1900" dirty="0">
                <a:solidFill>
                  <a:srgbClr val="4285F4"/>
                </a:solidFill>
              </a:rPr>
              <a:t>ГНЕЗДО</a:t>
            </a:r>
          </a:p>
          <a:p>
            <a:pPr marL="266700" indent="-266700"/>
            <a:r>
              <a:rPr lang="ru-RU" sz="1900" dirty="0" smtClean="0">
                <a:solidFill>
                  <a:srgbClr val="4285F4"/>
                </a:solidFill>
              </a:rPr>
              <a:t>8</a:t>
            </a:r>
            <a:r>
              <a:rPr lang="ru-RU" sz="1900" dirty="0">
                <a:solidFill>
                  <a:srgbClr val="4285F4"/>
                </a:solidFill>
              </a:rPr>
              <a:t>. ГРАММАТИКА СЛОВА</a:t>
            </a:r>
          </a:p>
          <a:p>
            <a:pPr marL="266700" indent="-266700"/>
            <a:r>
              <a:rPr lang="ru-RU" sz="1900" dirty="0" smtClean="0">
                <a:solidFill>
                  <a:srgbClr val="4285F4"/>
                </a:solidFill>
              </a:rPr>
              <a:t>9</a:t>
            </a:r>
            <a:r>
              <a:rPr lang="ru-RU" sz="1900" dirty="0">
                <a:solidFill>
                  <a:srgbClr val="4285F4"/>
                </a:solidFill>
              </a:rPr>
              <a:t>. СЛОВО КАК ТЕРМИН В СЛОВАРЯХ</a:t>
            </a:r>
          </a:p>
          <a:p>
            <a:pPr marL="266700" indent="-266700"/>
            <a:r>
              <a:rPr lang="ru-RU" sz="1900" dirty="0" smtClean="0">
                <a:solidFill>
                  <a:srgbClr val="4285F4"/>
                </a:solidFill>
              </a:rPr>
              <a:t>10. СЛОВО </a:t>
            </a:r>
            <a:r>
              <a:rPr lang="ru-RU" sz="1900" dirty="0">
                <a:solidFill>
                  <a:srgbClr val="4285F4"/>
                </a:solidFill>
              </a:rPr>
              <a:t>В </a:t>
            </a:r>
            <a:r>
              <a:rPr lang="ru-RU" sz="1900" dirty="0" smtClean="0">
                <a:solidFill>
                  <a:srgbClr val="4285F4"/>
                </a:solidFill>
              </a:rPr>
              <a:t>ИСКУССТВЕ.</a:t>
            </a:r>
            <a:endParaRPr lang="ru-RU" sz="1900" dirty="0">
              <a:solidFill>
                <a:srgbClr val="4285F4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t="77037" r="357" b="15555"/>
          <a:stretch/>
        </p:blipFill>
        <p:spPr>
          <a:xfrm rot="16200000">
            <a:off x="1999977" y="1095375"/>
            <a:ext cx="2571750" cy="381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401" y="1636885"/>
            <a:ext cx="2857899" cy="194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1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67;p13"/>
          <p:cNvSpPr txBox="1">
            <a:spLocks/>
          </p:cNvSpPr>
          <p:nvPr/>
        </p:nvSpPr>
        <p:spPr>
          <a:xfrm>
            <a:off x="5295900" y="278837"/>
            <a:ext cx="3601356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400" b="1" dirty="0">
                <a:solidFill>
                  <a:schemeClr val="bg1"/>
                </a:solidFill>
              </a:rPr>
              <a:t>Школьный этимологический словарь 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r>
              <a:rPr lang="ru-RU" sz="2400" b="1" dirty="0" smtClean="0">
                <a:solidFill>
                  <a:schemeClr val="bg1"/>
                </a:solidFill>
              </a:rPr>
              <a:t>русского </a:t>
            </a:r>
            <a:r>
              <a:rPr lang="ru-RU" sz="2400" b="1" dirty="0">
                <a:solidFill>
                  <a:schemeClr val="bg1"/>
                </a:solidFill>
              </a:rPr>
              <a:t>языка. Происхождение слов / Н.М. </a:t>
            </a:r>
            <a:r>
              <a:rPr lang="ru-RU" sz="2400" b="1" dirty="0" err="1">
                <a:solidFill>
                  <a:schemeClr val="bg1"/>
                </a:solidFill>
              </a:rPr>
              <a:t>Шанский</a:t>
            </a:r>
            <a:r>
              <a:rPr lang="ru-RU" sz="2400" b="1" dirty="0">
                <a:solidFill>
                  <a:schemeClr val="bg1"/>
                </a:solidFill>
              </a:rPr>
              <a:t>, 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r>
              <a:rPr lang="ru-RU" sz="2400" b="1" dirty="0" smtClean="0">
                <a:solidFill>
                  <a:schemeClr val="bg1"/>
                </a:solidFill>
              </a:rPr>
              <a:t>Т.А</a:t>
            </a:r>
            <a:r>
              <a:rPr lang="ru-RU" sz="2400" b="1" dirty="0">
                <a:solidFill>
                  <a:schemeClr val="bg1"/>
                </a:solidFill>
              </a:rPr>
              <a:t>. </a:t>
            </a:r>
            <a:r>
              <a:rPr lang="ru-RU" sz="2400" b="1" dirty="0" smtClean="0">
                <a:solidFill>
                  <a:schemeClr val="bg1"/>
                </a:solidFill>
              </a:rPr>
              <a:t>Боброва</a:t>
            </a:r>
            <a:endParaRPr lang="ru-RU" sz="24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10" name="Google Shape;67;p13"/>
          <p:cNvSpPr txBox="1">
            <a:spLocks/>
          </p:cNvSpPr>
          <p:nvPr/>
        </p:nvSpPr>
        <p:spPr>
          <a:xfrm>
            <a:off x="249082" y="319314"/>
            <a:ext cx="3569436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/>
            <a:r>
              <a:rPr lang="ru-RU" sz="2000" b="1" dirty="0">
                <a:solidFill>
                  <a:srgbClr val="4285F4"/>
                </a:solidFill>
              </a:rPr>
              <a:t>СЛОВО</a:t>
            </a:r>
            <a:r>
              <a:rPr lang="ru-RU" sz="2000" dirty="0">
                <a:solidFill>
                  <a:srgbClr val="4285F4"/>
                </a:solidFill>
              </a:rPr>
              <a:t> </a:t>
            </a:r>
            <a:endParaRPr lang="ru-RU" sz="2000" dirty="0" smtClean="0">
              <a:solidFill>
                <a:srgbClr val="4285F4"/>
              </a:solidFill>
            </a:endParaRPr>
          </a:p>
          <a:p>
            <a:pPr algn="ctr"/>
            <a:r>
              <a:rPr lang="ru-RU" sz="2000" dirty="0" smtClean="0">
                <a:solidFill>
                  <a:srgbClr val="4285F4"/>
                </a:solidFill>
              </a:rPr>
              <a:t>общеславянского </a:t>
            </a:r>
            <a:r>
              <a:rPr lang="ru-RU" sz="2000" dirty="0">
                <a:solidFill>
                  <a:srgbClr val="4285F4"/>
                </a:solidFill>
              </a:rPr>
              <a:t>индоевропейского характера. С перегласовкой корень тот же, что в слава, слыть. Того же корня, что латышское </a:t>
            </a:r>
            <a:r>
              <a:rPr lang="ru-RU" sz="2000" dirty="0" err="1">
                <a:solidFill>
                  <a:srgbClr val="4285F4"/>
                </a:solidFill>
              </a:rPr>
              <a:t>slava</a:t>
            </a:r>
            <a:r>
              <a:rPr lang="ru-RU" sz="2000" dirty="0">
                <a:solidFill>
                  <a:srgbClr val="4285F4"/>
                </a:solidFill>
              </a:rPr>
              <a:t> «</a:t>
            </a:r>
            <a:r>
              <a:rPr lang="ru-RU" sz="2000" dirty="0" smtClean="0">
                <a:solidFill>
                  <a:srgbClr val="4285F4"/>
                </a:solidFill>
              </a:rPr>
              <a:t>молва</a:t>
            </a:r>
            <a:r>
              <a:rPr lang="ru-RU" sz="2000" dirty="0">
                <a:solidFill>
                  <a:srgbClr val="4285F4"/>
                </a:solidFill>
              </a:rPr>
              <a:t>», греческое </a:t>
            </a:r>
            <a:r>
              <a:rPr lang="ru-RU" sz="2000" dirty="0" err="1">
                <a:solidFill>
                  <a:srgbClr val="4285F4"/>
                </a:solidFill>
              </a:rPr>
              <a:t>kleos</a:t>
            </a:r>
            <a:r>
              <a:rPr lang="ru-RU" sz="2000" dirty="0">
                <a:solidFill>
                  <a:srgbClr val="4285F4"/>
                </a:solidFill>
              </a:rPr>
              <a:t> «слава», ирландское </a:t>
            </a:r>
            <a:r>
              <a:rPr lang="ru-RU" sz="2000" dirty="0" err="1">
                <a:solidFill>
                  <a:srgbClr val="4285F4"/>
                </a:solidFill>
              </a:rPr>
              <a:t>clú</a:t>
            </a:r>
            <a:r>
              <a:rPr lang="ru-RU" sz="2000" dirty="0">
                <a:solidFill>
                  <a:srgbClr val="4285F4"/>
                </a:solidFill>
              </a:rPr>
              <a:t> «слава». </a:t>
            </a:r>
            <a:endParaRPr lang="ru-RU" sz="2000" dirty="0" smtClean="0">
              <a:solidFill>
                <a:srgbClr val="4285F4"/>
              </a:solidFill>
            </a:endParaRPr>
          </a:p>
          <a:p>
            <a:pPr algn="ctr"/>
            <a:endParaRPr lang="ru-RU" sz="2000" dirty="0">
              <a:solidFill>
                <a:srgbClr val="4285F4"/>
              </a:solidFill>
            </a:endParaRPr>
          </a:p>
          <a:p>
            <a:pPr algn="ctr"/>
            <a:endParaRPr lang="ru-RU" sz="1400" dirty="0">
              <a:solidFill>
                <a:srgbClr val="4285F4"/>
              </a:solidFill>
            </a:endParaRPr>
          </a:p>
          <a:p>
            <a:pPr algn="ctr"/>
            <a:endParaRPr lang="ru-RU" sz="2400" dirty="0">
              <a:solidFill>
                <a:srgbClr val="4285F4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3818517" y="1"/>
            <a:ext cx="1345202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08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67;p13"/>
          <p:cNvSpPr txBox="1">
            <a:spLocks/>
          </p:cNvSpPr>
          <p:nvPr/>
        </p:nvSpPr>
        <p:spPr>
          <a:xfrm>
            <a:off x="5295899" y="278837"/>
            <a:ext cx="3667125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400" b="1" dirty="0">
                <a:solidFill>
                  <a:schemeClr val="bg1"/>
                </a:solidFill>
              </a:rPr>
              <a:t>Новый словарь русского языка. Толково-словообразовательный / Т.Ф. Ефремова 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b="1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1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3818517" y="1"/>
            <a:ext cx="1345202" cy="514349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4532" t="29590" r="21640" b="22851"/>
          <a:stretch/>
        </p:blipFill>
        <p:spPr>
          <a:xfrm>
            <a:off x="190500" y="848108"/>
            <a:ext cx="4963694" cy="3508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93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67;p13"/>
          <p:cNvSpPr txBox="1">
            <a:spLocks/>
          </p:cNvSpPr>
          <p:nvPr/>
        </p:nvSpPr>
        <p:spPr>
          <a:xfrm>
            <a:off x="5295900" y="278837"/>
            <a:ext cx="3601356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400" b="1" dirty="0">
                <a:solidFill>
                  <a:schemeClr val="bg1"/>
                </a:solidFill>
              </a:rPr>
              <a:t>Словарь русских синонимов и сходных по смыслу выражений / Н. </a:t>
            </a:r>
            <a:r>
              <a:rPr lang="ru-RU" sz="2400" b="1" dirty="0" smtClean="0">
                <a:solidFill>
                  <a:schemeClr val="bg1"/>
                </a:solidFill>
              </a:rPr>
              <a:t>Абрамов</a:t>
            </a:r>
          </a:p>
          <a:p>
            <a:pPr algn="ctr">
              <a:tabLst>
                <a:tab pos="4838700" algn="r"/>
              </a:tabLst>
            </a:pPr>
            <a:endParaRPr lang="ru-RU" sz="2400" b="1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b="1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10" name="Google Shape;67;p13"/>
          <p:cNvSpPr txBox="1">
            <a:spLocks/>
          </p:cNvSpPr>
          <p:nvPr/>
        </p:nvSpPr>
        <p:spPr>
          <a:xfrm>
            <a:off x="249082" y="319314"/>
            <a:ext cx="3569436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628650"/>
            <a:r>
              <a:rPr lang="ru-RU" sz="2400" b="1" dirty="0">
                <a:solidFill>
                  <a:srgbClr val="4285F4"/>
                </a:solidFill>
              </a:rPr>
              <a:t>СЛОВО</a:t>
            </a:r>
            <a:r>
              <a:rPr lang="ru-RU" sz="2400" dirty="0">
                <a:solidFill>
                  <a:srgbClr val="4285F4"/>
                </a:solidFill>
              </a:rPr>
              <a:t> </a:t>
            </a:r>
            <a:endParaRPr lang="ru-RU" sz="2400" dirty="0" smtClean="0">
              <a:solidFill>
                <a:srgbClr val="4285F4"/>
              </a:solidFill>
            </a:endParaRPr>
          </a:p>
          <a:p>
            <a:pPr algn="ctr"/>
            <a:endParaRPr lang="ru-RU" sz="2400" dirty="0" smtClean="0">
              <a:solidFill>
                <a:srgbClr val="4285F4"/>
              </a:solidFill>
            </a:endParaRPr>
          </a:p>
          <a:p>
            <a:pPr marL="628650"/>
            <a:r>
              <a:rPr lang="ru-RU" sz="2400" dirty="0" smtClean="0">
                <a:solidFill>
                  <a:srgbClr val="4285F4"/>
                </a:solidFill>
              </a:rPr>
              <a:t>речение</a:t>
            </a:r>
          </a:p>
          <a:p>
            <a:pPr marL="628650"/>
            <a:r>
              <a:rPr lang="ru-RU" sz="2400" dirty="0" smtClean="0">
                <a:solidFill>
                  <a:srgbClr val="4285F4"/>
                </a:solidFill>
              </a:rPr>
              <a:t>выражение</a:t>
            </a:r>
          </a:p>
          <a:p>
            <a:pPr marL="628650"/>
            <a:r>
              <a:rPr lang="ru-RU" sz="2400" dirty="0" smtClean="0">
                <a:solidFill>
                  <a:srgbClr val="4285F4"/>
                </a:solidFill>
              </a:rPr>
              <a:t>название</a:t>
            </a:r>
          </a:p>
          <a:p>
            <a:pPr marL="628650"/>
            <a:r>
              <a:rPr lang="ru-RU" sz="2400" dirty="0" smtClean="0">
                <a:solidFill>
                  <a:srgbClr val="4285F4"/>
                </a:solidFill>
              </a:rPr>
              <a:t>термин</a:t>
            </a:r>
          </a:p>
          <a:p>
            <a:pPr marL="628650"/>
            <a:r>
              <a:rPr lang="ru-RU" sz="2400" dirty="0" smtClean="0">
                <a:solidFill>
                  <a:srgbClr val="4285F4"/>
                </a:solidFill>
              </a:rPr>
              <a:t>обещание</a:t>
            </a:r>
          </a:p>
          <a:p>
            <a:pPr marL="628650"/>
            <a:r>
              <a:rPr lang="ru-RU" sz="2400" dirty="0" smtClean="0">
                <a:solidFill>
                  <a:srgbClr val="4285F4"/>
                </a:solidFill>
              </a:rPr>
              <a:t>вокабула </a:t>
            </a:r>
          </a:p>
          <a:p>
            <a:pPr algn="ctr"/>
            <a:endParaRPr lang="ru-RU" sz="1400" dirty="0">
              <a:solidFill>
                <a:srgbClr val="4285F4"/>
              </a:solidFill>
            </a:endParaRPr>
          </a:p>
          <a:p>
            <a:pPr algn="ctr"/>
            <a:endParaRPr lang="ru-RU" sz="2400" dirty="0">
              <a:solidFill>
                <a:srgbClr val="4285F4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3818517" y="1"/>
            <a:ext cx="1345202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50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67;p13"/>
          <p:cNvSpPr txBox="1">
            <a:spLocks/>
          </p:cNvSpPr>
          <p:nvPr/>
        </p:nvSpPr>
        <p:spPr>
          <a:xfrm>
            <a:off x="5295900" y="278837"/>
            <a:ext cx="3601356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400" b="1" dirty="0">
                <a:solidFill>
                  <a:schemeClr val="bg1"/>
                </a:solidFill>
              </a:rPr>
              <a:t>Фразеологический словарь русского языка / Т.В. </a:t>
            </a:r>
            <a:r>
              <a:rPr lang="ru-RU" sz="2400" b="1" dirty="0" smtClean="0">
                <a:solidFill>
                  <a:schemeClr val="bg1"/>
                </a:solidFill>
              </a:rPr>
              <a:t>Волкова</a:t>
            </a:r>
          </a:p>
          <a:p>
            <a:pPr algn="ctr">
              <a:tabLst>
                <a:tab pos="4838700" algn="r"/>
              </a:tabLst>
            </a:pPr>
            <a:endParaRPr lang="ru-RU" sz="2400" b="1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b="1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10" name="Google Shape;67;p13"/>
          <p:cNvSpPr txBox="1">
            <a:spLocks/>
          </p:cNvSpPr>
          <p:nvPr/>
        </p:nvSpPr>
        <p:spPr>
          <a:xfrm>
            <a:off x="249082" y="319314"/>
            <a:ext cx="3569436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ru-RU" sz="2400" b="1" dirty="0">
                <a:solidFill>
                  <a:srgbClr val="4285F4"/>
                </a:solidFill>
              </a:rPr>
              <a:t>СЛОВО</a:t>
            </a:r>
            <a:r>
              <a:rPr lang="ru-RU" sz="1600" dirty="0">
                <a:solidFill>
                  <a:srgbClr val="4285F4"/>
                </a:solidFill>
              </a:rPr>
              <a:t> </a:t>
            </a:r>
            <a:endParaRPr lang="ru-RU" sz="1600" dirty="0" smtClean="0">
              <a:solidFill>
                <a:srgbClr val="4285F4"/>
              </a:solidFill>
            </a:endParaRPr>
          </a:p>
          <a:p>
            <a:pPr algn="ctr"/>
            <a:endParaRPr lang="ru-RU" sz="500" dirty="0" smtClean="0">
              <a:solidFill>
                <a:srgbClr val="4285F4"/>
              </a:solidFill>
            </a:endParaRPr>
          </a:p>
          <a:p>
            <a:r>
              <a:rPr lang="ru-RU" sz="1600" dirty="0" smtClean="0">
                <a:solidFill>
                  <a:srgbClr val="4285F4"/>
                </a:solidFill>
              </a:rPr>
              <a:t>1. Без </a:t>
            </a:r>
            <a:r>
              <a:rPr lang="ru-RU" sz="1600" dirty="0">
                <a:solidFill>
                  <a:srgbClr val="4285F4"/>
                </a:solidFill>
              </a:rPr>
              <a:t>дальних слов – без предварительных разговоров, без лишних слов. </a:t>
            </a:r>
            <a:r>
              <a:rPr lang="ru-RU" sz="1600" i="1" dirty="0">
                <a:solidFill>
                  <a:srgbClr val="4285F4"/>
                </a:solidFill>
              </a:rPr>
              <a:t>Давайте решим все сразу, без дальних слов.</a:t>
            </a:r>
          </a:p>
          <a:p>
            <a:r>
              <a:rPr lang="ru-RU" sz="1600" dirty="0" smtClean="0">
                <a:solidFill>
                  <a:srgbClr val="4285F4"/>
                </a:solidFill>
              </a:rPr>
              <a:t>2. В </a:t>
            </a:r>
            <a:r>
              <a:rPr lang="ru-RU" sz="1600" dirty="0">
                <a:solidFill>
                  <a:srgbClr val="4285F4"/>
                </a:solidFill>
              </a:rPr>
              <a:t>одно слово (разг.) - выражение, употребляется в случаях, когда два или несколько человек подумали или сказали одно и то же. </a:t>
            </a:r>
            <a:r>
              <a:rPr lang="ru-RU" sz="1600" i="1" dirty="0" smtClean="0">
                <a:solidFill>
                  <a:srgbClr val="4285F4"/>
                </a:solidFill>
              </a:rPr>
              <a:t>- Война </a:t>
            </a:r>
            <a:r>
              <a:rPr lang="ru-RU" sz="1600" i="1" dirty="0">
                <a:solidFill>
                  <a:srgbClr val="4285F4"/>
                </a:solidFill>
              </a:rPr>
              <a:t>с турками будет! - В одно слово! Я сам то же думал. Н. Гоголь.</a:t>
            </a:r>
          </a:p>
          <a:p>
            <a:r>
              <a:rPr lang="ru-RU" sz="1600" dirty="0" smtClean="0">
                <a:solidFill>
                  <a:srgbClr val="4285F4"/>
                </a:solidFill>
              </a:rPr>
              <a:t>3. Глотать </a:t>
            </a:r>
            <a:r>
              <a:rPr lang="ru-RU" sz="1600" dirty="0">
                <a:solidFill>
                  <a:srgbClr val="4285F4"/>
                </a:solidFill>
              </a:rPr>
              <a:t>слова – невнятно произносить. </a:t>
            </a:r>
            <a:r>
              <a:rPr lang="ru-RU" sz="1600" i="1" dirty="0">
                <a:solidFill>
                  <a:srgbClr val="4285F4"/>
                </a:solidFill>
              </a:rPr>
              <a:t>В волнении она начинала </a:t>
            </a:r>
            <a:r>
              <a:rPr lang="ru-RU" sz="1600" i="1" dirty="0" smtClean="0">
                <a:solidFill>
                  <a:srgbClr val="4285F4"/>
                </a:solidFill>
              </a:rPr>
              <a:t>глотать </a:t>
            </a:r>
            <a:r>
              <a:rPr lang="ru-RU" sz="1600" i="1" dirty="0">
                <a:solidFill>
                  <a:srgbClr val="4285F4"/>
                </a:solidFill>
              </a:rPr>
              <a:t>слова</a:t>
            </a:r>
            <a:r>
              <a:rPr lang="ru-RU" sz="1600" i="1" dirty="0" smtClean="0">
                <a:solidFill>
                  <a:srgbClr val="4285F4"/>
                </a:solidFill>
              </a:rPr>
              <a:t>.</a:t>
            </a:r>
          </a:p>
          <a:p>
            <a:endParaRPr lang="ru-RU" sz="1600" i="1" dirty="0">
              <a:solidFill>
                <a:srgbClr val="4285F4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4285F4"/>
                </a:solidFill>
              </a:rPr>
              <a:t>ВСЕГО 19 </a:t>
            </a:r>
          </a:p>
          <a:p>
            <a:pPr algn="ctr"/>
            <a:r>
              <a:rPr lang="ru-RU" sz="1600" b="1" dirty="0" smtClean="0">
                <a:solidFill>
                  <a:srgbClr val="4285F4"/>
                </a:solidFill>
              </a:rPr>
              <a:t>ФРАЗЕОЛОГИЧЕСКИХ ЕДИНИЦ</a:t>
            </a:r>
            <a:endParaRPr lang="ru-RU" sz="1600" b="1" dirty="0">
              <a:solidFill>
                <a:srgbClr val="4285F4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3818518" y="0"/>
            <a:ext cx="1345202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0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67;p13"/>
          <p:cNvSpPr txBox="1">
            <a:spLocks/>
          </p:cNvSpPr>
          <p:nvPr/>
        </p:nvSpPr>
        <p:spPr>
          <a:xfrm>
            <a:off x="5295900" y="278837"/>
            <a:ext cx="3601356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400" b="1" dirty="0">
                <a:solidFill>
                  <a:schemeClr val="bg1"/>
                </a:solidFill>
              </a:rPr>
              <a:t>Большой словарь русских поговорок / В.М. Мокиенко, 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r>
              <a:rPr lang="ru-RU" sz="2400" b="1" dirty="0" smtClean="0">
                <a:solidFill>
                  <a:schemeClr val="bg1"/>
                </a:solidFill>
              </a:rPr>
              <a:t>Т.Г</a:t>
            </a:r>
            <a:r>
              <a:rPr lang="ru-RU" sz="2400" b="1" dirty="0">
                <a:solidFill>
                  <a:schemeClr val="bg1"/>
                </a:solidFill>
              </a:rPr>
              <a:t>. Никитина</a:t>
            </a:r>
          </a:p>
          <a:p>
            <a:pPr algn="ctr">
              <a:tabLst>
                <a:tab pos="4838700" algn="r"/>
              </a:tabLst>
            </a:pPr>
            <a:endParaRPr lang="ru-RU" sz="2400" b="1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10" name="Google Shape;67;p13"/>
          <p:cNvSpPr txBox="1">
            <a:spLocks/>
          </p:cNvSpPr>
          <p:nvPr/>
        </p:nvSpPr>
        <p:spPr>
          <a:xfrm>
            <a:off x="249082" y="319314"/>
            <a:ext cx="3569436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ru-RU" sz="2400" b="1" dirty="0">
                <a:solidFill>
                  <a:srgbClr val="4285F4"/>
                </a:solidFill>
              </a:rPr>
              <a:t>СЛОВО</a:t>
            </a:r>
            <a:r>
              <a:rPr lang="ru-RU" sz="1600" dirty="0">
                <a:solidFill>
                  <a:srgbClr val="4285F4"/>
                </a:solidFill>
              </a:rPr>
              <a:t> </a:t>
            </a:r>
            <a:endParaRPr lang="ru-RU" sz="1600" dirty="0" smtClean="0">
              <a:solidFill>
                <a:srgbClr val="4285F4"/>
              </a:solidFill>
            </a:endParaRPr>
          </a:p>
          <a:p>
            <a:pPr algn="ctr"/>
            <a:endParaRPr lang="ru-RU" sz="500" dirty="0" smtClean="0">
              <a:solidFill>
                <a:srgbClr val="4285F4"/>
              </a:solidFill>
            </a:endParaRPr>
          </a:p>
          <a:p>
            <a:r>
              <a:rPr lang="ru-RU" sz="1600" dirty="0" smtClean="0">
                <a:solidFill>
                  <a:srgbClr val="4285F4"/>
                </a:solidFill>
              </a:rPr>
              <a:t>29. Держать </a:t>
            </a:r>
            <a:r>
              <a:rPr lang="ru-RU" sz="1600" dirty="0">
                <a:solidFill>
                  <a:srgbClr val="4285F4"/>
                </a:solidFill>
              </a:rPr>
              <a:t>[своё] слово. Разг. Исполнять, выполнять обещанное. </a:t>
            </a:r>
          </a:p>
          <a:p>
            <a:r>
              <a:rPr lang="ru-RU" sz="1600" dirty="0" smtClean="0">
                <a:solidFill>
                  <a:srgbClr val="4285F4"/>
                </a:solidFill>
              </a:rPr>
              <a:t>30. Держать </a:t>
            </a:r>
            <a:r>
              <a:rPr lang="ru-RU" sz="1600" dirty="0">
                <a:solidFill>
                  <a:srgbClr val="4285F4"/>
                </a:solidFill>
              </a:rPr>
              <a:t>родительское слово. Карельское. Беспрекословно </a:t>
            </a:r>
            <a:r>
              <a:rPr lang="ru-RU" sz="1600" dirty="0" err="1">
                <a:solidFill>
                  <a:srgbClr val="4285F4"/>
                </a:solidFill>
              </a:rPr>
              <a:t>подчи-няться</a:t>
            </a:r>
            <a:r>
              <a:rPr lang="ru-RU" sz="1600" dirty="0">
                <a:solidFill>
                  <a:srgbClr val="4285F4"/>
                </a:solidFill>
              </a:rPr>
              <a:t> воле родителей. </a:t>
            </a:r>
          </a:p>
          <a:p>
            <a:r>
              <a:rPr lang="ru-RU" sz="1600" dirty="0" smtClean="0">
                <a:solidFill>
                  <a:srgbClr val="4285F4"/>
                </a:solidFill>
              </a:rPr>
              <a:t>31. Держаться </a:t>
            </a:r>
            <a:r>
              <a:rPr lang="ru-RU" sz="1600" dirty="0">
                <a:solidFill>
                  <a:srgbClr val="4285F4"/>
                </a:solidFill>
              </a:rPr>
              <a:t>на честном слове. Разг. Шутл.-ирон. Быть непрочным, неустойчивым. </a:t>
            </a:r>
          </a:p>
          <a:p>
            <a:r>
              <a:rPr lang="ru-RU" sz="1600" dirty="0" smtClean="0">
                <a:solidFill>
                  <a:srgbClr val="4285F4"/>
                </a:solidFill>
              </a:rPr>
              <a:t>32. Дерзать </a:t>
            </a:r>
            <a:r>
              <a:rPr lang="ru-RU" sz="1600" dirty="0">
                <a:solidFill>
                  <a:srgbClr val="4285F4"/>
                </a:solidFill>
              </a:rPr>
              <a:t>слово. Сибирское. Произносить речь. </a:t>
            </a:r>
          </a:p>
          <a:p>
            <a:r>
              <a:rPr lang="ru-RU" sz="1600" dirty="0" smtClean="0">
                <a:solidFill>
                  <a:srgbClr val="4285F4"/>
                </a:solidFill>
              </a:rPr>
              <a:t>33. До </a:t>
            </a:r>
            <a:r>
              <a:rPr lang="ru-RU" sz="1600" dirty="0">
                <a:solidFill>
                  <a:srgbClr val="4285F4"/>
                </a:solidFill>
              </a:rPr>
              <a:t>слова. 1. Разг. Совершенно точно, дословно. 2. Новгородское. Без всяких объяснений, без разговоров. </a:t>
            </a:r>
          </a:p>
          <a:p>
            <a:endParaRPr lang="ru-RU" sz="600" i="1" dirty="0">
              <a:solidFill>
                <a:srgbClr val="4285F4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4285F4"/>
                </a:solidFill>
              </a:rPr>
              <a:t>ВСЕГО 136 </a:t>
            </a:r>
          </a:p>
          <a:p>
            <a:pPr algn="ctr"/>
            <a:r>
              <a:rPr lang="ru-RU" sz="1600" b="1" dirty="0" smtClean="0">
                <a:solidFill>
                  <a:srgbClr val="4285F4"/>
                </a:solidFill>
              </a:rPr>
              <a:t>ПОСЛОВИЦ И ПОГОВОРОК</a:t>
            </a:r>
            <a:endParaRPr lang="ru-RU" sz="1600" b="1" dirty="0">
              <a:solidFill>
                <a:srgbClr val="4285F4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3818518" y="0"/>
            <a:ext cx="1345202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32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67;p13"/>
          <p:cNvSpPr txBox="1">
            <a:spLocks/>
          </p:cNvSpPr>
          <p:nvPr/>
        </p:nvSpPr>
        <p:spPr>
          <a:xfrm>
            <a:off x="5295899" y="278837"/>
            <a:ext cx="3667125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400" b="1" dirty="0">
                <a:solidFill>
                  <a:schemeClr val="bg1"/>
                </a:solidFill>
              </a:rPr>
              <a:t>Новый словообразовательный словарь русского языка для всех, кто хочет быть грамотным / А.Н. Тихонов 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24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10" name="Google Shape;67;p13"/>
          <p:cNvSpPr txBox="1">
            <a:spLocks/>
          </p:cNvSpPr>
          <p:nvPr/>
        </p:nvSpPr>
        <p:spPr>
          <a:xfrm>
            <a:off x="381261" y="852715"/>
            <a:ext cx="3569436" cy="614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ru-RU" sz="2400" b="1" dirty="0">
                <a:solidFill>
                  <a:srgbClr val="4285F4"/>
                </a:solidFill>
              </a:rPr>
              <a:t>СЛОВО</a:t>
            </a:r>
            <a:r>
              <a:rPr lang="ru-RU" sz="1600" dirty="0">
                <a:solidFill>
                  <a:srgbClr val="4285F4"/>
                </a:solidFill>
              </a:rPr>
              <a:t> </a:t>
            </a:r>
            <a:endParaRPr lang="ru-RU" sz="1600" dirty="0" smtClean="0">
              <a:solidFill>
                <a:srgbClr val="4285F4"/>
              </a:solidFill>
            </a:endParaRPr>
          </a:p>
          <a:p>
            <a:pPr algn="ctr"/>
            <a:endParaRPr lang="ru-RU" sz="500" dirty="0" smtClean="0">
              <a:solidFill>
                <a:srgbClr val="4285F4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3818518" y="0"/>
            <a:ext cx="1345202" cy="5143499"/>
          </a:xfrm>
          <a:prstGeom prst="rect">
            <a:avLst/>
          </a:prstGeom>
        </p:spPr>
      </p:pic>
      <p:pic>
        <p:nvPicPr>
          <p:cNvPr id="5" name="image8.png"/>
          <p:cNvPicPr/>
          <p:nvPr/>
        </p:nvPicPr>
        <p:blipFill rotWithShape="1">
          <a:blip r:embed="rId5"/>
          <a:srcRect l="29796" t="13077" r="15196" b="8867"/>
          <a:stretch/>
        </p:blipFill>
        <p:spPr>
          <a:xfrm>
            <a:off x="352425" y="1329688"/>
            <a:ext cx="3466093" cy="2747011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427203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199303"/>
              </p:ext>
            </p:extLst>
          </p:nvPr>
        </p:nvGraphicFramePr>
        <p:xfrm>
          <a:off x="-1" y="1390648"/>
          <a:ext cx="8572502" cy="3752851"/>
        </p:xfrm>
        <a:graphic>
          <a:graphicData uri="http://schemas.openxmlformats.org/drawingml/2006/table">
            <a:tbl>
              <a:tblPr firstRow="1" firstCol="1" bandRow="1">
                <a:tableStyleId>{8EC20E35-A176-4012-BC5E-935CFFF8708E}</a:tableStyleId>
              </a:tblPr>
              <a:tblGrid>
                <a:gridCol w="2856924">
                  <a:extLst>
                    <a:ext uri="{9D8B030D-6E8A-4147-A177-3AD203B41FA5}">
                      <a16:colId xmlns:a16="http://schemas.microsoft.com/office/drawing/2014/main" val="3960103625"/>
                    </a:ext>
                  </a:extLst>
                </a:gridCol>
                <a:gridCol w="2857789">
                  <a:extLst>
                    <a:ext uri="{9D8B030D-6E8A-4147-A177-3AD203B41FA5}">
                      <a16:colId xmlns:a16="http://schemas.microsoft.com/office/drawing/2014/main" val="306455105"/>
                    </a:ext>
                  </a:extLst>
                </a:gridCol>
                <a:gridCol w="2857789">
                  <a:extLst>
                    <a:ext uri="{9D8B030D-6E8A-4147-A177-3AD203B41FA5}">
                      <a16:colId xmlns:a16="http://schemas.microsoft.com/office/drawing/2014/main" val="2432196162"/>
                    </a:ext>
                  </a:extLst>
                </a:gridCol>
              </a:tblGrid>
              <a:tr h="9705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 </a:t>
                      </a:r>
                      <a:endParaRPr lang="ru-RU" sz="1200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Единственное </a:t>
                      </a:r>
                      <a:endParaRPr lang="ru-RU" sz="1600" dirty="0" smtClean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число</a:t>
                      </a:r>
                      <a:endParaRPr lang="ru-RU" sz="1200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Множественное </a:t>
                      </a:r>
                      <a:endParaRPr lang="ru-RU" sz="1600" dirty="0" smtClean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число</a:t>
                      </a:r>
                      <a:endParaRPr lang="ru-RU" sz="1200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06701266"/>
                  </a:ext>
                </a:extLst>
              </a:tr>
              <a:tr h="4637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Именительный падеж</a:t>
                      </a:r>
                      <a:endParaRPr lang="ru-RU" sz="120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СЛОВО</a:t>
                      </a:r>
                      <a:endParaRPr lang="ru-RU" sz="1200" b="1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СЛОВА</a:t>
                      </a:r>
                      <a:endParaRPr lang="ru-RU" sz="1200" b="1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80500422"/>
                  </a:ext>
                </a:extLst>
              </a:tr>
              <a:tr h="4637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Родительный падеж</a:t>
                      </a:r>
                      <a:endParaRPr lang="ru-RU" sz="1200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СЛОВА</a:t>
                      </a:r>
                      <a:endParaRPr lang="ru-RU" sz="1200" b="1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</a:t>
                      </a:r>
                      <a:endParaRPr lang="ru-RU" sz="1200" b="1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6324153"/>
                  </a:ext>
                </a:extLst>
              </a:tr>
              <a:tr h="4637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Дательный падеж</a:t>
                      </a:r>
                      <a:endParaRPr lang="ru-RU" sz="120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СЛОВУ</a:t>
                      </a:r>
                      <a:endParaRPr lang="ru-RU" sz="1200" b="1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СЛОВАМ</a:t>
                      </a:r>
                      <a:endParaRPr lang="ru-RU" sz="1200" b="1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93844804"/>
                  </a:ext>
                </a:extLst>
              </a:tr>
              <a:tr h="4637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Винительный падеж</a:t>
                      </a:r>
                      <a:endParaRPr lang="ru-RU" sz="120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СЛОВО</a:t>
                      </a:r>
                      <a:endParaRPr lang="ru-RU" sz="1200" b="1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СЛОВА</a:t>
                      </a:r>
                      <a:endParaRPr lang="ru-RU" sz="1200" b="1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43502769"/>
                  </a:ext>
                </a:extLst>
              </a:tr>
              <a:tr h="4637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Творительный падеж</a:t>
                      </a:r>
                      <a:endParaRPr lang="ru-RU" sz="120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СЛОВОМ</a:t>
                      </a:r>
                      <a:endParaRPr lang="ru-RU" sz="1200" b="1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СЛОВАМИ</a:t>
                      </a:r>
                      <a:endParaRPr lang="ru-RU" sz="1200" b="1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91330870"/>
                  </a:ext>
                </a:extLst>
              </a:tr>
              <a:tr h="4637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Предложный падеж</a:t>
                      </a:r>
                      <a:endParaRPr lang="ru-RU" sz="1200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СЛОВЕ</a:t>
                      </a:r>
                      <a:endParaRPr lang="ru-RU" sz="1200" b="1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Roboto" panose="020B0604020202020204" charset="0"/>
                          <a:ea typeface="Roboto" panose="020B0604020202020204" charset="0"/>
                        </a:rPr>
                        <a:t>СЛОВАХ</a:t>
                      </a:r>
                      <a:endParaRPr lang="ru-RU" sz="1200" b="1" dirty="0">
                        <a:effectLst/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8057616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7798798" y="1"/>
            <a:ext cx="1345202" cy="5143499"/>
          </a:xfrm>
          <a:prstGeom prst="rect">
            <a:avLst/>
          </a:prstGeom>
        </p:spPr>
      </p:pic>
      <p:sp>
        <p:nvSpPr>
          <p:cNvPr id="13" name="Google Shape;67;p13"/>
          <p:cNvSpPr txBox="1">
            <a:spLocks/>
          </p:cNvSpPr>
          <p:nvPr/>
        </p:nvSpPr>
        <p:spPr>
          <a:xfrm>
            <a:off x="509586" y="619122"/>
            <a:ext cx="7658099" cy="87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400" b="1" dirty="0">
                <a:solidFill>
                  <a:schemeClr val="bg1"/>
                </a:solidFill>
              </a:rPr>
              <a:t>Грамматический словарь / 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r>
              <a:rPr lang="ru-RU" sz="2400" b="1" dirty="0" smtClean="0">
                <a:solidFill>
                  <a:schemeClr val="bg1"/>
                </a:solidFill>
              </a:rPr>
              <a:t>А.А</a:t>
            </a:r>
            <a:r>
              <a:rPr lang="ru-RU" sz="2400" b="1" dirty="0">
                <a:solidFill>
                  <a:schemeClr val="bg1"/>
                </a:solidFill>
              </a:rPr>
              <a:t>. </a:t>
            </a:r>
            <a:r>
              <a:rPr lang="ru-RU" sz="2400" b="1" dirty="0" smtClean="0">
                <a:solidFill>
                  <a:schemeClr val="bg1"/>
                </a:solidFill>
              </a:rPr>
              <a:t>Зализняк</a:t>
            </a:r>
            <a:endParaRPr lang="ru-RU" sz="24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54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7798798" y="1"/>
            <a:ext cx="1345202" cy="5143499"/>
          </a:xfrm>
          <a:prstGeom prst="rect">
            <a:avLst/>
          </a:prstGeom>
        </p:spPr>
      </p:pic>
      <p:sp>
        <p:nvSpPr>
          <p:cNvPr id="13" name="Google Shape;67;p13"/>
          <p:cNvSpPr txBox="1">
            <a:spLocks/>
          </p:cNvSpPr>
          <p:nvPr/>
        </p:nvSpPr>
        <p:spPr>
          <a:xfrm>
            <a:off x="280986" y="161922"/>
            <a:ext cx="7658099" cy="87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800" b="1" dirty="0" smtClean="0">
                <a:solidFill>
                  <a:schemeClr val="bg1"/>
                </a:solidFill>
              </a:rPr>
              <a:t>СЛОВО В ЛИТЕРАТУРЕ</a:t>
            </a:r>
            <a:endParaRPr lang="ru-RU" sz="28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200" dirty="0">
              <a:solidFill>
                <a:schemeClr val="bg1"/>
              </a:solidFill>
            </a:endParaRPr>
          </a:p>
        </p:txBody>
      </p:sp>
      <p:pic>
        <p:nvPicPr>
          <p:cNvPr id="5" name="Рисунок 4" descr="https://ozon-st.cdn.ngenix.net/multimedia/100584787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6" y="866772"/>
            <a:ext cx="1918335" cy="2519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bidspirit-images.global.ssl.fastly.net/egorovs/cloned-images/122981/37/a_ignore_q_80_w_1000_c_limit_3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887" y="866772"/>
            <a:ext cx="1882775" cy="2519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kbimages1-a.akamaihd.net/09d16eda-3aad-449f-9995-0e93923275e6/1200/1200/False/GnJS6tHHhjWCuC2f6_zPZQ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093" y="866772"/>
            <a:ext cx="1576705" cy="2519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vrn.spcity-friends.ru/files/a37/a37253415d9370c3e7ffdc09f28c847c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912" y="2298062"/>
            <a:ext cx="1861185" cy="2519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static.auction.ru/offer_images/cmn8/2019/10/12/03/big/V/VjtQQMFMLb4/492601_uspenskij_l_v_slovo_o_slovakh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9" t="3025" r="4624" b="3957"/>
          <a:stretch/>
        </p:blipFill>
        <p:spPr bwMode="auto">
          <a:xfrm>
            <a:off x="4431010" y="866772"/>
            <a:ext cx="1659255" cy="25196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a.radikal.ru/a11/1904/2b/39c49feed482.jpg"/>
          <p:cNvPicPr/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34"/>
          <a:stretch/>
        </p:blipFill>
        <p:spPr bwMode="auto">
          <a:xfrm>
            <a:off x="0" y="2298062"/>
            <a:ext cx="1589405" cy="25196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Жан-Поль Сартр - Слова обложка книги"/>
          <p:cNvPicPr/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604" y="2298062"/>
            <a:ext cx="1562100" cy="2519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https://vignette.wikia.nocookie.net/roshar/images/0/09/85653141.jpg/revision/latest?cb=20181214213903&amp;path-prefix=ru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211" y="2298062"/>
            <a:ext cx="1687830" cy="2519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703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7798798" y="1"/>
            <a:ext cx="1345202" cy="5143499"/>
          </a:xfrm>
          <a:prstGeom prst="rect">
            <a:avLst/>
          </a:prstGeom>
        </p:spPr>
      </p:pic>
      <p:sp>
        <p:nvSpPr>
          <p:cNvPr id="13" name="Google Shape;67;p13"/>
          <p:cNvSpPr txBox="1">
            <a:spLocks/>
          </p:cNvSpPr>
          <p:nvPr/>
        </p:nvSpPr>
        <p:spPr>
          <a:xfrm>
            <a:off x="280986" y="161922"/>
            <a:ext cx="7658099" cy="87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tabLst>
                <a:tab pos="4838700" algn="r"/>
              </a:tabLst>
            </a:pPr>
            <a:r>
              <a:rPr lang="ru-RU" sz="2800" b="1" dirty="0" smtClean="0">
                <a:solidFill>
                  <a:schemeClr val="bg1"/>
                </a:solidFill>
              </a:rPr>
              <a:t>СЛОВО В ЖИВОПИСИ</a:t>
            </a:r>
            <a:endParaRPr lang="ru-RU" sz="28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200" dirty="0">
              <a:solidFill>
                <a:schemeClr val="bg1"/>
              </a:solidFill>
            </a:endParaRPr>
          </a:p>
        </p:txBody>
      </p:sp>
      <p:pic>
        <p:nvPicPr>
          <p:cNvPr id="12" name="Рисунок 11" descr="Песня без слов. Фредерик Лейтон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6" y="942975"/>
            <a:ext cx="2088647" cy="3419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Google Shape;67;p13"/>
          <p:cNvSpPr txBox="1">
            <a:spLocks/>
          </p:cNvSpPr>
          <p:nvPr/>
        </p:nvSpPr>
        <p:spPr>
          <a:xfrm>
            <a:off x="280987" y="4457382"/>
            <a:ext cx="2065322" cy="592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/>
            <a:r>
              <a:rPr lang="ru-RU" sz="1400" b="1" dirty="0">
                <a:solidFill>
                  <a:srgbClr val="4285F4"/>
                </a:solidFill>
              </a:rPr>
              <a:t>Фредерик </a:t>
            </a:r>
            <a:r>
              <a:rPr lang="ru-RU" sz="1400" b="1" dirty="0" err="1">
                <a:solidFill>
                  <a:srgbClr val="4285F4"/>
                </a:solidFill>
              </a:rPr>
              <a:t>Лейтон</a:t>
            </a:r>
            <a:r>
              <a:rPr lang="ru-RU" sz="1400" b="1" dirty="0">
                <a:solidFill>
                  <a:srgbClr val="4285F4"/>
                </a:solidFill>
              </a:rPr>
              <a:t>. Песня без </a:t>
            </a:r>
            <a:r>
              <a:rPr lang="ru-RU" sz="1400" b="1" dirty="0" smtClean="0">
                <a:solidFill>
                  <a:srgbClr val="4285F4"/>
                </a:solidFill>
              </a:rPr>
              <a:t>слов, 1861</a:t>
            </a:r>
            <a:endParaRPr lang="ru-RU" sz="1400" b="1" dirty="0">
              <a:solidFill>
                <a:srgbClr val="4285F4"/>
              </a:solidFill>
            </a:endParaRPr>
          </a:p>
        </p:txBody>
      </p:sp>
      <p:sp>
        <p:nvSpPr>
          <p:cNvPr id="17" name="Google Shape;67;p13"/>
          <p:cNvSpPr txBox="1">
            <a:spLocks/>
          </p:cNvSpPr>
          <p:nvPr/>
        </p:nvSpPr>
        <p:spPr>
          <a:xfrm>
            <a:off x="2867769" y="4457381"/>
            <a:ext cx="2199005" cy="592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/>
            <a:r>
              <a:rPr lang="ru-RU" sz="1400" b="1" dirty="0">
                <a:solidFill>
                  <a:srgbClr val="4285F4"/>
                </a:solidFill>
              </a:rPr>
              <a:t>Поль Гоген. </a:t>
            </a:r>
            <a:endParaRPr lang="ru-RU" sz="1400" b="1" dirty="0" smtClean="0">
              <a:solidFill>
                <a:srgbClr val="4285F4"/>
              </a:solidFill>
            </a:endParaRPr>
          </a:p>
          <a:p>
            <a:pPr algn="ctr"/>
            <a:r>
              <a:rPr lang="ru-RU" sz="1400" b="1" dirty="0" smtClean="0">
                <a:solidFill>
                  <a:srgbClr val="4285F4"/>
                </a:solidFill>
              </a:rPr>
              <a:t>Слова дьявола, 1892</a:t>
            </a:r>
            <a:endParaRPr lang="ru-RU" sz="1400" b="1" dirty="0">
              <a:solidFill>
                <a:srgbClr val="4285F4"/>
              </a:solidFill>
            </a:endParaRPr>
          </a:p>
        </p:txBody>
      </p:sp>
      <p:sp>
        <p:nvSpPr>
          <p:cNvPr id="18" name="Google Shape;67;p13"/>
          <p:cNvSpPr txBox="1">
            <a:spLocks/>
          </p:cNvSpPr>
          <p:nvPr/>
        </p:nvSpPr>
        <p:spPr>
          <a:xfrm>
            <a:off x="5542114" y="4457381"/>
            <a:ext cx="2199005" cy="592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/>
            <a:r>
              <a:rPr lang="ru-RU" sz="1400" b="1" dirty="0" err="1">
                <a:solidFill>
                  <a:srgbClr val="4285F4"/>
                </a:solidFill>
              </a:rPr>
              <a:t>Юдсон</a:t>
            </a:r>
            <a:r>
              <a:rPr lang="ru-RU" sz="1400" b="1" dirty="0">
                <a:solidFill>
                  <a:srgbClr val="4285F4"/>
                </a:solidFill>
              </a:rPr>
              <a:t> </a:t>
            </a:r>
            <a:r>
              <a:rPr lang="ru-RU" sz="1400" b="1" dirty="0" err="1">
                <a:solidFill>
                  <a:srgbClr val="4285F4"/>
                </a:solidFill>
              </a:rPr>
              <a:t>Хусс</a:t>
            </a:r>
            <a:r>
              <a:rPr lang="ru-RU" sz="1400" b="1" dirty="0">
                <a:solidFill>
                  <a:srgbClr val="4285F4"/>
                </a:solidFill>
              </a:rPr>
              <a:t>. </a:t>
            </a:r>
            <a:endParaRPr lang="ru-RU" sz="1400" b="1" dirty="0" smtClean="0">
              <a:solidFill>
                <a:srgbClr val="4285F4"/>
              </a:solidFill>
            </a:endParaRPr>
          </a:p>
          <a:p>
            <a:pPr algn="ctr"/>
            <a:r>
              <a:rPr lang="ru-RU" sz="1400" b="1" dirty="0" smtClean="0">
                <a:solidFill>
                  <a:srgbClr val="4285F4"/>
                </a:solidFill>
              </a:rPr>
              <a:t>Слово</a:t>
            </a:r>
            <a:endParaRPr lang="ru-RU" sz="1400" b="1" dirty="0">
              <a:solidFill>
                <a:srgbClr val="4285F4"/>
              </a:solidFill>
            </a:endParaRPr>
          </a:p>
        </p:txBody>
      </p:sp>
      <p:pic>
        <p:nvPicPr>
          <p:cNvPr id="19" name="Рисунок 18" descr="Гоген, Поль - Parau na te Varua ino (Слова дьявола). Национальная галерея искусств (Вашингтон)"/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601" y="942971"/>
            <a:ext cx="2530140" cy="3419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Рисунок 19" descr="Слово. Юдсон Хусс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5" r="10969" b="2572"/>
          <a:stretch/>
        </p:blipFill>
        <p:spPr bwMode="auto">
          <a:xfrm>
            <a:off x="5595034" y="942972"/>
            <a:ext cx="2093167" cy="3419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5185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67;p13"/>
          <p:cNvSpPr txBox="1">
            <a:spLocks/>
          </p:cNvSpPr>
          <p:nvPr/>
        </p:nvSpPr>
        <p:spPr>
          <a:xfrm>
            <a:off x="5295899" y="278837"/>
            <a:ext cx="3667125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СЛОВО</a:t>
            </a:r>
          </a:p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Оригинальное название: </a:t>
            </a:r>
            <a:r>
              <a:rPr lang="ru-RU" sz="1800" dirty="0" err="1">
                <a:solidFill>
                  <a:schemeClr val="bg1"/>
                </a:solidFill>
              </a:rPr>
              <a:t>Ordet</a:t>
            </a:r>
            <a:endParaRPr lang="ru-RU" sz="1800" dirty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Страна: </a:t>
            </a:r>
            <a:r>
              <a:rPr lang="ru-RU" sz="1800" dirty="0">
                <a:solidFill>
                  <a:schemeClr val="bg1"/>
                </a:solidFill>
              </a:rPr>
              <a:t>Дания </a:t>
            </a:r>
          </a:p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Режиссер: </a:t>
            </a:r>
            <a:r>
              <a:rPr lang="ru-RU" sz="1800" dirty="0">
                <a:solidFill>
                  <a:schemeClr val="bg1"/>
                </a:solidFill>
              </a:rPr>
              <a:t>Карл Теодор </a:t>
            </a:r>
            <a:r>
              <a:rPr lang="ru-RU" sz="1800" dirty="0" err="1">
                <a:solidFill>
                  <a:schemeClr val="bg1"/>
                </a:solidFill>
              </a:rPr>
              <a:t>Дрейер</a:t>
            </a:r>
            <a:endParaRPr lang="ru-RU" sz="1800" dirty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Жанр:</a:t>
            </a:r>
            <a:r>
              <a:rPr lang="ru-RU" sz="1800" dirty="0">
                <a:solidFill>
                  <a:schemeClr val="bg1"/>
                </a:solidFill>
              </a:rPr>
              <a:t> </a:t>
            </a:r>
            <a:r>
              <a:rPr lang="ru-RU" sz="1800" dirty="0" err="1">
                <a:solidFill>
                  <a:schemeClr val="bg1"/>
                </a:solidFill>
              </a:rPr>
              <a:t>фэнтези</a:t>
            </a:r>
            <a:r>
              <a:rPr lang="ru-RU" sz="1800" dirty="0">
                <a:solidFill>
                  <a:schemeClr val="bg1"/>
                </a:solidFill>
              </a:rPr>
              <a:t>, драма</a:t>
            </a:r>
          </a:p>
          <a:p>
            <a:pPr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Год выпуска: </a:t>
            </a:r>
            <a:r>
              <a:rPr lang="ru-RU" sz="1800" dirty="0" smtClean="0">
                <a:solidFill>
                  <a:schemeClr val="bg1"/>
                </a:solidFill>
              </a:rPr>
              <a:t>1955</a:t>
            </a:r>
          </a:p>
          <a:p>
            <a:pPr algn="just"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Сюжет: </a:t>
            </a:r>
            <a:r>
              <a:rPr lang="ru-RU" sz="1800" dirty="0" smtClean="0">
                <a:solidFill>
                  <a:schemeClr val="bg1"/>
                </a:solidFill>
              </a:rPr>
              <a:t>Фильм - галерея разных отношений к одному и тому же Богу, размышление о религии и ее необходимости в нашей жизни, где врач больше верит в чудо, чем пастор.</a:t>
            </a:r>
          </a:p>
          <a:p>
            <a:pPr algn="ctr">
              <a:tabLst>
                <a:tab pos="4838700" algn="r"/>
              </a:tabLst>
            </a:pPr>
            <a:endParaRPr lang="ru-RU" sz="1800" dirty="0">
              <a:solidFill>
                <a:schemeClr val="bg1"/>
              </a:solidFill>
            </a:endParaRPr>
          </a:p>
          <a:p>
            <a:pPr algn="ctr">
              <a:tabLst>
                <a:tab pos="4838700" algn="r"/>
              </a:tabLst>
            </a:pPr>
            <a:endParaRPr lang="ru-RU" sz="10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3818518" y="0"/>
            <a:ext cx="1345202" cy="5143499"/>
          </a:xfrm>
          <a:prstGeom prst="rect">
            <a:avLst/>
          </a:prstGeom>
        </p:spPr>
      </p:pic>
      <p:pic>
        <p:nvPicPr>
          <p:cNvPr id="7" name="image3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0050" y="377497"/>
            <a:ext cx="3200400" cy="43885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1829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67;p13"/>
          <p:cNvSpPr txBox="1">
            <a:spLocks/>
          </p:cNvSpPr>
          <p:nvPr/>
        </p:nvSpPr>
        <p:spPr>
          <a:xfrm>
            <a:off x="5295899" y="278837"/>
            <a:ext cx="3667125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СЛОВО</a:t>
            </a:r>
          </a:p>
          <a:p>
            <a:pPr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Оригинальное название: </a:t>
            </a:r>
            <a:r>
              <a:rPr lang="en-US" sz="1800" dirty="0" err="1" smtClean="0">
                <a:solidFill>
                  <a:schemeClr val="bg1"/>
                </a:solidFill>
              </a:rPr>
              <a:t>Mozhi</a:t>
            </a:r>
            <a:endParaRPr lang="ru-RU" sz="1800" dirty="0" smtClean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Страна</a:t>
            </a:r>
            <a:r>
              <a:rPr lang="ru-RU" sz="1800" b="1" dirty="0">
                <a:solidFill>
                  <a:schemeClr val="bg1"/>
                </a:solidFill>
              </a:rPr>
              <a:t>: </a:t>
            </a:r>
            <a:r>
              <a:rPr lang="ru-RU" sz="1800" dirty="0" smtClean="0">
                <a:solidFill>
                  <a:schemeClr val="bg1"/>
                </a:solidFill>
              </a:rPr>
              <a:t>Индия </a:t>
            </a:r>
            <a:endParaRPr lang="ru-RU" sz="1800" dirty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Режиссер: </a:t>
            </a:r>
            <a:r>
              <a:rPr lang="ru-RU" sz="1800" dirty="0">
                <a:solidFill>
                  <a:schemeClr val="bg1"/>
                </a:solidFill>
              </a:rPr>
              <a:t>Рада </a:t>
            </a:r>
            <a:r>
              <a:rPr lang="ru-RU" sz="1800" dirty="0" err="1">
                <a:solidFill>
                  <a:schemeClr val="bg1"/>
                </a:solidFill>
              </a:rPr>
              <a:t>Мохан</a:t>
            </a:r>
            <a:endParaRPr lang="ru-RU" sz="1800" dirty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Жанр:</a:t>
            </a:r>
            <a:r>
              <a:rPr lang="ru-RU" sz="1800" dirty="0">
                <a:solidFill>
                  <a:schemeClr val="bg1"/>
                </a:solidFill>
              </a:rPr>
              <a:t> мюзикл, мелодрама, комедия</a:t>
            </a:r>
          </a:p>
          <a:p>
            <a:pPr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Год выпуска: </a:t>
            </a:r>
            <a:r>
              <a:rPr lang="ru-RU" sz="1800" dirty="0" smtClean="0">
                <a:solidFill>
                  <a:schemeClr val="bg1"/>
                </a:solidFill>
              </a:rPr>
              <a:t>2007</a:t>
            </a:r>
          </a:p>
          <a:p>
            <a:pPr algn="just"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Сюжет: </a:t>
            </a:r>
            <a:r>
              <a:rPr lang="ru-RU" sz="1400" dirty="0" err="1">
                <a:solidFill>
                  <a:schemeClr val="bg1"/>
                </a:solidFill>
              </a:rPr>
              <a:t>Картик</a:t>
            </a:r>
            <a:r>
              <a:rPr lang="ru-RU" sz="1400" dirty="0">
                <a:solidFill>
                  <a:schemeClr val="bg1"/>
                </a:solidFill>
              </a:rPr>
              <a:t> и </a:t>
            </a:r>
            <a:r>
              <a:rPr lang="ru-RU" sz="1400" dirty="0" err="1">
                <a:solidFill>
                  <a:schemeClr val="bg1"/>
                </a:solidFill>
              </a:rPr>
              <a:t>Виджи</a:t>
            </a:r>
            <a:r>
              <a:rPr lang="ru-RU" sz="1400" dirty="0">
                <a:solidFill>
                  <a:schemeClr val="bg1"/>
                </a:solidFill>
              </a:rPr>
              <a:t> играют на синтеза-торах на киностудии в </a:t>
            </a:r>
            <a:r>
              <a:rPr lang="ru-RU" sz="1400" dirty="0" err="1">
                <a:solidFill>
                  <a:schemeClr val="bg1"/>
                </a:solidFill>
              </a:rPr>
              <a:t>Ченнае</a:t>
            </a:r>
            <a:r>
              <a:rPr lang="ru-RU" sz="1400" dirty="0">
                <a:solidFill>
                  <a:schemeClr val="bg1"/>
                </a:solidFill>
              </a:rPr>
              <a:t>. Исто-</a:t>
            </a:r>
            <a:r>
              <a:rPr lang="ru-RU" sz="1400" dirty="0" err="1">
                <a:solidFill>
                  <a:schemeClr val="bg1"/>
                </a:solidFill>
              </a:rPr>
              <a:t>рия</a:t>
            </a:r>
            <a:r>
              <a:rPr lang="ru-RU" sz="1400" dirty="0">
                <a:solidFill>
                  <a:schemeClr val="bg1"/>
                </a:solidFill>
              </a:rPr>
              <a:t> начинается, когда </a:t>
            </a:r>
            <a:r>
              <a:rPr lang="ru-RU" sz="1400" dirty="0" err="1">
                <a:solidFill>
                  <a:schemeClr val="bg1"/>
                </a:solidFill>
              </a:rPr>
              <a:t>Картик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снима-ет</a:t>
            </a:r>
            <a:r>
              <a:rPr lang="ru-RU" sz="1400" dirty="0">
                <a:solidFill>
                  <a:schemeClr val="bg1"/>
                </a:solidFill>
              </a:rPr>
              <a:t> квартиру и переезжает в новый дом. Однажды на улице </a:t>
            </a:r>
            <a:r>
              <a:rPr lang="ru-RU" sz="1400" dirty="0" err="1">
                <a:solidFill>
                  <a:schemeClr val="bg1"/>
                </a:solidFill>
              </a:rPr>
              <a:t>Картик</a:t>
            </a:r>
            <a:r>
              <a:rPr lang="ru-RU" sz="1400" dirty="0">
                <a:solidFill>
                  <a:schemeClr val="bg1"/>
                </a:solidFill>
              </a:rPr>
              <a:t> видит девушку, восхищенный ее отвагой, герой влюбляется. Лишь благодаря случаю </a:t>
            </a:r>
            <a:r>
              <a:rPr lang="ru-RU" sz="1400" dirty="0" err="1">
                <a:solidFill>
                  <a:schemeClr val="bg1"/>
                </a:solidFill>
              </a:rPr>
              <a:t>Картик</a:t>
            </a:r>
            <a:r>
              <a:rPr lang="ru-RU" sz="1400" dirty="0">
                <a:solidFill>
                  <a:schemeClr val="bg1"/>
                </a:solidFill>
              </a:rPr>
              <a:t> узнает, что девушку зовут </a:t>
            </a:r>
            <a:r>
              <a:rPr lang="ru-RU" sz="1400" dirty="0" err="1">
                <a:solidFill>
                  <a:schemeClr val="bg1"/>
                </a:solidFill>
              </a:rPr>
              <a:t>Арчана</a:t>
            </a:r>
            <a:r>
              <a:rPr lang="ru-RU" sz="1400" dirty="0">
                <a:solidFill>
                  <a:schemeClr val="bg1"/>
                </a:solidFill>
              </a:rPr>
              <a:t>, и что она глухая.</a:t>
            </a:r>
          </a:p>
          <a:p>
            <a:pPr algn="ctr">
              <a:tabLst>
                <a:tab pos="4838700" algn="r"/>
              </a:tabLst>
            </a:pPr>
            <a:endParaRPr lang="ru-RU" sz="10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3818518" y="0"/>
            <a:ext cx="1345202" cy="5143499"/>
          </a:xfrm>
          <a:prstGeom prst="rect">
            <a:avLst/>
          </a:prstGeom>
        </p:spPr>
      </p:pic>
      <p:pic>
        <p:nvPicPr>
          <p:cNvPr id="5" name="Рисунок 4" descr="https://avatars.mds.yandex.net/get-pdb/1519478/1ec3da16-82c0-42a3-8f11-d2c08dfebf52/s120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02" y="371223"/>
            <a:ext cx="3120073" cy="44010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86598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67;p13"/>
          <p:cNvSpPr txBox="1">
            <a:spLocks/>
          </p:cNvSpPr>
          <p:nvPr/>
        </p:nvSpPr>
        <p:spPr>
          <a:xfrm>
            <a:off x="5295899" y="516962"/>
            <a:ext cx="3667125" cy="446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ВАН ГОГ: ПОРТРЕТ, </a:t>
            </a:r>
            <a:endParaRPr lang="ru-RU" sz="1800" b="1" dirty="0" smtClean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НАПИСАННЫЙ СЛОВАМИ</a:t>
            </a:r>
          </a:p>
          <a:p>
            <a:pPr>
              <a:tabLst>
                <a:tab pos="4838700" algn="r"/>
              </a:tabLst>
            </a:pPr>
            <a:endParaRPr lang="ru-RU" sz="1000" b="1" dirty="0" smtClean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Оригинальное название: </a:t>
            </a:r>
            <a:r>
              <a:rPr lang="en-US" sz="1800" dirty="0">
                <a:solidFill>
                  <a:schemeClr val="bg1"/>
                </a:solidFill>
              </a:rPr>
              <a:t>Van Gogh: Painted with </a:t>
            </a:r>
            <a:r>
              <a:rPr lang="en-US" sz="1800" dirty="0" smtClean="0">
                <a:solidFill>
                  <a:schemeClr val="bg1"/>
                </a:solidFill>
              </a:rPr>
              <a:t>Words</a:t>
            </a:r>
            <a:endParaRPr lang="ru-RU" sz="1800" dirty="0" smtClean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Страна</a:t>
            </a:r>
            <a:r>
              <a:rPr lang="ru-RU" sz="1800" b="1" dirty="0">
                <a:solidFill>
                  <a:schemeClr val="bg1"/>
                </a:solidFill>
              </a:rPr>
              <a:t>: </a:t>
            </a:r>
            <a:r>
              <a:rPr lang="ru-RU" sz="1800" dirty="0" smtClean="0">
                <a:solidFill>
                  <a:schemeClr val="bg1"/>
                </a:solidFill>
              </a:rPr>
              <a:t>Великобритания </a:t>
            </a:r>
            <a:endParaRPr lang="ru-RU" sz="1800" dirty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Режиссер: </a:t>
            </a:r>
            <a:r>
              <a:rPr lang="ru-RU" sz="1800" dirty="0">
                <a:solidFill>
                  <a:schemeClr val="bg1"/>
                </a:solidFill>
              </a:rPr>
              <a:t>Эндрю </a:t>
            </a:r>
            <a:r>
              <a:rPr lang="ru-RU" sz="1800" dirty="0" err="1">
                <a:solidFill>
                  <a:schemeClr val="bg1"/>
                </a:solidFill>
              </a:rPr>
              <a:t>Хаттон</a:t>
            </a:r>
            <a:endParaRPr lang="ru-RU" sz="1800" dirty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>
                <a:solidFill>
                  <a:schemeClr val="bg1"/>
                </a:solidFill>
              </a:rPr>
              <a:t>Жанр:</a:t>
            </a:r>
            <a:r>
              <a:rPr lang="ru-RU" sz="1800" dirty="0">
                <a:solidFill>
                  <a:schemeClr val="bg1"/>
                </a:solidFill>
              </a:rPr>
              <a:t> </a:t>
            </a:r>
            <a:r>
              <a:rPr lang="ru-RU" sz="1800" dirty="0" smtClean="0">
                <a:solidFill>
                  <a:schemeClr val="bg1"/>
                </a:solidFill>
              </a:rPr>
              <a:t>драма</a:t>
            </a:r>
            <a:endParaRPr lang="ru-RU" sz="1800" dirty="0">
              <a:solidFill>
                <a:schemeClr val="bg1"/>
              </a:solidFill>
            </a:endParaRPr>
          </a:p>
          <a:p>
            <a:pPr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Год выпуска: </a:t>
            </a:r>
            <a:r>
              <a:rPr lang="ru-RU" sz="1800" dirty="0" smtClean="0">
                <a:solidFill>
                  <a:schemeClr val="bg1"/>
                </a:solidFill>
              </a:rPr>
              <a:t>2010</a:t>
            </a:r>
          </a:p>
          <a:p>
            <a:pPr algn="just">
              <a:tabLst>
                <a:tab pos="4838700" algn="r"/>
              </a:tabLst>
            </a:pPr>
            <a:r>
              <a:rPr lang="ru-RU" sz="1800" b="1" dirty="0" smtClean="0">
                <a:solidFill>
                  <a:schemeClr val="bg1"/>
                </a:solidFill>
              </a:rPr>
              <a:t>Сюжет: </a:t>
            </a:r>
            <a:r>
              <a:rPr lang="ru-RU" sz="1400" dirty="0">
                <a:solidFill>
                  <a:schemeClr val="bg1"/>
                </a:solidFill>
              </a:rPr>
              <a:t>Он начал карьеру в торговой фирме, но был уволен. Тогда он решил, что хочет стать учителем, но не мог найти постоянную работу. Затем он учился, чтобы стать священником, но </a:t>
            </a:r>
            <a:r>
              <a:rPr lang="ru-RU" sz="1400" dirty="0" err="1">
                <a:solidFill>
                  <a:schemeClr val="bg1"/>
                </a:solidFill>
              </a:rPr>
              <a:t>прова</a:t>
            </a:r>
            <a:r>
              <a:rPr lang="ru-RU" sz="1400" dirty="0">
                <a:solidFill>
                  <a:schemeClr val="bg1"/>
                </a:solidFill>
              </a:rPr>
              <a:t>-лил экзамены. У него не получалось ничего, за что бы он ни брался, пока не начал рисовать эскизы. Фильм о жизни и творчестве Винсента Ван </a:t>
            </a:r>
            <a:r>
              <a:rPr lang="ru-RU" sz="1400" dirty="0" err="1">
                <a:solidFill>
                  <a:schemeClr val="bg1"/>
                </a:solidFill>
              </a:rPr>
              <a:t>Го</a:t>
            </a:r>
            <a:r>
              <a:rPr lang="ru-RU" sz="1400" dirty="0">
                <a:solidFill>
                  <a:schemeClr val="bg1"/>
                </a:solidFill>
              </a:rPr>
              <a:t>-га, основанный на его письмах к </a:t>
            </a:r>
            <a:r>
              <a:rPr lang="ru-RU" sz="1400" dirty="0" err="1">
                <a:solidFill>
                  <a:schemeClr val="bg1"/>
                </a:solidFill>
              </a:rPr>
              <a:t>сво</a:t>
            </a:r>
            <a:r>
              <a:rPr lang="ru-RU" sz="1400" dirty="0">
                <a:solidFill>
                  <a:schemeClr val="bg1"/>
                </a:solidFill>
              </a:rPr>
              <a:t>-ему младшему брату Теодору</a:t>
            </a:r>
            <a:r>
              <a:rPr lang="ru-RU" sz="1400" dirty="0" smtClean="0">
                <a:solidFill>
                  <a:schemeClr val="bg1"/>
                </a:solidFill>
              </a:rPr>
              <a:t>.</a:t>
            </a:r>
            <a:endParaRPr lang="ru-RU" sz="10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79" r="19497"/>
          <a:stretch/>
        </p:blipFill>
        <p:spPr>
          <a:xfrm>
            <a:off x="3818518" y="0"/>
            <a:ext cx="1345202" cy="5143499"/>
          </a:xfrm>
          <a:prstGeom prst="rect">
            <a:avLst/>
          </a:prstGeom>
        </p:spPr>
      </p:pic>
      <p:pic>
        <p:nvPicPr>
          <p:cNvPr id="5" name="Рисунок 4" descr="Ван Гог: Портрет, написанный словами (Van Gogh: Painted with Words)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1" y="400620"/>
            <a:ext cx="3034134" cy="43422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6750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6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80" r="15720"/>
          <a:stretch/>
        </p:blipFill>
        <p:spPr>
          <a:xfrm flipH="1">
            <a:off x="24" y="0"/>
            <a:ext cx="1665936" cy="5143499"/>
          </a:xfrm>
          <a:prstGeom prst="rect">
            <a:avLst/>
          </a:prstGeom>
        </p:spPr>
      </p:pic>
      <p:sp>
        <p:nvSpPr>
          <p:cNvPr id="9" name="Google Shape;69;p13"/>
          <p:cNvSpPr txBox="1"/>
          <p:nvPr/>
        </p:nvSpPr>
        <p:spPr>
          <a:xfrm>
            <a:off x="1514764" y="198938"/>
            <a:ext cx="7629236" cy="8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b="1" cap="all" spc="600" dirty="0">
                <a:solidFill>
                  <a:schemeClr val="bg1"/>
                </a:solidFill>
                <a:latin typeface="Candara" panose="020E0502030303020204" pitchFamily="34" charset="0"/>
              </a:rPr>
              <a:t>V ВСЕРОССИЙСКИЙ ПЕДАГОГИЧЕСКИЙ </a:t>
            </a:r>
            <a:r>
              <a:rPr lang="ru-RU" b="1" cap="all" spc="600" dirty="0" smtClean="0">
                <a:solidFill>
                  <a:schemeClr val="bg1"/>
                </a:solidFill>
                <a:latin typeface="Candara" panose="020E0502030303020204" pitchFamily="34" charset="0"/>
              </a:rPr>
              <a:t>КОНКУРС</a:t>
            </a:r>
            <a:r>
              <a:rPr lang="ru-RU" cap="all" spc="600" dirty="0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r>
              <a:rPr lang="ru-RU" b="1" cap="all" spc="600" dirty="0" smtClean="0">
                <a:solidFill>
                  <a:schemeClr val="bg1"/>
                </a:solidFill>
                <a:latin typeface="Candara" panose="020E0502030303020204" pitchFamily="34" charset="0"/>
              </a:rPr>
              <a:t>«МОЙ</a:t>
            </a:r>
            <a:r>
              <a:rPr lang="ru-RU" b="1" cap="all" spc="600" dirty="0">
                <a:solidFill>
                  <a:schemeClr val="bg1"/>
                </a:solidFill>
                <a:latin typeface="Candara" panose="020E0502030303020204" pitchFamily="34" charset="0"/>
              </a:rPr>
              <a:t> ЛУЧШИЙ ПРОЕКТ»</a:t>
            </a:r>
            <a:endParaRPr lang="ru-RU" cap="all" spc="600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Google Shape;67;p13"/>
          <p:cNvSpPr txBox="1">
            <a:spLocks/>
          </p:cNvSpPr>
          <p:nvPr/>
        </p:nvSpPr>
        <p:spPr>
          <a:xfrm>
            <a:off x="2365764" y="969013"/>
            <a:ext cx="5923772" cy="13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lnSpc>
                <a:spcPts val="5000"/>
              </a:lnSpc>
            </a:pPr>
            <a:r>
              <a:rPr lang="ru-RU" sz="46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  <a:t>Энциклопедия </a:t>
            </a:r>
            <a:br>
              <a:rPr lang="ru-RU" sz="4600" b="1" dirty="0" smtClean="0">
                <a:solidFill>
                  <a:schemeClr val="bg1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</a:br>
            <a:r>
              <a:rPr lang="ru-RU" sz="4600" b="1" dirty="0" smtClean="0">
                <a:solidFill>
                  <a:srgbClr val="4285F4"/>
                </a:solidFill>
                <a:latin typeface="Candara" panose="020E0502030303020204" pitchFamily="34" charset="0"/>
                <a:ea typeface="Caveat"/>
                <a:cs typeface="Caveat"/>
                <a:sym typeface="Caveat"/>
              </a:rPr>
              <a:t>одного слова</a:t>
            </a:r>
            <a:endParaRPr lang="ru-RU" sz="4600" b="1" dirty="0">
              <a:solidFill>
                <a:srgbClr val="4285F4"/>
              </a:solidFill>
              <a:latin typeface="Candara" panose="020E0502030303020204" pitchFamily="34" charset="0"/>
              <a:ea typeface="Caveat"/>
              <a:cs typeface="Caveat"/>
              <a:sym typeface="Caveat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637" y="2274157"/>
            <a:ext cx="2503549" cy="2518644"/>
          </a:xfrm>
          <a:prstGeom prst="rect">
            <a:avLst/>
          </a:prstGeom>
        </p:spPr>
      </p:pic>
      <p:sp>
        <p:nvSpPr>
          <p:cNvPr id="12" name="Google Shape;68;p13"/>
          <p:cNvSpPr txBox="1">
            <a:spLocks/>
          </p:cNvSpPr>
          <p:nvPr/>
        </p:nvSpPr>
        <p:spPr>
          <a:xfrm rot="21403933">
            <a:off x="6410036" y="2616572"/>
            <a:ext cx="2319432" cy="163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Roboto"/>
              <a:buChar char="■"/>
              <a:defRPr sz="1400" b="0" i="0" u="none" strike="noStrike" cap="non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indent="0" algn="r">
              <a:lnSpc>
                <a:spcPts val="2000"/>
              </a:lnSpc>
              <a:buFont typeface="Roboto"/>
              <a:buNone/>
            </a:pPr>
            <a:r>
              <a:rPr lang="ru-RU" sz="2400" b="1" dirty="0" smtClean="0">
                <a:solidFill>
                  <a:srgbClr val="4285F4"/>
                </a:solidFill>
                <a:latin typeface="Caveat"/>
                <a:ea typeface="Caveat"/>
                <a:cs typeface="Caveat"/>
                <a:sym typeface="Caveat"/>
              </a:rPr>
              <a:t>Михайлова </a:t>
            </a:r>
          </a:p>
          <a:p>
            <a:pPr marL="0" indent="0" algn="r">
              <a:lnSpc>
                <a:spcPts val="2000"/>
              </a:lnSpc>
              <a:buFont typeface="Roboto"/>
              <a:buNone/>
            </a:pPr>
            <a:r>
              <a:rPr lang="ru-RU" sz="2400" b="1" dirty="0" smtClean="0">
                <a:solidFill>
                  <a:srgbClr val="4285F4"/>
                </a:solidFill>
                <a:latin typeface="Caveat"/>
                <a:ea typeface="Caveat"/>
                <a:cs typeface="Caveat"/>
                <a:sym typeface="Caveat"/>
              </a:rPr>
              <a:t>Любовь Витальевна</a:t>
            </a:r>
          </a:p>
          <a:p>
            <a:pPr marL="0" indent="0" algn="r">
              <a:lnSpc>
                <a:spcPts val="1500"/>
              </a:lnSpc>
              <a:buFont typeface="Roboto"/>
              <a:buNone/>
            </a:pPr>
            <a:endParaRPr lang="ru-RU" sz="2000" dirty="0" smtClean="0">
              <a:solidFill>
                <a:srgbClr val="4285F4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indent="0" algn="r">
              <a:lnSpc>
                <a:spcPts val="1500"/>
              </a:lnSpc>
              <a:buFont typeface="Roboto"/>
              <a:buNone/>
            </a:pPr>
            <a:r>
              <a:rPr lang="ru-RU" sz="2000" dirty="0">
                <a:solidFill>
                  <a:srgbClr val="4285F4"/>
                </a:solidFill>
                <a:latin typeface="Caveat"/>
                <a:ea typeface="Caveat"/>
                <a:cs typeface="Caveat"/>
                <a:sym typeface="Caveat"/>
              </a:rPr>
              <a:t>у</a:t>
            </a:r>
            <a:r>
              <a:rPr lang="ru-RU" sz="2000" dirty="0" smtClean="0">
                <a:solidFill>
                  <a:srgbClr val="4285F4"/>
                </a:solidFill>
                <a:latin typeface="Caveat"/>
                <a:ea typeface="Caveat"/>
                <a:cs typeface="Caveat"/>
                <a:sym typeface="Caveat"/>
              </a:rPr>
              <a:t>читель начальных классов,</a:t>
            </a:r>
          </a:p>
          <a:p>
            <a:pPr marL="0" indent="0" algn="r">
              <a:lnSpc>
                <a:spcPts val="1500"/>
              </a:lnSpc>
              <a:buFont typeface="Roboto"/>
              <a:buNone/>
            </a:pPr>
            <a:r>
              <a:rPr lang="ru-RU" sz="2000" dirty="0" smtClean="0">
                <a:solidFill>
                  <a:srgbClr val="4285F4"/>
                </a:solidFill>
                <a:latin typeface="Caveat"/>
                <a:ea typeface="Caveat"/>
                <a:cs typeface="Caveat"/>
                <a:sym typeface="Caveat"/>
              </a:rPr>
              <a:t>МКОУ «Лобановская СОШ №11»</a:t>
            </a:r>
            <a:endParaRPr lang="ru-RU" sz="2000" dirty="0" smtClean="0">
              <a:solidFill>
                <a:srgbClr val="4285F4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indent="0" algn="r">
              <a:lnSpc>
                <a:spcPts val="1000"/>
              </a:lnSpc>
              <a:buFont typeface="Roboto"/>
              <a:buNone/>
            </a:pPr>
            <a:endParaRPr lang="ru-RU" sz="700" b="1" dirty="0" smtClean="0">
              <a:solidFill>
                <a:srgbClr val="4285F4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pic>
        <p:nvPicPr>
          <p:cNvPr id="1026" name="Picture 2" descr="http://vostokinternational.com/assets/img/Vostok.Interpretation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876" b="100000" l="0" r="100000">
                        <a14:foregroundMark x1="23201" y1="9463" x2="24525" y2="93521"/>
                        <a14:foregroundMark x1="75533" y1="9463" x2="76223" y2="94544"/>
                        <a14:foregroundMark x1="80311" y1="52003" x2="91595" y2="69224"/>
                        <a14:foregroundMark x1="88198" y1="13981" x2="88889" y2="94544"/>
                        <a14:foregroundMark x1="76223" y1="6905" x2="29016" y2="40324"/>
                        <a14:foregroundMark x1="37536" y1="3922" x2="67300" y2="93521"/>
                        <a14:foregroundMark x1="2648" y1="5371" x2="17386" y2="96078"/>
                        <a14:foregroundMark x1="26943" y1="53538" x2="40299" y2="67690"/>
                        <a14:foregroundMark x1="20438" y1="75789" x2="19747" y2="93009"/>
                        <a14:foregroundMark x1="81347" y1="73316" x2="80311" y2="92498"/>
                        <a14:foregroundMark x1="22855" y1="56095" x2="22165" y2="65729"/>
                        <a14:backgroundMark x1="43005" y1="29753" x2="46114" y2="31202"/>
                        <a14:backgroundMark x1="41681" y1="28218" x2="45423" y2="33248"/>
                        <a14:backgroundMark x1="56707" y1="13043" x2="58434" y2="27195"/>
                        <a14:backgroundMark x1="52274" y1="16027" x2="55325" y2="24126"/>
                        <a14:backgroundMark x1="61485" y1="16027" x2="61485" y2="21654"/>
                        <a14:backgroundMark x1="43235" y1="27621" x2="46690" y2="30350"/>
                        <a14:backgroundMark x1="46690" y1="28218" x2="41796" y2="31117"/>
                        <a14:backgroundMark x1="45308" y1="27195" x2="46690" y2="31969"/>
                        <a14:backgroundMark x1="47208" y1="29753" x2="44905" y2="34527"/>
                        <a14:backgroundMark x1="44732" y1="34527" x2="40702" y2="30435"/>
                        <a14:backgroundMark x1="43638" y1="25405" x2="47150" y2="28303"/>
                        <a14:backgroundMark x1="61025" y1="14152" x2="63385" y2="18500"/>
                        <a14:backgroundMark x1="62982" y1="15772" x2="50835" y2="24211"/>
                        <a14:backgroundMark x1="58549" y1="17477" x2="60794" y2="21398"/>
                        <a14:backgroundMark x1="62349" y1="15942" x2="63212" y2="17562"/>
                        <a14:backgroundMark x1="60046" y1="17732" x2="59643" y2="21739"/>
                        <a14:backgroundMark x1="58377" y1="17647" x2="59182" y2="23103"/>
                        <a14:backgroundMark x1="55901" y1="19778" x2="55498" y2="23444"/>
                        <a14:backgroundMark x1="51468" y1="23785" x2="53425" y2="26428"/>
                        <a14:backgroundMark x1="51698" y1="24382" x2="62234" y2="173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954" y="2321394"/>
            <a:ext cx="3661689" cy="2472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500163">
            <a:off x="3503454" y="2535900"/>
            <a:ext cx="1083532" cy="736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44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891</Words>
  <Application>Microsoft Office PowerPoint</Application>
  <PresentationFormat>Экран (16:9)</PresentationFormat>
  <Paragraphs>171</Paragraphs>
  <Slides>21</Slides>
  <Notes>21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Candara</vt:lpstr>
      <vt:lpstr>Arial</vt:lpstr>
      <vt:lpstr>Caveat</vt:lpstr>
      <vt:lpstr>Roboto</vt:lpstr>
      <vt:lpstr>Material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Энциклопедия одного слова</dc:title>
  <dc:creator>Любовь Михайлова</dc:creator>
  <cp:lastModifiedBy>Любовь Михайлова</cp:lastModifiedBy>
  <cp:revision>21</cp:revision>
  <dcterms:modified xsi:type="dcterms:W3CDTF">2026-01-20T19:29:04Z</dcterms:modified>
</cp:coreProperties>
</file>