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6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14:window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картинки\54e089a9183480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883766"/>
            <a:ext cx="9167774" cy="497423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7057" y="548680"/>
            <a:ext cx="81469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Кто создает фильмы?</a:t>
            </a:r>
            <a:endParaRPr lang="ru-RU" sz="6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043890" cy="254318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Продюсер находит идею нового фильма. Он её разрабатывает, продумывает, сколько денег потребуется на её воплощение, находит источники финансирования, приглашает сценариста, режиссёра, актёров, обеспечивает рекламу и продвижение фильма в кинопрокате.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0"/>
            <a:ext cx="32804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Продюсер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7412" name="Picture 4" descr="http://hdwallpaperbackgrounds.net/wp-content/uploads/2015/10/Clive-Owen-Thinking-Images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43808" y="2996952"/>
            <a:ext cx="3759371" cy="35444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7972452" cy="332899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Сценарист автор сценария для кинофильма или мультфильма, спектакля и т. д. Сценарий – это литературно - драматическая основа фильма. В нём прописаны сюжет, сцены, диалоги, даны описания персонажей и пр. Есть сценарии, где сценарист сам является создателем героев, сюжета. Часто сценарии пишутся на основе книг или пьес, написанных другими авторами.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0"/>
            <a:ext cx="3319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Сценарист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6386" name="Picture 2" descr="http://barnaul.fm/wp-content/uploads/2015/08/2_f49c0de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339752" y="3573016"/>
            <a:ext cx="4659474" cy="31063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214313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Кинорежиссёр очень важная фигура в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кинопроцессе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, он выбирает сценарий, определяет общий художественный стиль фильма, руководит работой художников, отбирает актёров, руководит актёрами, руководит работой операторов, руководит монтажом фильма.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39752" y="0"/>
            <a:ext cx="46092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Кинорежиссер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5367" name="Picture 7" descr="http://www.tovima.gr/oldPhotos/Article%20Photos/20090928/29076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63688" y="2780928"/>
            <a:ext cx="5688632" cy="38606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335758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Звукорежиссер отвечает за звуковое оформление фильма, работает над созданием звуковых образов, управляет процессом речевого </a:t>
            </a:r>
            <a:r>
              <a:rPr lang="ru-RU" sz="2600" dirty="0" err="1" smtClean="0">
                <a:solidFill>
                  <a:schemeClr val="accent2">
                    <a:lumMod val="75000"/>
                  </a:schemeClr>
                </a:solidFill>
              </a:rPr>
              <a:t>озвучания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 (актёры у микрофона озвучивают своих героев, произносят закадровый текст), выбирает и записывает шумы, отвечающие тому, что происходит на экране, обрабатывает их, руководит монтажом звука. А  звукооператор занимается звукозаписью.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0"/>
            <a:ext cx="81497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Звукорежиссер и звукооператор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4342" name="Picture 6" descr="http://assg.org.au/wp-content/uploads/2014/06/sd-console-full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051720" y="3976273"/>
            <a:ext cx="4320480" cy="288172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Кинооператор все снимает на камеру. Кинооператор буквально рисует фильм с помощью света, работая с огромным количеством осветительных приборов. Всеми этими приборами оперирует целая команда, которой руководит кинооператор. Режиссер решает, что показать в очередной сцене, кинооператор же решает, как это показать, и решает это на практике. Кинооператор принимает самое активное участие на стадии монтажа фильма.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142852"/>
            <a:ext cx="45174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Кинооператор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3314" name="Picture 2" descr="http://www.funlib.ru/cimg/2014/101614/1340603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987824" y="4725144"/>
            <a:ext cx="2664296" cy="19982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071546"/>
            <a:ext cx="8229600" cy="2900369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/>
              <a:t>    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Актер ( от фр. </a:t>
            </a:r>
            <a:r>
              <a:rPr lang="ru-RU" sz="2600" dirty="0" err="1" smtClean="0">
                <a:solidFill>
                  <a:schemeClr val="accent2">
                    <a:lumMod val="75000"/>
                  </a:schemeClr>
                </a:solidFill>
              </a:rPr>
              <a:t>acteur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, от лат. </a:t>
            </a:r>
            <a:r>
              <a:rPr lang="ru-RU" sz="2600" dirty="0" err="1" smtClean="0">
                <a:solidFill>
                  <a:schemeClr val="accent2">
                    <a:lumMod val="75000"/>
                  </a:schemeClr>
                </a:solidFill>
              </a:rPr>
              <a:t>actor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 исполнитель ; женский род - актриса ) - профессиональный исполнитель разноплановых ролей в спектаклях, кино, рекламных роликах, видеоклипах. Основой актерского мастерства является принцип перевоплощения. Это перевоплощение может быть внешним и внутренним. В первом случае, актер использует грим, костюмы, маски, вырабатывает интонацию, мимику, жесты. Во втором же случае актеру необходимо раскрыть духовный мир своего героя, показать его характер, передать мысли и переживания.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868" y="214290"/>
            <a:ext cx="19323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Актер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2292" name="Picture 4" descr="http://www.funlib.ru/cimg/2014/101903/2457426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71600" y="4077072"/>
            <a:ext cx="3469033" cy="2564904"/>
          </a:xfrm>
          <a:prstGeom prst="rect">
            <a:avLst/>
          </a:prstGeom>
          <a:noFill/>
        </p:spPr>
      </p:pic>
      <p:pic>
        <p:nvPicPr>
          <p:cNvPr id="12294" name="Picture 6" descr="http://ruskino.ru/film/684/kadr/868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716016" y="4077072"/>
            <a:ext cx="3878796" cy="25858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9"/>
            <a:ext cx="8229600" cy="2786082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Каскадёр исполнитель сложных и опасных трюков. Зачастую каскадёры подменяют т. е. дублируют актёров в кадре на время выполнения трюков.  Подбирается каскадёр (дублёр), похожий по телосложению на актёра, каскадёра гримируют под актёра и во время выполнения трюка его не снимают крупно так для зрителя подмена актёра каскадёром остаётся незаметной.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00364" y="142852"/>
            <a:ext cx="29961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Каскадер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1266" name="Picture 2" descr="http://sh-a.ru/projects/suteam/img/uslugi/kaskader/kaskader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411760" y="3789040"/>
            <a:ext cx="3905196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5"/>
            <a:ext cx="8229600" cy="1857388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Художник - постановщик работает под руководством режиссёра над оформлением будущего фильма. В работе ему помогают декораторы, бутафоры, реквизиторы, художники по костюмам, художники - гримёры.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214290"/>
            <a:ext cx="7441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Художник-постановщик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242" name="Picture 2" descr="http://bgtk.org/upload/bz2015/members/belorus/monk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763688" y="2924944"/>
            <a:ext cx="5586020" cy="37217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7972452" cy="2643206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600" dirty="0" smtClean="0">
                <a:solidFill>
                  <a:schemeClr val="accent2">
                    <a:lumMod val="75000"/>
                  </a:schemeClr>
                </a:solidFill>
              </a:rPr>
              <a:t>Художник по костюмам в кино, театре и на телевидении создаёт одежду для героев. Он помогает актёрам в их перевоплощении. Художник по костюмам рисует эскизы одежды, продумывает детали, выбирает ткани, поручив изготовление швейному цеху, контролирует процесс и следит за точностью исполнения своего замысла. Во время примерки он оценивает, насколько целостным получается образ, если нужно, вносит изменения.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42852"/>
            <a:ext cx="73881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Художник по костюмам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9218" name="Picture 2" descr="http://hobby.tomsk.ru/files/jpg/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23728" y="3573016"/>
            <a:ext cx="4680520" cy="31203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71546"/>
            <a:ext cx="8143932" cy="4525963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Гримёр мастер, владеющий искусством преобразовывать внешность актера с помощью красок, наклеек и прочих ухищрений. Гримёр работает с лицом актёра, а иногда, если это нужно для роли, подбирает ему парик, усы и т. п. 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14678" y="142852"/>
            <a:ext cx="24170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Гример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8194" name="Picture 2" descr="http://i.timeout.ru/pix/resize/412/899/707x472.jpe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19672" y="2852936"/>
            <a:ext cx="5616624" cy="37497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072494" cy="232886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 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Каждый кино - или телефильм после съёмок проходит через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монтажно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- тонировочный период, когда все элементы картины (отснятый материал,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озвучку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, музыку, титры и пр.) соединяют в единое целое. Специалисты обычно называют этот процесс простым словом «монтаж». Эту работу делает режиссер монтажа.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142852"/>
            <a:ext cx="59272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Режиссер монтажа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7170" name="Picture 2" descr="http://enjoy-job.ru/wp-content/uploads/2015/06/rezhisser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411760" y="3573016"/>
            <a:ext cx="428625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928670"/>
            <a:ext cx="8072494" cy="2114552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Киномеханик  демонстрирует  кинофильмы в кинотеатре. Киномеханик не только демонстрирует фильмы, но и следит за оборудованием. В современных кинотеатрах с несколькими кинозалами механик может обслуживать их все в одиночку.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142852"/>
            <a:ext cx="4310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Киномеханик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6146" name="Picture 2" descr="http://s014.radikal.ru/i326/1011/d5/03e9585b0df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95536" y="3429000"/>
            <a:ext cx="3810000" cy="2543175"/>
          </a:xfrm>
          <a:prstGeom prst="rect">
            <a:avLst/>
          </a:prstGeom>
          <a:noFill/>
        </p:spPr>
      </p:pic>
      <p:pic>
        <p:nvPicPr>
          <p:cNvPr id="6148" name="Picture 4" descr="http://sampo.tv:81/photo/people/big/egorov12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44008" y="3429000"/>
            <a:ext cx="3816424" cy="25442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3"/>
            <a:ext cx="8892480" cy="273630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70C0"/>
                </a:solidFill>
              </a:rPr>
              <a:t>    </a:t>
            </a:r>
            <a:r>
              <a:rPr lang="ru-RU" sz="2000" dirty="0" smtClean="0">
                <a:solidFill>
                  <a:srgbClr val="0070C0"/>
                </a:solidFill>
              </a:rPr>
              <a:t>Мультфильмы по душе не только детям, но и взрослым.  Для того чтобы создать настоящий мультипликационный шедевр, необходим долгий и упорный труд. Над одним мультфильмом работают сотни людей. 4 секунды 3D мультипликационной ленты – это работа, длившаяся одну неделю! Мультипликационный жанр разнообразен, нередко в кинотеатрах можно увидеть не только обычные рисованные мультики, но и замечательные 3D картины, поражающие своей реалистичностью. Многие помнят и любимые советские мультики с пластилиновыми героями.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88640"/>
            <a:ext cx="71775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Какие бывают мультфильмы?</a:t>
            </a:r>
            <a:endParaRPr lang="ru-RU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6" name="Picture 2" descr="H:\картинки\20121028_1056-1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DEDFE3"/>
              </a:clrFrom>
              <a:clrTo>
                <a:srgbClr val="DEDFE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3571876"/>
            <a:ext cx="4567570" cy="30718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692696"/>
            <a:ext cx="8507288" cy="1252736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    </a:t>
            </a:r>
            <a:r>
              <a:rPr lang="ru-RU" sz="2000" dirty="0" smtClean="0">
                <a:solidFill>
                  <a:srgbClr val="0070C0"/>
                </a:solidFill>
              </a:rPr>
              <a:t>Для начала пишется сценарий. Затем создается рисунок каждого персонажа. Учитывается каждое движение, каждая поза. После рисунки фотографируются и сводятся в единый видеоряд с 24 кадрами в секунду.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39752" y="0"/>
            <a:ext cx="42675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Рисованные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026" name="Picture 2" descr="I:\картинки\7f1bfbec83dbe2d92e035322da1978ff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932039" y="4293096"/>
            <a:ext cx="3119669" cy="2339752"/>
          </a:xfrm>
          <a:prstGeom prst="rect">
            <a:avLst/>
          </a:prstGeom>
          <a:noFill/>
        </p:spPr>
      </p:pic>
      <p:pic>
        <p:nvPicPr>
          <p:cNvPr id="1028" name="Picture 4" descr="http://www.smileexpo.ru/public/userfiles/news/untitled%20folder13/Sasha_test.gif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83568" y="1988840"/>
            <a:ext cx="3312368" cy="2038380"/>
          </a:xfrm>
          <a:prstGeom prst="rect">
            <a:avLst/>
          </a:prstGeom>
          <a:noFill/>
        </p:spPr>
      </p:pic>
      <p:pic>
        <p:nvPicPr>
          <p:cNvPr id="1030" name="Picture 6" descr="http://4tololo.ru/files/styles/large/public/images/20142212194028.jpg?itok=loAkgsLD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860031" y="1988840"/>
            <a:ext cx="3211913" cy="2016224"/>
          </a:xfrm>
          <a:prstGeom prst="rect">
            <a:avLst/>
          </a:prstGeom>
          <a:noFill/>
        </p:spPr>
      </p:pic>
      <p:pic>
        <p:nvPicPr>
          <p:cNvPr id="1031" name="Picture 7" descr="I:\картинки\1337267481_0_2fe51_a3e4d273_L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827584" y="4293096"/>
            <a:ext cx="3096344" cy="23160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836712"/>
            <a:ext cx="8507288" cy="168478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/>
              <a:t>      </a:t>
            </a:r>
            <a:r>
              <a:rPr lang="ru-RU" sz="2000" dirty="0" smtClean="0">
                <a:solidFill>
                  <a:srgbClr val="0070C0"/>
                </a:solidFill>
              </a:rPr>
              <a:t>Они создаются с помощью компьютерных программ, например, </a:t>
            </a:r>
            <a:r>
              <a:rPr lang="ru-RU" sz="2000" dirty="0" err="1" smtClean="0">
                <a:solidFill>
                  <a:srgbClr val="0070C0"/>
                </a:solidFill>
              </a:rPr>
              <a:t>Maya</a:t>
            </a:r>
            <a:r>
              <a:rPr lang="ru-RU" sz="2000" dirty="0" smtClean="0">
                <a:solidFill>
                  <a:srgbClr val="0070C0"/>
                </a:solidFill>
              </a:rPr>
              <a:t>. Сначала конструируется модель скелета персонажа, затем прорисовывается буквально каждая мышца, каждая морщинка и складка героя. Для создания растительности, для облегчения работы используются специальные модули – своеобразные макеты.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0"/>
            <a:ext cx="5956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3</a:t>
            </a:r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 </a:t>
            </a:r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мультфильмы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3074" name="Picture 2" descr="http://www.forestville.com/cms/lib/NY19000591/Centricity/Domain/33/Claymation-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19672" y="2492896"/>
            <a:ext cx="5934372" cy="42484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1"/>
            <a:ext cx="8229600" cy="1080120"/>
          </a:xfrm>
        </p:spPr>
        <p:txBody>
          <a:bodyPr/>
          <a:lstStyle/>
          <a:p>
            <a:pPr algn="just">
              <a:buNone/>
            </a:pPr>
            <a:r>
              <a:rPr lang="ru-RU" i="1" dirty="0" smtClean="0"/>
              <a:t>    </a:t>
            </a:r>
            <a:r>
              <a:rPr lang="ru-RU" sz="2000" dirty="0" smtClean="0">
                <a:solidFill>
                  <a:srgbClr val="0070C0"/>
                </a:solidFill>
              </a:rPr>
              <a:t>Пластилиновые фигурки лепятся вручную, затем их фотографируют и собирают из него один видеоряд.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0"/>
            <a:ext cx="5453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Пластилиновые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50" name="Picture 2" descr="I:\картинки\6a6f58fe49e0fa8f3b1b511c4835727e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1870278"/>
            <a:ext cx="7416824" cy="47950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о кино\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428736"/>
            <a:ext cx="9052988" cy="542926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836712"/>
            <a:ext cx="5219955" cy="2246769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  <a:sp3d>
            <a:bevelT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Конец</a:t>
            </a:r>
            <a:endParaRPr lang="ru-RU" sz="1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192</TotalTime>
  <Words>838</Words>
  <Application>Microsoft Office PowerPoint</Application>
  <PresentationFormat>Экран (4:3)</PresentationFormat>
  <Paragraphs>34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Тема2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Аннета</cp:lastModifiedBy>
  <cp:revision>25</cp:revision>
  <dcterms:modified xsi:type="dcterms:W3CDTF">2025-04-30T06:31:41Z</dcterms:modified>
</cp:coreProperties>
</file>