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62" r:id="rId4"/>
    <p:sldId id="267" r:id="rId5"/>
    <p:sldId id="268" r:id="rId6"/>
    <p:sldId id="282" r:id="rId7"/>
    <p:sldId id="284" r:id="rId8"/>
    <p:sldId id="283" r:id="rId9"/>
    <p:sldId id="278" r:id="rId10"/>
    <p:sldId id="279" r:id="rId11"/>
    <p:sldId id="281" r:id="rId12"/>
    <p:sldId id="277" r:id="rId13"/>
    <p:sldId id="286" r:id="rId14"/>
    <p:sldId id="273" r:id="rId15"/>
    <p:sldId id="285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Дети</a:t>
            </a:r>
            <a:r>
              <a:rPr lang="ru-RU" baseline="0" dirty="0"/>
              <a:t> с нарушением </a:t>
            </a:r>
            <a:r>
              <a:rPr lang="ru-RU" dirty="0"/>
              <a:t>речи </a:t>
            </a:r>
          </a:p>
          <a:p>
            <a:pPr>
              <a:defRPr/>
            </a:pPr>
            <a:r>
              <a:rPr lang="ru-RU" dirty="0"/>
              <a:t> сентябрь 2021г</a:t>
            </a:r>
          </a:p>
        </c:rich>
      </c:tx>
      <c:layout>
        <c:manualLayout>
          <c:xMode val="edge"/>
          <c:yMode val="edge"/>
          <c:x val="0.15257153645424434"/>
          <c:y val="3.9485662455415405E-2"/>
        </c:manualLayout>
      </c:layout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7972426594289049E-2"/>
          <c:y val="0.1927055783188269"/>
          <c:w val="0.68744490665082025"/>
          <c:h val="0.7650508853033052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1"/>
            <c:bubble3D val="0"/>
            <c:spPr>
              <a:solidFill>
                <a:srgbClr val="92D050"/>
              </a:solidFill>
            </c:spPr>
            <c:extLst>
              <c:ext xmlns:c16="http://schemas.microsoft.com/office/drawing/2014/chart" uri="{C3380CC4-5D6E-409C-BE32-E72D297353CC}">
                <c16:uniqueId val="{00000001-84D9-4219-AF56-DDA5E332843E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2-84D9-4219-AF56-DDA5E332843E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3-84D9-4219-AF56-DDA5E332843E}"/>
              </c:ext>
            </c:extLst>
          </c:dPt>
          <c:cat>
            <c:strRef>
              <c:f>Лист1!$A$2:$A$5</c:f>
              <c:strCache>
                <c:ptCount val="4"/>
                <c:pt idx="0">
                  <c:v>ФФНР</c:v>
                </c:pt>
                <c:pt idx="1">
                  <c:v>ФНР</c:v>
                </c:pt>
                <c:pt idx="2">
                  <c:v>ОНР</c:v>
                </c:pt>
                <c:pt idx="3">
                  <c:v>Речь в норме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</c:v>
                </c:pt>
                <c:pt idx="1">
                  <c:v>8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4D9-4219-AF56-DDA5E33284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568000287865533"/>
          <c:y val="0.35345015562118298"/>
          <c:w val="0.23043706025735927"/>
          <c:h val="0.48952769758584036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Дети</a:t>
            </a:r>
            <a:r>
              <a:rPr lang="ru-RU" baseline="0" dirty="0"/>
              <a:t> с нарушением речи </a:t>
            </a:r>
          </a:p>
          <a:p>
            <a:pPr>
              <a:defRPr/>
            </a:pPr>
            <a:r>
              <a:rPr lang="ru-RU" baseline="0" dirty="0"/>
              <a:t>февраль 2022г</a:t>
            </a:r>
            <a:endParaRPr lang="ru-RU" dirty="0"/>
          </a:p>
        </c:rich>
      </c:tx>
      <c:layout>
        <c:manualLayout>
          <c:xMode val="edge"/>
          <c:yMode val="edge"/>
          <c:x val="0.18523960300707329"/>
          <c:y val="1.6534621153205198E-2"/>
        </c:manualLayout>
      </c:layout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1"/>
            <c:bubble3D val="0"/>
            <c:spPr>
              <a:solidFill>
                <a:srgbClr val="92D050"/>
              </a:solidFill>
            </c:spPr>
            <c:extLst>
              <c:ext xmlns:c16="http://schemas.microsoft.com/office/drawing/2014/chart" uri="{C3380CC4-5D6E-409C-BE32-E72D297353CC}">
                <c16:uniqueId val="{00000000-1D48-4B0C-B8BE-57644483D07A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1D48-4B0C-B8BE-57644483D07A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2-1D48-4B0C-B8BE-57644483D07A}"/>
              </c:ext>
            </c:extLst>
          </c:dPt>
          <c:cat>
            <c:strRef>
              <c:f>Лист1!$A$2:$A$5</c:f>
              <c:strCache>
                <c:ptCount val="4"/>
                <c:pt idx="0">
                  <c:v>ФФНР</c:v>
                </c:pt>
                <c:pt idx="1">
                  <c:v>ФНР</c:v>
                </c:pt>
                <c:pt idx="2">
                  <c:v>ОНР</c:v>
                </c:pt>
                <c:pt idx="3">
                  <c:v>Речь в норме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</c:v>
                </c:pt>
                <c:pt idx="1">
                  <c:v>3</c:v>
                </c:pt>
                <c:pt idx="2">
                  <c:v>6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D48-4B0C-B8BE-57644483D0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142445-890D-4F7E-BCCA-642B5EBE7B3F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BD0471-5D26-4ECA-A687-AD6C2606A9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8954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1732497-027C-41C9-974C-867DC06859D0}" type="slidenum">
              <a:rPr lang="ru-RU" altLang="ru-RU" smtClean="0"/>
              <a:pPr>
                <a:spcBef>
                  <a:spcPct val="0"/>
                </a:spcBef>
              </a:pPr>
              <a:t>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70412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25D43-82AC-4377-B4A2-4BA03A82F993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7E981-16FC-4995-9D40-D38D3E5418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6556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25D43-82AC-4377-B4A2-4BA03A82F993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7E981-16FC-4995-9D40-D38D3E5418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1281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25D43-82AC-4377-B4A2-4BA03A82F993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7E981-16FC-4995-9D40-D38D3E5418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5274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25D43-82AC-4377-B4A2-4BA03A82F993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7E981-16FC-4995-9D40-D38D3E5418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9557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25D43-82AC-4377-B4A2-4BA03A82F993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7E981-16FC-4995-9D40-D38D3E5418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76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25D43-82AC-4377-B4A2-4BA03A82F993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7E981-16FC-4995-9D40-D38D3E5418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6798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25D43-82AC-4377-B4A2-4BA03A82F993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7E981-16FC-4995-9D40-D38D3E5418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793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25D43-82AC-4377-B4A2-4BA03A82F993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7E981-16FC-4995-9D40-D38D3E5418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5011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25D43-82AC-4377-B4A2-4BA03A82F993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7E981-16FC-4995-9D40-D38D3E5418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313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25D43-82AC-4377-B4A2-4BA03A82F993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7E981-16FC-4995-9D40-D38D3E5418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0281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25D43-82AC-4377-B4A2-4BA03A82F993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7E981-16FC-4995-9D40-D38D3E5418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7404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25D43-82AC-4377-B4A2-4BA03A82F993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7E981-16FC-4995-9D40-D38D3E5418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063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Светлана\картинки\рамки для презентаций\523190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Box 4"/>
          <p:cNvSpPr txBox="1">
            <a:spLocks noChangeArrowheads="1"/>
          </p:cNvSpPr>
          <p:nvPr/>
        </p:nvSpPr>
        <p:spPr bwMode="auto">
          <a:xfrm>
            <a:off x="2133600" y="457200"/>
            <a:ext cx="7772400" cy="3207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ru-RU" sz="4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Использование      приёмов                        </a:t>
            </a:r>
          </a:p>
          <a:p>
            <a:pPr>
              <a:buNone/>
            </a:pPr>
            <a:r>
              <a:rPr lang="ru-RU" sz="4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мнемотехники</a:t>
            </a:r>
          </a:p>
          <a:p>
            <a:pPr>
              <a:buNone/>
            </a:pPr>
            <a:r>
              <a:rPr lang="ru-RU" sz="4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в коррекционной работе с               </a:t>
            </a:r>
          </a:p>
          <a:p>
            <a:pPr>
              <a:buNone/>
            </a:pPr>
            <a:r>
              <a:rPr lang="ru-RU" sz="4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обучающимися с ОВЗ.</a:t>
            </a:r>
          </a:p>
        </p:txBody>
      </p:sp>
      <p:sp>
        <p:nvSpPr>
          <p:cNvPr id="3076" name="TextBox 5"/>
          <p:cNvSpPr txBox="1">
            <a:spLocks noChangeArrowheads="1"/>
          </p:cNvSpPr>
          <p:nvPr/>
        </p:nvSpPr>
        <p:spPr bwMode="auto">
          <a:xfrm>
            <a:off x="3048000" y="4876800"/>
            <a:ext cx="67818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br>
              <a:rPr lang="ru-RU" altLang="ru-RU" sz="1800">
                <a:latin typeface="Times New Roman" panose="02020603050405020304" pitchFamily="18" charset="0"/>
              </a:rPr>
            </a:br>
            <a:r>
              <a:rPr lang="ru-RU" altLang="ru-RU" b="1">
                <a:latin typeface="Times New Roman" panose="02020603050405020304" pitchFamily="18" charset="0"/>
              </a:rPr>
              <a:t>Захарова Н.С. педагог дефектолог МБОУ СОШ №5</a:t>
            </a:r>
            <a:endParaRPr lang="ru-RU" altLang="ru-RU" b="1"/>
          </a:p>
        </p:txBody>
      </p:sp>
    </p:spTree>
    <p:extLst>
      <p:ext uri="{BB962C8B-B14F-4D97-AF65-F5344CB8AC3E}">
        <p14:creationId xmlns:p14="http://schemas.microsoft.com/office/powerpoint/2010/main" val="4182754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Светлана\картинки\рамки для презентаций\523190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4"/>
          <p:cNvSpPr txBox="1">
            <a:spLocks/>
          </p:cNvSpPr>
          <p:nvPr/>
        </p:nvSpPr>
        <p:spPr>
          <a:xfrm>
            <a:off x="2063750" y="260350"/>
            <a:ext cx="8229600" cy="882650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Проблемы речи </a:t>
            </a:r>
          </a:p>
          <a:p>
            <a:pPr algn="ctr">
              <a:defRPr/>
            </a:pP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детей ( до)школьного возраста: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585914" y="1143000"/>
            <a:ext cx="3030537" cy="12954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Односложная, состоящая лишь из простых предложений речь. </a:t>
            </a:r>
          </a:p>
          <a:p>
            <a:pPr algn="ctr" eaLnBrk="1" hangingPunct="1">
              <a:defRPr/>
            </a:pP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803775" y="1295401"/>
            <a:ext cx="2895600" cy="131286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Неспособность грамматически правильно построить предложение.</a:t>
            </a:r>
          </a:p>
          <a:p>
            <a:pPr algn="ctr" eaLnBrk="1" hangingPunct="1">
              <a:defRPr/>
            </a:pP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305800" y="1143000"/>
            <a:ext cx="2286000" cy="13716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Бедность речи. Недостаточный словарный запас.</a:t>
            </a:r>
          </a:p>
          <a:p>
            <a:pPr algn="ctr" eaLnBrk="1" hangingPunct="1">
              <a:defRPr/>
            </a:pP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85913" y="5024438"/>
            <a:ext cx="2813050" cy="11430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Употребление нелитературных слов и выражений.</a:t>
            </a:r>
          </a:p>
          <a:p>
            <a:pPr algn="ctr" eaLnBrk="1" hangingPunct="1">
              <a:defRPr/>
            </a:pP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95838" y="4713288"/>
            <a:ext cx="3124200" cy="21336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Бедная диалогическая речь: неспособность грамотно и доступно  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сформулировать вопрос, построить краткий или развёрнутый   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ответ.</a:t>
            </a:r>
          </a:p>
          <a:p>
            <a:pPr algn="ctr" eaLnBrk="1" hangingPunct="1">
              <a:defRPr/>
            </a:pP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153400" y="3168650"/>
            <a:ext cx="2139950" cy="323215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Неспособность построить монолог: например, сюжетный или   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описательный  рассказ на предложенную тему, пересказ текста  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своими словами.</a:t>
            </a:r>
          </a:p>
          <a:p>
            <a:pPr algn="ctr" eaLnBrk="1" hangingPunct="1">
              <a:defRPr/>
            </a:pP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524000" y="2617788"/>
            <a:ext cx="3092450" cy="12954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Отсутствие логического обоснования своих утверждений и  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выводов.</a:t>
            </a:r>
          </a:p>
          <a:p>
            <a:pPr algn="ctr" eaLnBrk="1" hangingPunct="1">
              <a:defRPr/>
            </a:pPr>
            <a:endParaRPr lang="ru-RU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833938" y="2828925"/>
            <a:ext cx="3048000" cy="178593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Отсутствие навыков культуры речи: неумение использовать  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интонацию, регулировать громкость голоса и темп речи и т. д.</a:t>
            </a:r>
          </a:p>
          <a:p>
            <a:pPr algn="ctr" eaLnBrk="1" hangingPunct="1">
              <a:defRPr/>
            </a:pPr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752600" y="4117975"/>
            <a:ext cx="2362200" cy="60325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Плохая дикция.</a:t>
            </a:r>
          </a:p>
          <a:p>
            <a:pPr algn="ctr" eaLnBrk="1" hangingPunct="1">
              <a:defRPr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345627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:\Светлана\картинки\рамки для презентаций\523190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876" y="0"/>
            <a:ext cx="950127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Прямоугольник 2"/>
          <p:cNvSpPr>
            <a:spLocks noChangeArrowheads="1"/>
          </p:cNvSpPr>
          <p:nvPr/>
        </p:nvSpPr>
        <p:spPr bwMode="auto">
          <a:xfrm>
            <a:off x="1905000" y="1219200"/>
            <a:ext cx="830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327025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32702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32702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•"/>
            </a:pPr>
            <a:endParaRPr lang="ru-RU" altLang="ru-RU" sz="1800" b="1"/>
          </a:p>
        </p:txBody>
      </p:sp>
      <p:sp>
        <p:nvSpPr>
          <p:cNvPr id="25604" name="Прямоугольник 3"/>
          <p:cNvSpPr>
            <a:spLocks noChangeArrowheads="1"/>
          </p:cNvSpPr>
          <p:nvPr/>
        </p:nvSpPr>
        <p:spPr bwMode="auto">
          <a:xfrm>
            <a:off x="5434014" y="228600"/>
            <a:ext cx="1323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5605" name="Прямоугольник 4"/>
          <p:cNvSpPr>
            <a:spLocks noChangeArrowheads="1"/>
          </p:cNvSpPr>
          <p:nvPr/>
        </p:nvSpPr>
        <p:spPr bwMode="auto">
          <a:xfrm>
            <a:off x="1981200" y="5257800"/>
            <a:ext cx="8229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endParaRPr lang="ru-RU" altLang="ru-RU" sz="1800">
              <a:latin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2362200" y="2057401"/>
            <a:ext cx="76962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br>
              <a:rPr lang="ru-RU" altLang="ru-RU" sz="1800" dirty="0">
                <a:latin typeface="Arial Black" panose="020B0A04020102020204" pitchFamily="34" charset="0"/>
              </a:rPr>
            </a:br>
            <a:endParaRPr lang="ru-RU" alt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250" y="827087"/>
            <a:ext cx="8210550" cy="5126037"/>
          </a:xfrm>
        </p:spPr>
        <p:txBody>
          <a:bodyPr>
            <a:normAutofit fontScale="90000"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/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с ограниченными возможностями здоровья испытывают серьёзные затруднения в самостоятельном планировании сюжета, в создании связного контекста, в самостоятельном оперировании лексико-грамматическими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категориями, в грамматическом оформлении речевого материала.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 наряду с развитием мышления следует развивать и память, которые выражаются через связную речь.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634521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:\Светлана\картинки\рамки для презентаций\523190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975" y="12382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Прямоугольник 2"/>
          <p:cNvSpPr>
            <a:spLocks noChangeArrowheads="1"/>
          </p:cNvSpPr>
          <p:nvPr/>
        </p:nvSpPr>
        <p:spPr bwMode="auto">
          <a:xfrm>
            <a:off x="1905000" y="1219200"/>
            <a:ext cx="830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327025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32702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32702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•"/>
            </a:pPr>
            <a:endParaRPr lang="ru-RU" altLang="ru-RU" sz="1800" b="1"/>
          </a:p>
        </p:txBody>
      </p:sp>
      <p:sp>
        <p:nvSpPr>
          <p:cNvPr id="25604" name="Прямоугольник 3"/>
          <p:cNvSpPr>
            <a:spLocks noChangeArrowheads="1"/>
          </p:cNvSpPr>
          <p:nvPr/>
        </p:nvSpPr>
        <p:spPr bwMode="auto">
          <a:xfrm>
            <a:off x="5434014" y="228600"/>
            <a:ext cx="1323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5605" name="Прямоугольник 4"/>
          <p:cNvSpPr>
            <a:spLocks noChangeArrowheads="1"/>
          </p:cNvSpPr>
          <p:nvPr/>
        </p:nvSpPr>
        <p:spPr bwMode="auto">
          <a:xfrm>
            <a:off x="1981200" y="5257800"/>
            <a:ext cx="8229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endParaRPr lang="ru-RU" altLang="ru-RU" sz="1800">
              <a:latin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2362200" y="2057401"/>
            <a:ext cx="76962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br>
              <a:rPr lang="ru-RU" altLang="ru-RU" sz="1800" dirty="0">
                <a:latin typeface="Arial Black" panose="020B0A04020102020204" pitchFamily="34" charset="0"/>
              </a:rPr>
            </a:br>
            <a:endParaRPr lang="ru-RU" alt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Цель обучения мнемотехнике-развитие </a:t>
            </a:r>
            <a:r>
              <a:rPr lang="ru-RU" dirty="0" err="1"/>
              <a:t>психмических</a:t>
            </a:r>
            <a:r>
              <a:rPr lang="ru-RU" dirty="0"/>
              <a:t> и мыслительных </a:t>
            </a:r>
            <a:r>
              <a:rPr lang="ru-RU" dirty="0" err="1"/>
              <a:t>процессов.А</a:t>
            </a:r>
            <a:r>
              <a:rPr lang="ru-RU" dirty="0"/>
              <a:t> так же активизация познавательного интереса детей ,повышение уровня учебной мотивации и качества знаний, </a:t>
            </a:r>
            <a:r>
              <a:rPr lang="ru-RU" dirty="0" err="1"/>
              <a:t>примение</a:t>
            </a:r>
            <a:r>
              <a:rPr lang="ru-RU" dirty="0"/>
              <a:t> полученных знаний в свободной игровой и образовательной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750743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:\Светлана\картинки\рамки для презентаций\523190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876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Прямоугольник 2"/>
          <p:cNvSpPr>
            <a:spLocks noChangeArrowheads="1"/>
          </p:cNvSpPr>
          <p:nvPr/>
        </p:nvSpPr>
        <p:spPr bwMode="auto">
          <a:xfrm>
            <a:off x="1905000" y="1219200"/>
            <a:ext cx="830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327025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32702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32702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•"/>
            </a:pPr>
            <a:endParaRPr lang="ru-RU" altLang="ru-RU" sz="1800" b="1"/>
          </a:p>
        </p:txBody>
      </p:sp>
      <p:sp>
        <p:nvSpPr>
          <p:cNvPr id="25604" name="Прямоугольник 3"/>
          <p:cNvSpPr>
            <a:spLocks noChangeArrowheads="1"/>
          </p:cNvSpPr>
          <p:nvPr/>
        </p:nvSpPr>
        <p:spPr bwMode="auto">
          <a:xfrm>
            <a:off x="5434014" y="228600"/>
            <a:ext cx="1323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5605" name="Прямоугольник 4"/>
          <p:cNvSpPr>
            <a:spLocks noChangeArrowheads="1"/>
          </p:cNvSpPr>
          <p:nvPr/>
        </p:nvSpPr>
        <p:spPr bwMode="auto">
          <a:xfrm>
            <a:off x="1981200" y="5257800"/>
            <a:ext cx="8229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endParaRPr lang="ru-RU" altLang="ru-RU" sz="1800">
              <a:latin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2362200" y="2057401"/>
            <a:ext cx="76962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br>
              <a:rPr lang="ru-RU" altLang="ru-RU" sz="1800" dirty="0">
                <a:latin typeface="Arial Black" panose="020B0A04020102020204" pitchFamily="34" charset="0"/>
              </a:rPr>
            </a:br>
            <a:endParaRPr lang="ru-RU" alt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38200" y="895350"/>
            <a:ext cx="10515600" cy="528161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С помощью мнемотехники можно решать следующие задачи:</a:t>
            </a:r>
          </a:p>
          <a:p>
            <a:pPr marL="0" indent="0">
              <a:buNone/>
            </a:pPr>
            <a:endParaRPr lang="ru-RU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Развивать связную речь.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Развивать у детей умение с помощью графической аналогии понимать и рассказывать знакомые </a:t>
            </a:r>
            <a:r>
              <a:rPr lang="ru-RU" dirty="0" err="1"/>
              <a:t>сказки,стихи</a:t>
            </a:r>
            <a:r>
              <a:rPr lang="ru-RU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Обучать детей правильному звукопроизношению.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Развивать у детей </a:t>
            </a:r>
            <a:r>
              <a:rPr lang="ru-RU" dirty="0" err="1"/>
              <a:t>сообразительность,умение</a:t>
            </a:r>
            <a:r>
              <a:rPr lang="ru-RU" dirty="0"/>
              <a:t> сравнивать ,выделять существенные признаки.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Развивать у детей психические </a:t>
            </a:r>
            <a:r>
              <a:rPr lang="ru-RU" dirty="0" err="1"/>
              <a:t>процессы:мышление,внимание,воображение</a:t>
            </a:r>
            <a:r>
              <a:rPr lang="ru-RU" dirty="0"/>
              <a:t> и память.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737376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YS Text"/>
              </a:rPr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556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4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2288217437"/>
              </p:ext>
            </p:extLst>
          </p:nvPr>
        </p:nvGraphicFramePr>
        <p:xfrm>
          <a:off x="1703512" y="1592796"/>
          <a:ext cx="427977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Объект 5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785161298"/>
              </p:ext>
            </p:extLst>
          </p:nvPr>
        </p:nvGraphicFramePr>
        <p:xfrm>
          <a:off x="6168008" y="1700808"/>
          <a:ext cx="4320480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62200" y="76200"/>
            <a:ext cx="7620000" cy="1048544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374C81"/>
                </a:solidFill>
              </a:rPr>
              <a:t>Результаты работы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871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843847" y="2086761"/>
            <a:ext cx="5975293" cy="2169355"/>
          </a:xfrm>
        </p:spPr>
        <p:txBody>
          <a:bodyPr>
            <a:normAutofit fontScale="70000" lnSpcReduction="20000"/>
          </a:bodyPr>
          <a:lstStyle/>
          <a:p>
            <a:pPr eaLnBrk="1" hangingPunct="1"/>
            <a:r>
              <a:rPr lang="ru-RU" altLang="ru-RU" b="1" i="1" dirty="0">
                <a:solidFill>
                  <a:srgbClr val="00B0F0"/>
                </a:solidFill>
              </a:rPr>
              <a:t>Дидактический материал в форме </a:t>
            </a:r>
            <a:r>
              <a:rPr lang="ru-RU" altLang="ru-RU" b="1" i="1" dirty="0" err="1">
                <a:solidFill>
                  <a:srgbClr val="00B0F0"/>
                </a:solidFill>
              </a:rPr>
              <a:t>мнемотаблиц</a:t>
            </a:r>
            <a:r>
              <a:rPr lang="ru-RU" altLang="ru-RU" b="1" i="1" dirty="0">
                <a:solidFill>
                  <a:srgbClr val="00B0F0"/>
                </a:solidFill>
              </a:rPr>
              <a:t> и схем-моделей облегчает детям овладение связной речью, делает рассказы (сказок, стихов) четкими, связными и последовательными.</a:t>
            </a:r>
          </a:p>
          <a:p>
            <a:pPr eaLnBrk="1" hangingPunct="1"/>
            <a:r>
              <a:rPr lang="ru-RU" altLang="ru-RU" b="1" i="1" dirty="0">
                <a:solidFill>
                  <a:srgbClr val="00B0F0"/>
                </a:solidFill>
              </a:rPr>
              <a:t>Я создала картотеку </a:t>
            </a:r>
            <a:r>
              <a:rPr lang="ru-RU" altLang="ru-RU" b="1" i="1" dirty="0" err="1">
                <a:solidFill>
                  <a:srgbClr val="00B0F0"/>
                </a:solidFill>
              </a:rPr>
              <a:t>мнематаблиц</a:t>
            </a:r>
            <a:endParaRPr lang="ru-RU" altLang="ru-RU" b="1" i="1" dirty="0">
              <a:solidFill>
                <a:srgbClr val="00B0F0"/>
              </a:solidFill>
            </a:endParaRPr>
          </a:p>
          <a:p>
            <a:pPr eaLnBrk="1" hangingPunct="1"/>
            <a:r>
              <a:rPr lang="ru-RU" altLang="ru-RU" b="1" i="1" dirty="0">
                <a:solidFill>
                  <a:srgbClr val="00B0F0"/>
                </a:solidFill>
              </a:rPr>
              <a:t>Повысила компетентность родителей в вопросах использования мнемотехник </a:t>
            </a:r>
            <a:endParaRPr lang="ru-RU" altLang="ru-RU" sz="2000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/>
          <a:srcRect l="2533" t="5132" r="7559" b="16001"/>
          <a:stretch>
            <a:fillRect/>
          </a:stretch>
        </p:blipFill>
        <p:spPr bwMode="auto">
          <a:xfrm>
            <a:off x="5410403" y="4375556"/>
            <a:ext cx="6408737" cy="2479675"/>
          </a:xfrm>
          <a:prstGeom prst="rect">
            <a:avLst/>
          </a:prstGeom>
          <a:noFill/>
          <a:ln w="9525">
            <a:solidFill>
              <a:schemeClr val="accent4">
                <a:lumMod val="95000"/>
                <a:lumOff val="5000"/>
              </a:schemeClr>
            </a:solidFill>
            <a:miter lim="800000"/>
            <a:headEnd/>
            <a:tailEnd/>
          </a:ln>
        </p:spPr>
      </p:pic>
      <p:pic>
        <p:nvPicPr>
          <p:cNvPr id="1026" name="Picture 2" descr="https://sun9-70.userapi.com/impf/XqWpJ0JYlRAbEp9D3G4_Kmzi1FR2lDLbJt1AeA/Cx-pS4Cy8LI.jpg?size=720x1600&amp;quality=95&amp;sign=fc1392c820f0a506cf5da1308e6bc098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287" y="324196"/>
            <a:ext cx="4413781" cy="6467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53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8000">
        <p:cut/>
      </p:transition>
    </mc:Choice>
    <mc:Fallback xmlns="">
      <p:transition advClick="0" advTm="18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:\Светлана\картинки\рамки для презентаций\523190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876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Прямоугольник 2"/>
          <p:cNvSpPr>
            <a:spLocks noChangeArrowheads="1"/>
          </p:cNvSpPr>
          <p:nvPr/>
        </p:nvSpPr>
        <p:spPr bwMode="auto">
          <a:xfrm>
            <a:off x="1905000" y="1219200"/>
            <a:ext cx="830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327025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32702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32702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•"/>
            </a:pPr>
            <a:endParaRPr lang="ru-RU" altLang="ru-RU" sz="1800" b="1"/>
          </a:p>
        </p:txBody>
      </p:sp>
      <p:sp>
        <p:nvSpPr>
          <p:cNvPr id="25604" name="Прямоугольник 3"/>
          <p:cNvSpPr>
            <a:spLocks noChangeArrowheads="1"/>
          </p:cNvSpPr>
          <p:nvPr/>
        </p:nvSpPr>
        <p:spPr bwMode="auto">
          <a:xfrm>
            <a:off x="5434014" y="228600"/>
            <a:ext cx="1323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5605" name="Прямоугольник 4"/>
          <p:cNvSpPr>
            <a:spLocks noChangeArrowheads="1"/>
          </p:cNvSpPr>
          <p:nvPr/>
        </p:nvSpPr>
        <p:spPr bwMode="auto">
          <a:xfrm>
            <a:off x="1981200" y="5257800"/>
            <a:ext cx="8229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endParaRPr lang="ru-RU" altLang="ru-RU" sz="1800">
              <a:latin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2362200" y="2057401"/>
            <a:ext cx="76962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br>
              <a:rPr lang="ru-RU" altLang="ru-RU" sz="1800" dirty="0">
                <a:latin typeface="Arial Black" panose="020B0A04020102020204" pitchFamily="34" charset="0"/>
              </a:rPr>
            </a:br>
            <a:endParaRPr lang="ru-RU" alt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7163" y="926840"/>
            <a:ext cx="8210550" cy="512603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обучении составлению связного текста по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мнемотаблицам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</a:t>
            </a:r>
            <a:b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 следующие приёмы</a:t>
            </a: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Рассматривание картинок, иллюстраций;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Выстраивание в логической последовательности серии сюжетных картинок к тексту;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Придумывание дополнительной и недостающей («пропущенной») картинки к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отдельным фрагментам текста;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Выделение из текста фраз к каждой картинке;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Выделение и проговаривание, выборочное чтение, заучивание отдельных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фрагментов, выразительных средств (эпитетов, метафор, сравнений, повторов,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зачинов, прямой речи героев и действующих лиц);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Лексико-грамматические упражнения по тексту: выделение из текста признаков и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действий предметов; подбор новых характерных признаков и действий в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соответствии с содержанием текста; замена слов синонимами; словообразование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родственных слов, существительных с уменьшительно-ласкательным значением;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относительных и притяжательных прилагательных; распространение преобразование предложений;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Обсуждение составленных предложений и выбор наиболее удачных. Составление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связного текста.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7405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966" y="833016"/>
            <a:ext cx="8291257" cy="3624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00016" y="4803345"/>
            <a:ext cx="610362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3025775" algn="l"/>
              </a:tabLst>
            </a:pPr>
            <a:r>
              <a:rPr lang="ru-RU" altLang="ru-RU" sz="2000" b="1" dirty="0">
                <a:latin typeface="Arial" panose="020B0604020202020204" pitchFamily="34" charset="0"/>
                <a:ea typeface="Times New Roman" panose="02020603050405020304" pitchFamily="18" charset="0"/>
              </a:rPr>
              <a:t>Рис 1. Результаты выполнения детьми ЭГ и КГ заданий на составление фраз по картинкам с изображением простых действий, составление фраз-высказываний по 3-м предметным картинкам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3025775" algn="l"/>
              </a:tabLst>
            </a:pPr>
            <a:r>
              <a:rPr lang="ru-RU" altLang="ru-RU" sz="2000" b="1" dirty="0">
                <a:latin typeface="Arial" panose="020B0604020202020204" pitchFamily="34" charset="0"/>
                <a:ea typeface="Times New Roman" panose="02020603050405020304" pitchFamily="18" charset="0"/>
              </a:rPr>
              <a:t> (на основе средних показателей в баллах</a:t>
            </a:r>
            <a:r>
              <a:rPr lang="ru-RU" altLang="ru-RU" i="1" dirty="0">
                <a:latin typeface="Arial" panose="020B0604020202020204" pitchFamily="34" charset="0"/>
                <a:ea typeface="Times New Roman" panose="02020603050405020304" pitchFamily="18" charset="0"/>
              </a:rPr>
              <a:t>).</a:t>
            </a:r>
            <a:endParaRPr lang="ru-RU" altLang="ru-RU" sz="24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166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9144000" cy="2066028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800" b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</a:rPr>
              <a:t>Результаты выполнения детьми ЭГ и КГ заданий по  составлению рассказа-описания и составлению рассказа на тему или продолжение по заданному началу (на основе средних показателей в баллах).</a:t>
            </a:r>
            <a:endParaRPr lang="en-US" sz="2800" b="1" dirty="0">
              <a:ln w="10541" cmpd="sng">
                <a:solidFill>
                  <a:srgbClr val="002060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040" y="2066028"/>
            <a:ext cx="9658354" cy="4791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8428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9144000" cy="2066028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800" b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</a:rPr>
              <a:t>Результаты выполнения детьми ЭГ и КГ заданий по пересказу сказки, рассказу по серии сюжетных картинок, рассказу из личного опыта (на основе средних показателей в баллах).</a:t>
            </a:r>
            <a:endParaRPr lang="en-US" sz="2800" b="1" dirty="0">
              <a:ln w="10541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156" y="2207361"/>
            <a:ext cx="9620415" cy="4785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2516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D:\Светлана\картинки\рамки для презентаций\523190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1905000" y="1295400"/>
            <a:ext cx="845820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 детей: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ru-RU" altLang="ru-RU" sz="280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расширяется круг знаний об окружающем мире;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ru-RU" altLang="ru-RU" sz="280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появляется желание пересказывать тексты, придумывать интересные   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истории;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ru-RU" altLang="ru-RU" sz="280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появляется интерес к заучиванию стихов и потешек, скороговорок, 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загадок;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ru-RU" altLang="ru-RU" sz="280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словарный запас выходит на более высокий уровень;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ru-RU" altLang="ru-RU" sz="280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дети преодолевают робость, застенчивость, учатся свободно держаться  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перед  аудиторией.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4"/>
          <p:cNvSpPr txBox="1">
            <a:spLocks/>
          </p:cNvSpPr>
          <p:nvPr/>
        </p:nvSpPr>
        <p:spPr>
          <a:xfrm>
            <a:off x="2057400" y="228600"/>
            <a:ext cx="8229600" cy="762000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7500"/>
          </a:bodyPr>
          <a:lstStyle/>
          <a:p>
            <a:pPr algn="ctr">
              <a:defRPr/>
            </a:pPr>
            <a:r>
              <a:rPr lang="ru-RU" sz="3200" b="1" dirty="0">
                <a:solidFill>
                  <a:schemeClr val="bg1"/>
                </a:solidFill>
              </a:rPr>
              <a:t>Результаты.</a:t>
            </a:r>
          </a:p>
        </p:txBody>
      </p:sp>
    </p:spTree>
    <p:extLst>
      <p:ext uri="{BB962C8B-B14F-4D97-AF65-F5344CB8AC3E}">
        <p14:creationId xmlns:p14="http://schemas.microsoft.com/office/powerpoint/2010/main" val="1507434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un9-41.userapi.com/impf/lwzSOkE3udTlXPExlLqCkwrc_1mO-n_K1GxvfA/wy8dIvR5-II.jpg?size=720x1600&amp;quality=95&amp;sign=bb4d7e071c810e2cf0afe1f4dba456ca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15" y="457200"/>
            <a:ext cx="5339138" cy="5785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https://mersibo.ru/certificate/create?hash=NNTMDQ2S6MS4N5LZA4WZ8KPH15R4LNWW"/>
          <p:cNvSpPr>
            <a:spLocks noChangeAspect="1" noChangeArrowheads="1"/>
          </p:cNvSpPr>
          <p:nvPr/>
        </p:nvSpPr>
        <p:spPr bwMode="auto">
          <a:xfrm>
            <a:off x="8277110" y="3055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6" descr="https://mersibo.ru/certificate/create?hash=NNTMDQ2S6MS4N5LZA4WZ8KPH15R4LNWW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013" y="122930"/>
            <a:ext cx="4848301" cy="6475615"/>
          </a:xfrm>
          <a:prstGeom prst="rect">
            <a:avLst/>
          </a:prstGeom>
        </p:spPr>
      </p:pic>
      <p:pic>
        <p:nvPicPr>
          <p:cNvPr id="2056" name="Picture 8" descr="https://sun9-23.userapi.com/impf/AwVV138BDd-TdKhce6xrhJ7KSMHc_O8Zp4jJTA/IvggA5AJBJI.jpg?size=720x1600&amp;quality=95&amp;sign=42bc7fe005ff57578ece86439237807a&amp;type=alb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5093" y="290946"/>
            <a:ext cx="6858000" cy="5951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50527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:\Светлана\картинки\рамки для презентаций\523190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251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Прямоугольник 2"/>
          <p:cNvSpPr>
            <a:spLocks noChangeArrowheads="1"/>
          </p:cNvSpPr>
          <p:nvPr/>
        </p:nvSpPr>
        <p:spPr bwMode="auto">
          <a:xfrm>
            <a:off x="1905000" y="1219200"/>
            <a:ext cx="830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327025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32702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32702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•"/>
            </a:pPr>
            <a:endParaRPr lang="ru-RU" altLang="ru-RU" sz="1800" b="1"/>
          </a:p>
        </p:txBody>
      </p:sp>
      <p:sp>
        <p:nvSpPr>
          <p:cNvPr id="25604" name="Прямоугольник 3"/>
          <p:cNvSpPr>
            <a:spLocks noChangeArrowheads="1"/>
          </p:cNvSpPr>
          <p:nvPr/>
        </p:nvSpPr>
        <p:spPr bwMode="auto">
          <a:xfrm>
            <a:off x="5434014" y="228600"/>
            <a:ext cx="1323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5605" name="Прямоугольник 4"/>
          <p:cNvSpPr>
            <a:spLocks noChangeArrowheads="1"/>
          </p:cNvSpPr>
          <p:nvPr/>
        </p:nvSpPr>
        <p:spPr bwMode="auto">
          <a:xfrm>
            <a:off x="1981200" y="5257800"/>
            <a:ext cx="8229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endParaRPr lang="ru-RU" altLang="ru-RU" sz="1800">
              <a:latin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2362200" y="2057401"/>
            <a:ext cx="76962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br>
              <a:rPr lang="ru-RU" altLang="ru-RU" sz="1800" dirty="0">
                <a:latin typeface="Arial Black" panose="020B0A04020102020204" pitchFamily="34" charset="0"/>
              </a:rPr>
            </a:br>
            <a:endParaRPr lang="ru-RU" alt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209674" y="495300"/>
            <a:ext cx="9305925" cy="56816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                                                             Вывод</a:t>
            </a:r>
          </a:p>
          <a:p>
            <a:r>
              <a:rPr lang="ru-RU" dirty="0"/>
              <a:t>Овладение приемами работы с </a:t>
            </a:r>
            <a:r>
              <a:rPr lang="ru-RU" dirty="0" err="1"/>
              <a:t>мнемотаблицами</a:t>
            </a:r>
            <a:r>
              <a:rPr lang="ru-RU" dirty="0"/>
              <a:t> помогает в развитии основных психических процессов - памяти, внимания, образного мышления и сокращает время обучения связной речи детей с ОВЗ </a:t>
            </a:r>
          </a:p>
          <a:p>
            <a:r>
              <a:rPr lang="ru-RU" dirty="0"/>
              <a:t>Мнемотехника помогает сделать процесс запоминания более простым, </a:t>
            </a:r>
            <a:r>
              <a:rPr lang="ru-RU" dirty="0" err="1"/>
              <a:t>интересным,творческим</a:t>
            </a:r>
            <a:r>
              <a:rPr lang="ru-RU" dirty="0"/>
              <a:t>.</a:t>
            </a:r>
          </a:p>
          <a:p>
            <a:r>
              <a:rPr lang="ru-RU" dirty="0"/>
              <a:t>Но использование мнемотехники не заменяет самый известный и широко популярный метод в развитии и укреплении памяти – традиционное заучивание текстов наизусть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8858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:\Светлана\картинки\рамки для презентаций\523190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Прямоугольник 2"/>
          <p:cNvSpPr>
            <a:spLocks noChangeArrowheads="1"/>
          </p:cNvSpPr>
          <p:nvPr/>
        </p:nvSpPr>
        <p:spPr bwMode="auto">
          <a:xfrm>
            <a:off x="1905000" y="1219200"/>
            <a:ext cx="830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327025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32702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32702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2702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•"/>
            </a:pPr>
            <a:endParaRPr lang="ru-RU" altLang="ru-RU" sz="1800" b="1"/>
          </a:p>
        </p:txBody>
      </p:sp>
      <p:sp>
        <p:nvSpPr>
          <p:cNvPr id="25604" name="Прямоугольник 3"/>
          <p:cNvSpPr>
            <a:spLocks noChangeArrowheads="1"/>
          </p:cNvSpPr>
          <p:nvPr/>
        </p:nvSpPr>
        <p:spPr bwMode="auto">
          <a:xfrm>
            <a:off x="5434014" y="228600"/>
            <a:ext cx="1323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5605" name="Прямоугольник 4"/>
          <p:cNvSpPr>
            <a:spLocks noChangeArrowheads="1"/>
          </p:cNvSpPr>
          <p:nvPr/>
        </p:nvSpPr>
        <p:spPr bwMode="auto">
          <a:xfrm>
            <a:off x="1981200" y="5257800"/>
            <a:ext cx="8229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endParaRPr lang="ru-RU" altLang="ru-RU" sz="1800">
              <a:latin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2362200" y="2057401"/>
            <a:ext cx="7696200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000099"/>
                </a:solidFill>
                <a:latin typeface="Monotype Corsiva" panose="03010101010201010101" pitchFamily="66" charset="0"/>
              </a:rPr>
              <a:t>СПАСИБО    ЗА    ВНИМАНИЕ</a:t>
            </a:r>
            <a:br>
              <a:rPr lang="ru-RU" altLang="ru-RU" sz="1800">
                <a:latin typeface="Arial Black" panose="020B0A04020102020204" pitchFamily="34" charset="0"/>
              </a:rPr>
            </a:br>
            <a:endParaRPr lang="ru-RU" altLang="ru-RU" sz="1800"/>
          </a:p>
        </p:txBody>
      </p:sp>
    </p:spTree>
    <p:extLst>
      <p:ext uri="{BB962C8B-B14F-4D97-AF65-F5344CB8AC3E}">
        <p14:creationId xmlns:p14="http://schemas.microsoft.com/office/powerpoint/2010/main" val="3396778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726</Words>
  <Application>Microsoft Office PowerPoint</Application>
  <PresentationFormat>Широкоэкранный</PresentationFormat>
  <Paragraphs>69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Monotype Corsiva</vt:lpstr>
      <vt:lpstr>Times New Roman</vt:lpstr>
      <vt:lpstr>Wingdings</vt:lpstr>
      <vt:lpstr>YS Text</vt:lpstr>
      <vt:lpstr>Тема Office</vt:lpstr>
      <vt:lpstr>Презентация PowerPoint</vt:lpstr>
      <vt:lpstr>Презентация PowerPoint</vt:lpstr>
      <vt:lpstr>. Дети с ограниченными возможностями здоровья испытывают серьёзные затруднения в самостоятельном планировании сюжета, в создании связного контекста, в самостоятельном оперировании лексико-грамматическими категориями, в грамматическом оформлении речевого материала.   Поэтому  наряду с развитием мышления следует развивать и память, которые выражаются через связную речь. </vt:lpstr>
      <vt:lpstr> </vt:lpstr>
      <vt:lpstr> </vt:lpstr>
      <vt:lpstr>Результаты работы</vt:lpstr>
      <vt:lpstr>Презентация PowerPoint</vt:lpstr>
      <vt:lpstr> При обучении составлению связного текста по мнемотаблицам я использую следующие приёмы: - Рассматривание картинок, иллюстраций; - Выстраивание в логической последовательности серии сюжетных картинок к тексту; - Придумывание дополнительной и недостающей («пропущенной») картинки к отдельным фрагментам текста; - Выделение из текста фраз к каждой картинке;  Выделение и проговаривание, выборочное чтение, заучивание отдельных фрагментов, выразительных средств (эпитетов, метафор, сравнений, повторов, зачинов, прямой речи героев и действующих лиц);  - Лексико-грамматические упражнения по тексту: выделение из текста признаков и действий предметов; подбор новых характерных признаков и действий в соответствии с содержанием текста; замена слов синонимами; словообразование родственных слов, существительных с уменьшительно-ласкательным значением; относительных и притяжательных прилагательных; распространение преобразование предложений;  - Обсуждение составленных предложений и выбор наиболее удачных. Составление связного текста.</vt:lpstr>
      <vt:lpstr>Презентация PowerPoint</vt:lpstr>
      <vt:lpstr>Результаты выполнения детьми ЭГ и КГ заданий по  составлению рассказа-описания и составлению рассказа на тему или продолжение по заданному началу (на основе средних показателей в баллах).</vt:lpstr>
      <vt:lpstr>Результаты выполнения детьми ЭГ и КГ заданий по пересказу сказки, рассказу по серии сюжетных картинок, рассказу из личного опыта (на основе средних показателей в баллах).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Глеб Захаров</cp:lastModifiedBy>
  <cp:revision>15</cp:revision>
  <dcterms:created xsi:type="dcterms:W3CDTF">2022-03-07T08:56:48Z</dcterms:created>
  <dcterms:modified xsi:type="dcterms:W3CDTF">2024-12-18T16:30:17Z</dcterms:modified>
</cp:coreProperties>
</file>