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80" r:id="rId3"/>
    <p:sldId id="281" r:id="rId4"/>
    <p:sldId id="282" r:id="rId5"/>
    <p:sldId id="275" r:id="rId6"/>
    <p:sldId id="283" r:id="rId7"/>
    <p:sldId id="284" r:id="rId8"/>
    <p:sldId id="285" r:id="rId9"/>
    <p:sldId id="287" r:id="rId10"/>
    <p:sldId id="274" r:id="rId11"/>
    <p:sldId id="262" r:id="rId12"/>
    <p:sldId id="264" r:id="rId13"/>
    <p:sldId id="276" r:id="rId14"/>
    <p:sldId id="288" r:id="rId15"/>
    <p:sldId id="290" r:id="rId16"/>
    <p:sldId id="277" r:id="rId17"/>
    <p:sldId id="265" r:id="rId18"/>
    <p:sldId id="266" r:id="rId19"/>
    <p:sldId id="267" r:id="rId20"/>
    <p:sldId id="278" r:id="rId21"/>
    <p:sldId id="279" r:id="rId22"/>
    <p:sldId id="289" r:id="rId23"/>
    <p:sldId id="263" r:id="rId24"/>
    <p:sldId id="291" r:id="rId25"/>
    <p:sldId id="292" r:id="rId26"/>
    <p:sldId id="294" r:id="rId27"/>
    <p:sldId id="293" r:id="rId28"/>
    <p:sldId id="295" r:id="rId29"/>
    <p:sldId id="298" r:id="rId30"/>
    <p:sldId id="296" r:id="rId31"/>
    <p:sldId id="29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3490"/>
    <a:srgbClr val="4F6185"/>
    <a:srgbClr val="E0D2A3"/>
    <a:srgbClr val="45525A"/>
    <a:srgbClr val="AD3A37"/>
    <a:srgbClr val="E3AE3C"/>
    <a:srgbClr val="2788C5"/>
    <a:srgbClr val="112E4C"/>
    <a:srgbClr val="605AD6"/>
    <a:srgbClr val="547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4" autoAdjust="0"/>
    <p:restoredTop sz="95256" autoAdjust="0"/>
  </p:normalViewPr>
  <p:slideViewPr>
    <p:cSldViewPr snapToGrid="0">
      <p:cViewPr varScale="1">
        <p:scale>
          <a:sx n="97" d="100"/>
          <a:sy n="97" d="100"/>
        </p:scale>
        <p:origin x="108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A3F560-DCFF-4F45-8526-327F4CDACBF7}" type="datetimeFigureOut">
              <a:rPr lang="ru-RU" smtClean="0"/>
              <a:t>24.11.2022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1A180-8035-4E98-A6EE-C8A6975658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407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>
            <a:extLst>
              <a:ext uri="{FF2B5EF4-FFF2-40B4-BE49-F238E27FC236}">
                <a16:creationId xmlns:a16="http://schemas.microsoft.com/office/drawing/2014/main" id="{A98AD1A3-2CF5-401F-881D-8112C3D83E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Заметки 2">
            <a:extLst>
              <a:ext uri="{FF2B5EF4-FFF2-40B4-BE49-F238E27FC236}">
                <a16:creationId xmlns:a16="http://schemas.microsoft.com/office/drawing/2014/main" id="{86D3A52F-7748-42FF-ACA5-6CF249A38F2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1507" name="Номер слайда 3">
            <a:extLst>
              <a:ext uri="{FF2B5EF4-FFF2-40B4-BE49-F238E27FC236}">
                <a16:creationId xmlns:a16="http://schemas.microsoft.com/office/drawing/2014/main" id="{6133978F-4FF0-4AC8-9B88-C23D549A63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E552969-8529-4393-AC6E-9C0EEE0F794A}" type="slidenum">
              <a:rPr lang="ru-RU" altLang="ru-RU">
                <a:latin typeface="Calibri" panose="020F0502020204030204" pitchFamily="34" charset="0"/>
              </a:rPr>
              <a:pPr eaLnBrk="1" hangingPunct="1"/>
              <a:t>17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>
            <a:extLst>
              <a:ext uri="{FF2B5EF4-FFF2-40B4-BE49-F238E27FC236}">
                <a16:creationId xmlns:a16="http://schemas.microsoft.com/office/drawing/2014/main" id="{DA4BA043-7B10-4F0E-B937-095F62F631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>
            <a:extLst>
              <a:ext uri="{FF2B5EF4-FFF2-40B4-BE49-F238E27FC236}">
                <a16:creationId xmlns:a16="http://schemas.microsoft.com/office/drawing/2014/main" id="{F8D0BD93-F940-4E04-8BFA-5459EC49706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3555" name="Номер слайда 3">
            <a:extLst>
              <a:ext uri="{FF2B5EF4-FFF2-40B4-BE49-F238E27FC236}">
                <a16:creationId xmlns:a16="http://schemas.microsoft.com/office/drawing/2014/main" id="{DC08B445-4F8F-4186-9E8E-C3C2FBA394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3E17919-97A3-4146-A4E6-908668D06EED}" type="slidenum">
              <a:rPr lang="ru-RU" altLang="ru-RU">
                <a:latin typeface="Calibri" panose="020F0502020204030204" pitchFamily="34" charset="0"/>
              </a:rPr>
              <a:pPr eaLnBrk="1" hangingPunct="1"/>
              <a:t>18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>
            <a:extLst>
              <a:ext uri="{FF2B5EF4-FFF2-40B4-BE49-F238E27FC236}">
                <a16:creationId xmlns:a16="http://schemas.microsoft.com/office/drawing/2014/main" id="{5D36CB28-0901-420E-99E3-35C1927910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Заметки 2">
            <a:extLst>
              <a:ext uri="{FF2B5EF4-FFF2-40B4-BE49-F238E27FC236}">
                <a16:creationId xmlns:a16="http://schemas.microsoft.com/office/drawing/2014/main" id="{4D794F01-262D-431C-8D20-687DF631345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5603" name="Номер слайда 3">
            <a:extLst>
              <a:ext uri="{FF2B5EF4-FFF2-40B4-BE49-F238E27FC236}">
                <a16:creationId xmlns:a16="http://schemas.microsoft.com/office/drawing/2014/main" id="{E9FC6556-F36E-4E6B-94F6-5EF8CBB71E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8E9C53E-ED27-4CB7-A275-7B16C1A34CED}" type="slidenum">
              <a:rPr lang="ru-RU" altLang="ru-RU">
                <a:latin typeface="Calibri" panose="020F0502020204030204" pitchFamily="34" charset="0"/>
              </a:rPr>
              <a:pPr eaLnBrk="1" hangingPunct="1"/>
              <a:t>19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524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094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30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549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302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636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662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539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66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90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073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B0120-34BC-4D2D-A004-D755CDB5BD4A}" type="datetimeFigureOut">
              <a:rPr lang="en-US" smtClean="0"/>
              <a:t>11/24/2022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6FA45-C57A-445D-B033-077419070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768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vLMrNTnjArA?feature=oembed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-jBfb33_KHU?feature=oembed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DAB833-F80D-4E7C-8E1A-5ACFFAA13549}"/>
              </a:ext>
            </a:extLst>
          </p:cNvPr>
          <p:cNvSpPr txBox="1"/>
          <p:nvPr/>
        </p:nvSpPr>
        <p:spPr>
          <a:xfrm>
            <a:off x="8852225" y="5060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052432-5B13-4046-912D-3E9AEC979CCF}"/>
              </a:ext>
            </a:extLst>
          </p:cNvPr>
          <p:cNvSpPr txBox="1"/>
          <p:nvPr/>
        </p:nvSpPr>
        <p:spPr>
          <a:xfrm>
            <a:off x="3365017" y="6338657"/>
            <a:ext cx="2184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Димитровград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,2022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B7C44A-9DDB-4E42-8F6D-7191AFFD5BDC}"/>
              </a:ext>
            </a:extLst>
          </p:cNvPr>
          <p:cNvSpPr txBox="1"/>
          <p:nvPr/>
        </p:nvSpPr>
        <p:spPr>
          <a:xfrm>
            <a:off x="1302562" y="901616"/>
            <a:ext cx="621291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2734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</a:p>
          <a:p>
            <a:pPr algn="ctr"/>
            <a:r>
              <a:rPr lang="ru-RU" sz="4000" dirty="0" smtClean="0">
                <a:solidFill>
                  <a:srgbClr val="2734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творческого потенциала </a:t>
            </a:r>
          </a:p>
          <a:p>
            <a:pPr algn="ctr"/>
            <a:r>
              <a:rPr lang="ru-RU" sz="4000" dirty="0" smtClean="0">
                <a:solidFill>
                  <a:srgbClr val="2734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через </a:t>
            </a:r>
          </a:p>
          <a:p>
            <a:pPr algn="ctr"/>
            <a:r>
              <a:rPr lang="ru-RU" sz="4000" dirty="0" smtClean="0">
                <a:solidFill>
                  <a:srgbClr val="2734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активные и интерактивные </a:t>
            </a:r>
          </a:p>
          <a:p>
            <a:pPr algn="ctr"/>
            <a:r>
              <a:rPr lang="ru-RU" sz="4000" dirty="0" smtClean="0">
                <a:solidFill>
                  <a:srgbClr val="2734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обучения</a:t>
            </a:r>
            <a:endParaRPr lang="ru-RU" sz="4000" dirty="0">
              <a:solidFill>
                <a:srgbClr val="27349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225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8C57900-B1B4-49CB-A5DC-571BA2BBC3FC}"/>
              </a:ext>
            </a:extLst>
          </p:cNvPr>
          <p:cNvSpPr txBox="1"/>
          <p:nvPr/>
        </p:nvSpPr>
        <p:spPr>
          <a:xfrm>
            <a:off x="1116253" y="879107"/>
            <a:ext cx="343780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человек: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C1C5DD-0A9A-4578-A1A8-C4D5485FAD94}"/>
              </a:ext>
            </a:extLst>
          </p:cNvPr>
          <p:cNvSpPr txBox="1"/>
          <p:nvPr/>
        </p:nvSpPr>
        <p:spPr>
          <a:xfrm>
            <a:off x="4358936" y="604365"/>
            <a:ext cx="2764283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умеет: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анализировать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-умеет сравнивать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-выделять главное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-решать проблему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самостоятельный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 к сотрудничеству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207C58-CE27-4E37-8EE9-64E6F6A32452}"/>
              </a:ext>
            </a:extLst>
          </p:cNvPr>
          <p:cNvSpPr txBox="1"/>
          <p:nvPr/>
        </p:nvSpPr>
        <p:spPr>
          <a:xfrm>
            <a:off x="1345513" y="3625461"/>
            <a:ext cx="5013232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задача:</a:t>
            </a:r>
          </a:p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создание необходимых и полноценных условий </a:t>
            </a:r>
          </a:p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личностного развития каждого ребенка,</a:t>
            </a:r>
          </a:p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формирование активной позиции </a:t>
            </a:r>
          </a:p>
          <a:p>
            <a:pPr algn="ctr"/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каждого учащегося в учебном процессе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акмеологического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подхода</a:t>
            </a:r>
          </a:p>
        </p:txBody>
      </p:sp>
      <p:sp>
        <p:nvSpPr>
          <p:cNvPr id="9" name="Стрелка: влево-вправо 8">
            <a:extLst>
              <a:ext uri="{FF2B5EF4-FFF2-40B4-BE49-F238E27FC236}">
                <a16:creationId xmlns:a16="http://schemas.microsoft.com/office/drawing/2014/main" id="{C87188F4-B968-4F76-852D-46EA03BF9CDB}"/>
              </a:ext>
            </a:extLst>
          </p:cNvPr>
          <p:cNvSpPr/>
          <p:nvPr/>
        </p:nvSpPr>
        <p:spPr>
          <a:xfrm>
            <a:off x="2286190" y="5185175"/>
            <a:ext cx="3108152" cy="28285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Современный ребенок: развитие и обучение или безмятежное детство? | 5 СФЕР">
            <a:extLst>
              <a:ext uri="{FF2B5EF4-FFF2-40B4-BE49-F238E27FC236}">
                <a16:creationId xmlns:a16="http://schemas.microsoft.com/office/drawing/2014/main" id="{B15C72F3-37BB-477D-B34D-517FDC5CC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955" y="1815483"/>
            <a:ext cx="1994312" cy="124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кая главная задача менеджмента? Netexchange.su">
            <a:extLst>
              <a:ext uri="{FF2B5EF4-FFF2-40B4-BE49-F238E27FC236}">
                <a16:creationId xmlns:a16="http://schemas.microsoft.com/office/drawing/2014/main" id="{BB8B1D9B-933B-495A-9505-3B4B0576B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402" y="3625461"/>
            <a:ext cx="1186972" cy="176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1731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A91A57F-06C7-4B0C-A8E0-3C24DD9DB1EF}"/>
              </a:ext>
            </a:extLst>
          </p:cNvPr>
          <p:cNvSpPr txBox="1"/>
          <p:nvPr/>
        </p:nvSpPr>
        <p:spPr>
          <a:xfrm>
            <a:off x="756710" y="0"/>
            <a:ext cx="8118852" cy="2356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учителя 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построить процесс обучения, чтобы помочь раскрыться духовным силам ребенка. Учителю необходимо не только доступно все рассказать и показать, но и научить своего ученика мыслить, привить ему навыки практических действий.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активные  и интерактивные методы обучения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: влево-вправо 5">
            <a:extLst>
              <a:ext uri="{FF2B5EF4-FFF2-40B4-BE49-F238E27FC236}">
                <a16:creationId xmlns:a16="http://schemas.microsoft.com/office/drawing/2014/main" id="{EE40501B-F790-4A43-9591-6982EBE01637}"/>
              </a:ext>
            </a:extLst>
          </p:cNvPr>
          <p:cNvSpPr/>
          <p:nvPr/>
        </p:nvSpPr>
        <p:spPr>
          <a:xfrm>
            <a:off x="976544" y="1713390"/>
            <a:ext cx="7679184" cy="25745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466D6E-8A4A-4D1F-8DD5-516E38BBE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725" y="2514974"/>
            <a:ext cx="6968335" cy="408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389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10BDF4E-C937-48D8-B27A-2F2FE017D0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117643"/>
              </p:ext>
            </p:extLst>
          </p:nvPr>
        </p:nvGraphicFramePr>
        <p:xfrm>
          <a:off x="1074198" y="1775534"/>
          <a:ext cx="7164280" cy="449065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4101484">
                  <a:extLst>
                    <a:ext uri="{9D8B030D-6E8A-4147-A177-3AD203B41FA5}">
                      <a16:colId xmlns:a16="http://schemas.microsoft.com/office/drawing/2014/main" val="729765215"/>
                    </a:ext>
                  </a:extLst>
                </a:gridCol>
                <a:gridCol w="3062796">
                  <a:extLst>
                    <a:ext uri="{9D8B030D-6E8A-4147-A177-3AD203B41FA5}">
                      <a16:colId xmlns:a16="http://schemas.microsoft.com/office/drawing/2014/main" val="3141102652"/>
                    </a:ext>
                  </a:extLst>
                </a:gridCol>
              </a:tblGrid>
              <a:tr h="55276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Лекция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5 %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2830319"/>
                  </a:ext>
                </a:extLst>
              </a:tr>
              <a:tr h="55276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Чтение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10 %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311796"/>
                  </a:ext>
                </a:extLst>
              </a:tr>
              <a:tr h="55276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Аудио–визуальный метод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20 %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5008338"/>
                  </a:ext>
                </a:extLst>
              </a:tr>
              <a:tr h="55276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Демонстрация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30 %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8148760"/>
                  </a:ext>
                </a:extLst>
              </a:tr>
              <a:tr h="55276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Групповые дискуссии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50 %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449031"/>
                  </a:ext>
                </a:extLst>
              </a:tr>
              <a:tr h="55276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effectLst/>
                        </a:rPr>
                        <a:t>Активное обучение</a:t>
                      </a:r>
                      <a:endParaRPr lang="ru-RU" sz="32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b="1" dirty="0">
                          <a:solidFill>
                            <a:srgbClr val="FF0000"/>
                          </a:solidFill>
                          <a:effectLst/>
                        </a:rPr>
                        <a:t>70 %</a:t>
                      </a:r>
                      <a:endParaRPr lang="ru-RU" sz="32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9113485"/>
                  </a:ext>
                </a:extLst>
              </a:tr>
              <a:tr h="11311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Обучение других/немедленное применение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90 %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8521508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B7241E7C-E86B-4046-A2A8-E31EF5E97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8592" y="752231"/>
            <a:ext cx="498681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Уровень усвоения информации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зависимости от формы обучения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211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B8EBF9-A868-43AF-84E6-F3E4017F4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810" y="285227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Видеофрагмент из фильма «Том Сойер»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9C05E3-A109-41FF-B24A-B4348974609E}"/>
              </a:ext>
            </a:extLst>
          </p:cNvPr>
          <p:cNvSpPr txBox="1"/>
          <p:nvPr/>
        </p:nvSpPr>
        <p:spPr>
          <a:xfrm>
            <a:off x="1266415" y="5800882"/>
            <a:ext cx="7807458" cy="9658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форма активного обучения –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первая искорка, зажигающая факел любознательности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Мультимедиа в Интернете 2" title="Приключения Тома Сойера и Гекльберри Финна 1 серия (1981)">
            <a:hlinkClick r:id="" action="ppaction://media"/>
            <a:extLst>
              <a:ext uri="{FF2B5EF4-FFF2-40B4-BE49-F238E27FC236}">
                <a16:creationId xmlns:a16="http://schemas.microsoft.com/office/drawing/2014/main" id="{9A2B3BD8-890E-447C-8758-692CD7261AA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64311" y="1398233"/>
            <a:ext cx="5850384" cy="438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0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C2DBD7-448A-4FC2-9C38-FEC39B2FF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7356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активных методов обучения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А.М. Смолкину</a:t>
            </a:r>
          </a:p>
        </p:txBody>
      </p:sp>
      <p:graphicFrame>
        <p:nvGraphicFramePr>
          <p:cNvPr id="12" name="Таблица 12">
            <a:extLst>
              <a:ext uri="{FF2B5EF4-FFF2-40B4-BE49-F238E27FC236}">
                <a16:creationId xmlns:a16="http://schemas.microsoft.com/office/drawing/2014/main" id="{E410751C-ECAD-45E2-B4C3-6C8D7A6A3B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51251"/>
              </p:ext>
            </p:extLst>
          </p:nvPr>
        </p:nvGraphicFramePr>
        <p:xfrm>
          <a:off x="1118586" y="1397000"/>
          <a:ext cx="7590407" cy="495941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18299">
                  <a:extLst>
                    <a:ext uri="{9D8B030D-6E8A-4147-A177-3AD203B41FA5}">
                      <a16:colId xmlns:a16="http://schemas.microsoft.com/office/drawing/2014/main" val="489303808"/>
                    </a:ext>
                  </a:extLst>
                </a:gridCol>
                <a:gridCol w="2115845">
                  <a:extLst>
                    <a:ext uri="{9D8B030D-6E8A-4147-A177-3AD203B41FA5}">
                      <a16:colId xmlns:a16="http://schemas.microsoft.com/office/drawing/2014/main" val="1318511088"/>
                    </a:ext>
                  </a:extLst>
                </a:gridCol>
                <a:gridCol w="2956263">
                  <a:extLst>
                    <a:ext uri="{9D8B030D-6E8A-4147-A177-3AD203B41FA5}">
                      <a16:colId xmlns:a16="http://schemas.microsoft.com/office/drawing/2014/main" val="255493887"/>
                    </a:ext>
                  </a:extLst>
                </a:gridCol>
              </a:tblGrid>
              <a:tr h="513528"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 учебной деятельности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839957"/>
                  </a:ext>
                </a:extLst>
              </a:tr>
              <a:tr h="1266233">
                <a:tc gridSpan="2"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Имитационные методы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имитационные методы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1334845"/>
                  </a:ext>
                </a:extLst>
              </a:tr>
              <a:tr h="513528"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игровые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неигровые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дискуссии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3520124"/>
                  </a:ext>
                </a:extLst>
              </a:tr>
              <a:tr h="886363"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деловая игра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анализ ситуаций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проблемные лекции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6327411"/>
                  </a:ext>
                </a:extLst>
              </a:tr>
              <a:tr h="1266233"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дидактическая игра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действие по инструкции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проблемных ситуаций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10052"/>
                  </a:ext>
                </a:extLst>
              </a:tr>
              <a:tr h="513528"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учебная игра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задач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1922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5912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70A01A31-97A5-43F5-BAF5-022BF1DF8D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754094"/>
              </p:ext>
            </p:extLst>
          </p:nvPr>
        </p:nvGraphicFramePr>
        <p:xfrm>
          <a:off x="763479" y="1009424"/>
          <a:ext cx="7972146" cy="19038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16241">
                  <a:extLst>
                    <a:ext uri="{9D8B030D-6E8A-4147-A177-3AD203B41FA5}">
                      <a16:colId xmlns:a16="http://schemas.microsoft.com/office/drawing/2014/main" val="1079842647"/>
                    </a:ext>
                  </a:extLst>
                </a:gridCol>
                <a:gridCol w="1731146">
                  <a:extLst>
                    <a:ext uri="{9D8B030D-6E8A-4147-A177-3AD203B41FA5}">
                      <a16:colId xmlns:a16="http://schemas.microsoft.com/office/drawing/2014/main" val="3673771279"/>
                    </a:ext>
                  </a:extLst>
                </a:gridCol>
                <a:gridCol w="1775534">
                  <a:extLst>
                    <a:ext uri="{9D8B030D-6E8A-4147-A177-3AD203B41FA5}">
                      <a16:colId xmlns:a16="http://schemas.microsoft.com/office/drawing/2014/main" val="3530163596"/>
                    </a:ext>
                  </a:extLst>
                </a:gridCol>
                <a:gridCol w="1654796">
                  <a:extLst>
                    <a:ext uri="{9D8B030D-6E8A-4147-A177-3AD203B41FA5}">
                      <a16:colId xmlns:a16="http://schemas.microsoft.com/office/drawing/2014/main" val="2093658854"/>
                    </a:ext>
                  </a:extLst>
                </a:gridCol>
                <a:gridCol w="1594429">
                  <a:extLst>
                    <a:ext uri="{9D8B030D-6E8A-4147-A177-3AD203B41FA5}">
                      <a16:colId xmlns:a16="http://schemas.microsoft.com/office/drawing/2014/main" val="3764542978"/>
                    </a:ext>
                  </a:extLst>
                </a:gridCol>
              </a:tblGrid>
              <a:tr h="634610">
                <a:tc gridSpan="5"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АМО  на разных этапах урока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5249908"/>
                  </a:ext>
                </a:extLst>
              </a:tr>
              <a:tr h="1269220">
                <a:tc>
                  <a:txBody>
                    <a:bodyPr/>
                    <a:lstStyle/>
                    <a:p>
                      <a:r>
                        <a:rPr lang="ru-RU" sz="2000" dirty="0"/>
                        <a:t>начала урока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выяснение целей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презентация учебного материала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организация самостоятельной работы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самооценки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540592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68B0874-7B82-4B5A-A0C1-55BF903797C4}"/>
              </a:ext>
            </a:extLst>
          </p:cNvPr>
          <p:cNvSpPr txBox="1"/>
          <p:nvPr/>
        </p:nvSpPr>
        <p:spPr>
          <a:xfrm>
            <a:off x="2958553" y="248574"/>
            <a:ext cx="30429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 №2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C8E6BC-3D0F-4CDC-ACD9-BC65011BF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014" y="3930034"/>
            <a:ext cx="3210757" cy="248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205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E9EF4C-831C-409C-85F9-0292C4105BFE}"/>
              </a:ext>
            </a:extLst>
          </p:cNvPr>
          <p:cNvSpPr txBox="1"/>
          <p:nvPr/>
        </p:nvSpPr>
        <p:spPr>
          <a:xfrm>
            <a:off x="3160042" y="346229"/>
            <a:ext cx="2823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/>
              <a:t>Классификация №3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AF397E27-5112-4DEB-824C-0875B1ACFD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59000"/>
              </p:ext>
            </p:extLst>
          </p:nvPr>
        </p:nvGraphicFramePr>
        <p:xfrm>
          <a:off x="630315" y="1136342"/>
          <a:ext cx="8123067" cy="1969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91448">
                  <a:extLst>
                    <a:ext uri="{9D8B030D-6E8A-4147-A177-3AD203B41FA5}">
                      <a16:colId xmlns:a16="http://schemas.microsoft.com/office/drawing/2014/main" val="4259514083"/>
                    </a:ext>
                  </a:extLst>
                </a:gridCol>
                <a:gridCol w="1589103">
                  <a:extLst>
                    <a:ext uri="{9D8B030D-6E8A-4147-A177-3AD203B41FA5}">
                      <a16:colId xmlns:a16="http://schemas.microsoft.com/office/drawing/2014/main" val="3698496181"/>
                    </a:ext>
                  </a:extLst>
                </a:gridCol>
                <a:gridCol w="1333562">
                  <a:extLst>
                    <a:ext uri="{9D8B030D-6E8A-4147-A177-3AD203B41FA5}">
                      <a16:colId xmlns:a16="http://schemas.microsoft.com/office/drawing/2014/main" val="681073758"/>
                    </a:ext>
                  </a:extLst>
                </a:gridCol>
                <a:gridCol w="1950635">
                  <a:extLst>
                    <a:ext uri="{9D8B030D-6E8A-4147-A177-3AD203B41FA5}">
                      <a16:colId xmlns:a16="http://schemas.microsoft.com/office/drawing/2014/main" val="213765817"/>
                    </a:ext>
                  </a:extLst>
                </a:gridCol>
                <a:gridCol w="1758319">
                  <a:extLst>
                    <a:ext uri="{9D8B030D-6E8A-4147-A177-3AD203B41FA5}">
                      <a16:colId xmlns:a16="http://schemas.microsoft.com/office/drawing/2014/main" val="2645163338"/>
                    </a:ext>
                  </a:extLst>
                </a:gridCol>
              </a:tblGrid>
              <a:tr h="816745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АМО на разных этапах  урока с применением системно-деятельностного подхода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9592879"/>
                  </a:ext>
                </a:extLst>
              </a:tr>
              <a:tr h="872160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инициация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погружение в тему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 над темой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эмоциональная разрядка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рефлексия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486758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4A05AF7-97BF-4FED-A2E7-76D8F8697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048" y="3717110"/>
            <a:ext cx="3223334" cy="24175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6C49A0-ECD9-4DEA-9EB9-06E6EB446135}"/>
              </a:ext>
            </a:extLst>
          </p:cNvPr>
          <p:cNvSpPr txBox="1"/>
          <p:nvPr/>
        </p:nvSpPr>
        <p:spPr>
          <a:xfrm>
            <a:off x="1202924" y="4545769"/>
            <a:ext cx="4572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 активным методам обучения можно отнести использование игр и игровых ситуаций, введение проблемной ситуации в урок, метод проекта, использование ИКТ и другие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92986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DB60A23E-5343-4870-A7FB-6A89ACC732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211198"/>
              </p:ext>
            </p:extLst>
          </p:nvPr>
        </p:nvGraphicFramePr>
        <p:xfrm>
          <a:off x="994298" y="497150"/>
          <a:ext cx="7563775" cy="57263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44192">
                  <a:extLst>
                    <a:ext uri="{9D8B030D-6E8A-4147-A177-3AD203B41FA5}">
                      <a16:colId xmlns:a16="http://schemas.microsoft.com/office/drawing/2014/main" val="415938153"/>
                    </a:ext>
                  </a:extLst>
                </a:gridCol>
                <a:gridCol w="4719583">
                  <a:extLst>
                    <a:ext uri="{9D8B030D-6E8A-4147-A177-3AD203B41FA5}">
                      <a16:colId xmlns:a16="http://schemas.microsoft.com/office/drawing/2014/main" val="2926630196"/>
                    </a:ext>
                  </a:extLst>
                </a:gridCol>
              </a:tblGrid>
              <a:tr h="45933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Этап урока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АМО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105860"/>
                  </a:ext>
                </a:extLst>
              </a:tr>
              <a:tr h="52670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>
                          <a:solidFill>
                            <a:schemeClr val="dk1"/>
                          </a:solidFill>
                          <a:effectLst/>
                        </a:rPr>
                        <a:t>1 этап – мотивационный</a:t>
                      </a:r>
                      <a:endParaRPr lang="ru-RU" sz="2800" b="1" dirty="0"/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«Добрый день»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«Подари улыбку»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«Мой цветок»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«Галерея портретов» 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«Поздоровайся локтями» 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«Измерим друг друга»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 «Летающие имена» 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«Салют – самолёт»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«Комплименты»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«Карусель»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«Мозговой штурм»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«Таинственные шаги»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«Отгадайте слово»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«Ключевые слова»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«Почтовый ящик»</a:t>
                      </a:r>
                    </a:p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</a:rPr>
                        <a:t> «Следопыты» </a:t>
                      </a:r>
                      <a:endParaRPr lang="ru-RU" sz="2000" dirty="0"/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924590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8B91C5D-4562-4D80-9433-4662C482C8F5}"/>
              </a:ext>
            </a:extLst>
          </p:cNvPr>
          <p:cNvSpPr txBox="1"/>
          <p:nvPr/>
        </p:nvSpPr>
        <p:spPr>
          <a:xfrm>
            <a:off x="2777382" y="134930"/>
            <a:ext cx="2805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№4</a:t>
            </a:r>
          </a:p>
        </p:txBody>
      </p:sp>
    </p:spTree>
    <p:extLst>
      <p:ext uri="{BB962C8B-B14F-4D97-AF65-F5344CB8AC3E}">
        <p14:creationId xmlns:p14="http://schemas.microsoft.com/office/powerpoint/2010/main" val="3013901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6BA636B-BB82-40C7-9CC9-5AE91C8A1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9694">
            <a:off x="699796" y="1567576"/>
            <a:ext cx="2028825" cy="21621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7B2571B-8B84-4EB9-835C-E06FC8101C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228" y="1610371"/>
            <a:ext cx="2895600" cy="174580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A4DA094-F1B7-438F-9693-FDEB936D10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4826">
            <a:off x="7387752" y="1559349"/>
            <a:ext cx="1419225" cy="184785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8E1F0D6-C504-46D2-9983-96A8327C3D19}"/>
              </a:ext>
            </a:extLst>
          </p:cNvPr>
          <p:cNvSpPr txBox="1"/>
          <p:nvPr/>
        </p:nvSpPr>
        <p:spPr>
          <a:xfrm>
            <a:off x="1615219" y="4167664"/>
            <a:ext cx="1485791" cy="12003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orange</a:t>
            </a:r>
          </a:p>
          <a:p>
            <a:r>
              <a:rPr lang="en-US" sz="3600" dirty="0"/>
              <a:t>happy</a:t>
            </a:r>
            <a:endParaRPr lang="ru-RU" sz="36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F2C18C-D948-4F2B-987A-91B5F8208521}"/>
              </a:ext>
            </a:extLst>
          </p:cNvPr>
          <p:cNvSpPr txBox="1"/>
          <p:nvPr/>
        </p:nvSpPr>
        <p:spPr>
          <a:xfrm>
            <a:off x="4785597" y="4167664"/>
            <a:ext cx="1257395" cy="147732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green</a:t>
            </a:r>
          </a:p>
          <a:p>
            <a:r>
              <a:rPr lang="en-US" sz="3600" dirty="0"/>
              <a:t>funny</a:t>
            </a:r>
          </a:p>
          <a:p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E223B70-9402-4A3D-AC1C-522495F6263D}"/>
              </a:ext>
            </a:extLst>
          </p:cNvPr>
          <p:cNvSpPr txBox="1"/>
          <p:nvPr/>
        </p:nvSpPr>
        <p:spPr>
          <a:xfrm>
            <a:off x="7306320" y="4167664"/>
            <a:ext cx="1159292" cy="147732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black</a:t>
            </a:r>
          </a:p>
          <a:p>
            <a:r>
              <a:rPr lang="en-US" sz="3600" dirty="0"/>
              <a:t>sad</a:t>
            </a:r>
          </a:p>
          <a:p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5FA508-5B8F-4F01-AE49-4CF05A6CBAC6}"/>
              </a:ext>
            </a:extLst>
          </p:cNvPr>
          <p:cNvSpPr txBox="1"/>
          <p:nvPr/>
        </p:nvSpPr>
        <p:spPr>
          <a:xfrm>
            <a:off x="2698812" y="512130"/>
            <a:ext cx="4039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«Комплименты»</a:t>
            </a:r>
          </a:p>
        </p:txBody>
      </p:sp>
    </p:spTree>
    <p:extLst>
      <p:ext uri="{BB962C8B-B14F-4D97-AF65-F5344CB8AC3E}">
        <p14:creationId xmlns:p14="http://schemas.microsoft.com/office/powerpoint/2010/main" val="262600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F70F43-4ABE-4E8F-9AE6-2102BB057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«Мозаика»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46D1CCA1-301E-4D64-8810-43C6DD4E46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682" y="1316176"/>
            <a:ext cx="2700762" cy="2024047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836F8D6-79AB-4913-AD5B-E52A7DDD4F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342842"/>
            <a:ext cx="3304318" cy="256663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7849C6A-0E28-465D-9FA8-867021429F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479" y="3926236"/>
            <a:ext cx="2700762" cy="256663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D9B7B50-892A-4C85-A1EA-BE56A5EBC2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006" y="2004742"/>
            <a:ext cx="3304318" cy="2024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96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ghtScreen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F6C7757-CA39-40A9-9C83-1A8A2010F7F8}"/>
              </a:ext>
            </a:extLst>
          </p:cNvPr>
          <p:cNvSpPr txBox="1"/>
          <p:nvPr/>
        </p:nvSpPr>
        <p:spPr>
          <a:xfrm>
            <a:off x="2996213" y="457148"/>
            <a:ext cx="3506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Seasons</a:t>
            </a:r>
            <a:endParaRPr lang="ru-RU" sz="54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436998B-EC41-4B36-9830-63A016E97D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522" y="1597733"/>
            <a:ext cx="4977167" cy="4538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38047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03CCBA-4DFF-4421-B1AD-8318888BF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0730" y="365126"/>
            <a:ext cx="7334620" cy="72682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Метод 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«Золотой ключик»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Clothing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Мультимедиа в Интернете 3" title="Put On Your Shoes | Clothing Song for Kids">
            <a:hlinkClick r:id="" action="ppaction://media"/>
            <a:extLst>
              <a:ext uri="{FF2B5EF4-FFF2-40B4-BE49-F238E27FC236}">
                <a16:creationId xmlns:a16="http://schemas.microsoft.com/office/drawing/2014/main" id="{987D4AE7-4251-473B-B3BC-33430C61F82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94894" y="1207363"/>
            <a:ext cx="7809207" cy="514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E6A3482F-F64D-441C-B3E7-746FD0E440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470389"/>
              </p:ext>
            </p:extLst>
          </p:nvPr>
        </p:nvGraphicFramePr>
        <p:xfrm>
          <a:off x="781234" y="550417"/>
          <a:ext cx="7402313" cy="3474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24220">
                  <a:extLst>
                    <a:ext uri="{9D8B030D-6E8A-4147-A177-3AD203B41FA5}">
                      <a16:colId xmlns:a16="http://schemas.microsoft.com/office/drawing/2014/main" val="4179119355"/>
                    </a:ext>
                  </a:extLst>
                </a:gridCol>
                <a:gridCol w="4678093">
                  <a:extLst>
                    <a:ext uri="{9D8B030D-6E8A-4147-A177-3AD203B41FA5}">
                      <a16:colId xmlns:a16="http://schemas.microsoft.com/office/drawing/2014/main" val="2913312035"/>
                    </a:ext>
                  </a:extLst>
                </a:gridCol>
              </a:tblGrid>
              <a:tr h="41058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Этап урока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АМО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3337089"/>
                  </a:ext>
                </a:extLst>
              </a:tr>
              <a:tr h="29540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</a:rPr>
                        <a:t>2 этап – 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информационно–оперативный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«Автобусная остановка»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«Деформированный текст» «Крестики-нолики»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«Киндер-сюрприз»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«Инфо - угадайка»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 «Кластер»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«Молекулы»</a:t>
                      </a:r>
                      <a:endParaRPr lang="ru-RU" sz="2400" dirty="0"/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6762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1408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B1B350-9F2C-46F9-9364-606062C208C6}"/>
              </a:ext>
            </a:extLst>
          </p:cNvPr>
          <p:cNvSpPr txBox="1"/>
          <p:nvPr/>
        </p:nvSpPr>
        <p:spPr>
          <a:xfrm>
            <a:off x="1020931" y="265196"/>
            <a:ext cx="7838982" cy="2317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«Автобусная остановка»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научиться обсуждать и анализировать заданную тему в малых группах.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Проведение: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Учитель определяет количество обсуждаемых вопросов новой темы (оптимально 4-5). Участники разбиваются на группы по числу вопросов.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0BD2BB83-D07B-4B39-BCB3-8E1487B6E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139221"/>
              </p:ext>
            </p:extLst>
          </p:nvPr>
        </p:nvGraphicFramePr>
        <p:xfrm>
          <a:off x="976544" y="3043909"/>
          <a:ext cx="7696936" cy="3597628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953087">
                  <a:extLst>
                    <a:ext uri="{9D8B030D-6E8A-4147-A177-3AD203B41FA5}">
                      <a16:colId xmlns:a16="http://schemas.microsoft.com/office/drawing/2014/main" val="326708197"/>
                    </a:ext>
                  </a:extLst>
                </a:gridCol>
                <a:gridCol w="1917164">
                  <a:extLst>
                    <a:ext uri="{9D8B030D-6E8A-4147-A177-3AD203B41FA5}">
                      <a16:colId xmlns:a16="http://schemas.microsoft.com/office/drawing/2014/main" val="3421219351"/>
                    </a:ext>
                  </a:extLst>
                </a:gridCol>
                <a:gridCol w="1912932">
                  <a:extLst>
                    <a:ext uri="{9D8B030D-6E8A-4147-A177-3AD203B41FA5}">
                      <a16:colId xmlns:a16="http://schemas.microsoft.com/office/drawing/2014/main" val="3817439164"/>
                    </a:ext>
                  </a:extLst>
                </a:gridCol>
                <a:gridCol w="1913753">
                  <a:extLst>
                    <a:ext uri="{9D8B030D-6E8A-4147-A177-3AD203B41FA5}">
                      <a16:colId xmlns:a16="http://schemas.microsoft.com/office/drawing/2014/main" val="3285576615"/>
                    </a:ext>
                  </a:extLst>
                </a:gridCol>
              </a:tblGrid>
              <a:tr h="65807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effectLst/>
                        </a:rPr>
                        <a:t>Present Simple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effectLst/>
                        </a:rPr>
                        <a:t>Present Continuous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effectLst/>
                        </a:rPr>
                        <a:t>Present Perfect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dirty="0">
                          <a:effectLst/>
                        </a:rPr>
                        <a:t>Present Perfect Continuous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2913918"/>
                  </a:ext>
                </a:extLst>
              </a:tr>
              <a:tr h="9151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r>
                        <a:rPr lang="ru-RU" sz="2000" b="0" kern="1200" dirty="0" err="1">
                          <a:solidFill>
                            <a:schemeClr val="tx1"/>
                          </a:solidFill>
                          <a:effectLst/>
                        </a:rPr>
                        <a:t>Вспом</a:t>
                      </a: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. глагол: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ru-RU" sz="2000" b="1" kern="1200" dirty="0" err="1">
                          <a:solidFill>
                            <a:schemeClr val="tx1"/>
                          </a:solidFill>
                          <a:effectLst/>
                        </a:rPr>
                        <a:t>do</a:t>
                      </a: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ru-RU" sz="2000" b="1" kern="1200" dirty="0" err="1">
                          <a:solidFill>
                            <a:schemeClr val="tx1"/>
                          </a:solidFill>
                          <a:effectLst/>
                        </a:rPr>
                        <a:t>does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ru-RU" sz="2000" dirty="0">
                          <a:solidFill>
                            <a:schemeClr val="tx1"/>
                          </a:solidFill>
                        </a:rPr>
                      </a:br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ru-RU" sz="2000" dirty="0">
                          <a:solidFill>
                            <a:schemeClr val="tx1"/>
                          </a:solidFill>
                        </a:rPr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r>
                        <a:rPr lang="en-US" sz="2000" b="0" kern="1200" dirty="0" err="1">
                          <a:solidFill>
                            <a:schemeClr val="dk1"/>
                          </a:solidFill>
                          <a:effectLst/>
                        </a:rPr>
                        <a:t>Вспом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. </a:t>
                      </a:r>
                      <a:r>
                        <a:rPr lang="en-US" sz="2000" b="0" kern="1200" dirty="0" err="1">
                          <a:solidFill>
                            <a:schemeClr val="dk1"/>
                          </a:solidFill>
                          <a:effectLst/>
                        </a:rPr>
                        <a:t>глагол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:</a:t>
                      </a:r>
                      <a:endParaRPr lang="ru-RU" sz="2000" b="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be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(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am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are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r>
                        <a:rPr lang="ru-RU" sz="2000" b="0" kern="1200" dirty="0" err="1">
                          <a:solidFill>
                            <a:schemeClr val="dk1"/>
                          </a:solidFill>
                          <a:effectLst/>
                        </a:rPr>
                        <a:t>Вспом.глагол</a:t>
                      </a:r>
                      <a:r>
                        <a:rPr lang="ru-RU" sz="2000" b="0" kern="1200" dirty="0">
                          <a:solidFill>
                            <a:schemeClr val="dk1"/>
                          </a:solidFill>
                          <a:effectLst/>
                        </a:rPr>
                        <a:t>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have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has</a:t>
                      </a:r>
                      <a:r>
                        <a:rPr lang="en-US" sz="2000" dirty="0"/>
                        <a:t/>
                      </a:r>
                      <a:br>
                        <a:rPr lang="en-US" sz="2000" dirty="0"/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r>
                        <a:rPr lang="en-US" sz="2000" b="0" kern="1200" dirty="0" err="1">
                          <a:solidFill>
                            <a:schemeClr val="dk1"/>
                          </a:solidFill>
                          <a:effectLst/>
                        </a:rPr>
                        <a:t>Вспом.глагол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: </a:t>
                      </a:r>
                      <a:endParaRPr lang="ru-RU" sz="2000" b="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have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has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been</a:t>
                      </a:r>
                      <a:r>
                        <a:rPr lang="en-US" sz="2000" dirty="0"/>
                        <a:t/>
                      </a:r>
                      <a:br>
                        <a:rPr lang="en-US" sz="2000" dirty="0"/>
                      </a:br>
                      <a:r>
                        <a:rPr lang="en-US" sz="2000" dirty="0"/>
                        <a:t/>
                      </a:r>
                      <a:br>
                        <a:rPr lang="en-US" sz="2000" dirty="0"/>
                      </a:b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1563504"/>
                  </a:ext>
                </a:extLst>
              </a:tr>
              <a:tr h="36408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Окончание: </a:t>
                      </a:r>
                      <a:r>
                        <a:rPr lang="ru-RU" sz="2000" b="1" kern="1200" dirty="0">
                          <a:solidFill>
                            <a:schemeClr val="tx1"/>
                          </a:solidFill>
                          <a:effectLst/>
                        </a:rPr>
                        <a:t>–</a:t>
                      </a: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, </a:t>
                      </a:r>
                      <a:r>
                        <a:rPr lang="ru-RU" sz="2000" b="1" kern="1200" dirty="0">
                          <a:solidFill>
                            <a:schemeClr val="tx1"/>
                          </a:solidFill>
                          <a:effectLst/>
                        </a:rPr>
                        <a:t>-s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Окончание: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-</a:t>
                      </a:r>
                      <a:r>
                        <a:rPr lang="en-US" sz="2000" b="1" kern="1200" dirty="0" err="1">
                          <a:solidFill>
                            <a:schemeClr val="dk1"/>
                          </a:solidFill>
                          <a:effectLst/>
                        </a:rPr>
                        <a:t>ing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0" kern="1200" dirty="0">
                          <a:solidFill>
                            <a:schemeClr val="dk1"/>
                          </a:solidFill>
                          <a:effectLst/>
                        </a:rPr>
                        <a:t>Окончание: 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</a:rPr>
                        <a:t>-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ed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Окончание: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-</a:t>
                      </a:r>
                      <a:r>
                        <a:rPr lang="en-US" sz="2000" b="1" kern="1200" dirty="0" err="1">
                          <a:solidFill>
                            <a:schemeClr val="dk1"/>
                          </a:solidFill>
                          <a:effectLst/>
                        </a:rPr>
                        <a:t>ing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876966"/>
                  </a:ext>
                </a:extLst>
              </a:tr>
              <a:tr h="11693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Формула: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 (</a:t>
                      </a:r>
                      <a:r>
                        <a:rPr lang="ru-RU" sz="2000" b="1" kern="1200" dirty="0">
                          <a:solidFill>
                            <a:schemeClr val="tx1"/>
                          </a:solidFill>
                          <a:effectLst/>
                        </a:rPr>
                        <a:t>+s</a:t>
                      </a:r>
                      <a:r>
                        <a:rPr lang="ru-RU" sz="2000" b="0" kern="1200" dirty="0">
                          <a:solidFill>
                            <a:schemeClr val="tx1"/>
                          </a:solidFill>
                          <a:effectLst/>
                        </a:rPr>
                        <a:t>) 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Формула: </a:t>
                      </a:r>
                      <a:endParaRPr lang="ru-RU" sz="2000" b="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am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are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+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Ving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0" kern="1200" dirty="0">
                          <a:solidFill>
                            <a:schemeClr val="dk1"/>
                          </a:solidFill>
                          <a:effectLst/>
                        </a:rPr>
                        <a:t>Формула: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have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has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+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V3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Формула:</a:t>
                      </a:r>
                      <a:endParaRPr lang="ru-RU" sz="2000" b="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have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has been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+ </a:t>
                      </a:r>
                      <a:r>
                        <a:rPr lang="en-US" sz="2000" b="1" kern="1200" dirty="0">
                          <a:solidFill>
                            <a:schemeClr val="dk1"/>
                          </a:solidFill>
                          <a:effectLst/>
                        </a:rPr>
                        <a:t>Ving</a:t>
                      </a:r>
                      <a:r>
                        <a:rPr lang="en-US" sz="2000" b="0" kern="1200" dirty="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0050844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EC8006EC-33A5-426B-90A2-DF0EF50E96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440" y="2582241"/>
            <a:ext cx="32859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зучение грамматики</a:t>
            </a:r>
            <a:endParaRPr kumimoji="0" lang="ru-RU" alt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72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2A251F5-ABDC-4260-9F14-8E659512CE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6035"/>
              </p:ext>
            </p:extLst>
          </p:nvPr>
        </p:nvGraphicFramePr>
        <p:xfrm>
          <a:off x="1594261" y="2308193"/>
          <a:ext cx="6315743" cy="37996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4259">
                  <a:extLst>
                    <a:ext uri="{9D8B030D-6E8A-4147-A177-3AD203B41FA5}">
                      <a16:colId xmlns:a16="http://schemas.microsoft.com/office/drawing/2014/main" val="3629026869"/>
                    </a:ext>
                  </a:extLst>
                </a:gridCol>
                <a:gridCol w="2095130">
                  <a:extLst>
                    <a:ext uri="{9D8B030D-6E8A-4147-A177-3AD203B41FA5}">
                      <a16:colId xmlns:a16="http://schemas.microsoft.com/office/drawing/2014/main" val="3329688736"/>
                    </a:ext>
                  </a:extLst>
                </a:gridCol>
                <a:gridCol w="2006354">
                  <a:extLst>
                    <a:ext uri="{9D8B030D-6E8A-4147-A177-3AD203B41FA5}">
                      <a16:colId xmlns:a16="http://schemas.microsoft.com/office/drawing/2014/main" val="840219167"/>
                    </a:ext>
                  </a:extLst>
                </a:gridCol>
              </a:tblGrid>
              <a:tr h="12665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1. </a:t>
                      </a:r>
                      <a:r>
                        <a:rPr lang="en-US" sz="3200" dirty="0">
                          <a:effectLst/>
                        </a:rPr>
                        <a:t>does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2.</a:t>
                      </a:r>
                      <a:r>
                        <a:rPr lang="en-US" sz="3200" dirty="0">
                          <a:effectLst/>
                        </a:rPr>
                        <a:t> will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3.</a:t>
                      </a:r>
                      <a:r>
                        <a:rPr lang="en-US" sz="3200" dirty="0">
                          <a:effectLst/>
                        </a:rPr>
                        <a:t> is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13334866"/>
                  </a:ext>
                </a:extLst>
              </a:tr>
              <a:tr h="12665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4.</a:t>
                      </a:r>
                      <a:r>
                        <a:rPr lang="en-US" sz="3200" dirty="0">
                          <a:effectLst/>
                        </a:rPr>
                        <a:t> are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5. </a:t>
                      </a:r>
                      <a:r>
                        <a:rPr lang="en-US" sz="3200" dirty="0">
                          <a:effectLst/>
                        </a:rPr>
                        <a:t>did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6.</a:t>
                      </a:r>
                      <a:r>
                        <a:rPr lang="en-US" sz="3200" dirty="0">
                          <a:effectLst/>
                        </a:rPr>
                        <a:t> have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3730868"/>
                  </a:ext>
                </a:extLst>
              </a:tr>
              <a:tr h="12665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7.</a:t>
                      </a:r>
                      <a:r>
                        <a:rPr lang="en-US" sz="3200" dirty="0">
                          <a:effectLst/>
                        </a:rPr>
                        <a:t>  has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8</a:t>
                      </a:r>
                      <a:r>
                        <a:rPr lang="en-US" sz="3200" dirty="0">
                          <a:effectLst/>
                        </a:rPr>
                        <a:t> </a:t>
                      </a:r>
                      <a:r>
                        <a:rPr lang="ru-RU" sz="3200" dirty="0">
                          <a:effectLst/>
                        </a:rPr>
                        <a:t>.</a:t>
                      </a:r>
                      <a:r>
                        <a:rPr lang="en-US" sz="3200" dirty="0">
                          <a:effectLst/>
                        </a:rPr>
                        <a:t>do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3200" dirty="0">
                          <a:effectLst/>
                        </a:rPr>
                        <a:t>9.</a:t>
                      </a:r>
                      <a:r>
                        <a:rPr lang="en-US" sz="3200" dirty="0">
                          <a:effectLst/>
                        </a:rPr>
                        <a:t>  am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6090111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2368D429-CBCE-4BCE-8937-5861A2588A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94261" y="443133"/>
            <a:ext cx="5955476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333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333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Крестики-нолики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alt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333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отработка лексики, </a:t>
            </a:r>
            <a: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en-US" alt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грамматики и страноведческого материала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7" name="Picture 3" descr="Число 0, ноль PNG клипарт изображения (картинки) с альфа каналом и  прозрачным фоном. Скачать бесплатно.">
            <a:extLst>
              <a:ext uri="{FF2B5EF4-FFF2-40B4-BE49-F238E27FC236}">
                <a16:creationId xmlns:a16="http://schemas.microsoft.com/office/drawing/2014/main" id="{252CD4E5-BAF1-46BC-B651-E91B6909C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326" y="2308193"/>
            <a:ext cx="2334827" cy="13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❌ Эмодзи Красный крестик – скопировать код смайлика, значение emoji">
            <a:extLst>
              <a:ext uri="{FF2B5EF4-FFF2-40B4-BE49-F238E27FC236}">
                <a16:creationId xmlns:a16="http://schemas.microsoft.com/office/drawing/2014/main" id="{C2226BDC-DD4B-4633-BCC8-9898747CD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153" y="3542702"/>
            <a:ext cx="2149876" cy="13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Число 0, ноль PNG клипарт изображения (картинки) с альфа каналом и  прозрачным фоном. Скачать бесплатно.">
            <a:extLst>
              <a:ext uri="{FF2B5EF4-FFF2-40B4-BE49-F238E27FC236}">
                <a16:creationId xmlns:a16="http://schemas.microsoft.com/office/drawing/2014/main" id="{3C098364-AEC7-4880-811F-2A777138E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704" y="3638818"/>
            <a:ext cx="2246450" cy="13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Число 0, ноль PNG клипарт изображения (картинки) с альфа каналом и  прозрачным фоном. Скачать бесплатно.">
            <a:extLst>
              <a:ext uri="{FF2B5EF4-FFF2-40B4-BE49-F238E27FC236}">
                <a16:creationId xmlns:a16="http://schemas.microsoft.com/office/drawing/2014/main" id="{596CF0EE-3F34-47B0-91CB-8DC275811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703" y="4887670"/>
            <a:ext cx="2214259" cy="13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6A41FCDF-9972-41BC-850D-7F429E0BC41D}"/>
              </a:ext>
            </a:extLst>
          </p:cNvPr>
          <p:cNvCxnSpPr>
            <a:endCxn id="12" idx="2"/>
          </p:cNvCxnSpPr>
          <p:nvPr/>
        </p:nvCxnSpPr>
        <p:spPr>
          <a:xfrm>
            <a:off x="2663301" y="2308193"/>
            <a:ext cx="32532" cy="391010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807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4">
            <a:extLst>
              <a:ext uri="{FF2B5EF4-FFF2-40B4-BE49-F238E27FC236}">
                <a16:creationId xmlns:a16="http://schemas.microsoft.com/office/drawing/2014/main" id="{F504E07D-CCF6-4584-9FF9-8B5C0D497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3" y="357188"/>
            <a:ext cx="3357562" cy="714375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ru-RU" altLang="ru-RU" sz="2800" b="1" dirty="0"/>
              <a:t>Кластер по страноведению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5383E31C-53BA-450A-ACCE-F9291C3404C9}"/>
              </a:ext>
            </a:extLst>
          </p:cNvPr>
          <p:cNvSpPr/>
          <p:nvPr/>
        </p:nvSpPr>
        <p:spPr>
          <a:xfrm>
            <a:off x="3714750" y="3000375"/>
            <a:ext cx="1857375" cy="85725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/>
                </a:solidFill>
              </a:rPr>
              <a:t>Country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1D40945A-4673-4CBD-AADF-B4A1A78DD81D}"/>
              </a:ext>
            </a:extLst>
          </p:cNvPr>
          <p:cNvSpPr/>
          <p:nvPr/>
        </p:nvSpPr>
        <p:spPr>
          <a:xfrm>
            <a:off x="5214938" y="4572000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traditions</a:t>
            </a:r>
            <a:endParaRPr lang="ru-RU" dirty="0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285F655E-967E-4549-B7DA-F9FE60217CAF}"/>
              </a:ext>
            </a:extLst>
          </p:cNvPr>
          <p:cNvSpPr/>
          <p:nvPr/>
        </p:nvSpPr>
        <p:spPr>
          <a:xfrm>
            <a:off x="2214563" y="4643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holidays</a:t>
            </a:r>
            <a:endParaRPr lang="ru-RU" dirty="0"/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51558A20-BE08-41AA-8507-1B3DE0B03D72}"/>
              </a:ext>
            </a:extLst>
          </p:cNvPr>
          <p:cNvSpPr/>
          <p:nvPr/>
        </p:nvSpPr>
        <p:spPr>
          <a:xfrm>
            <a:off x="1143000" y="2214563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Geographical position</a:t>
            </a:r>
            <a:endParaRPr lang="ru-RU" dirty="0"/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AE6F9919-68BC-42E0-BDBB-168612A6FFC7}"/>
              </a:ext>
            </a:extLst>
          </p:cNvPr>
          <p:cNvSpPr/>
          <p:nvPr/>
        </p:nvSpPr>
        <p:spPr>
          <a:xfrm>
            <a:off x="2500313" y="1214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capital</a:t>
            </a:r>
            <a:endParaRPr lang="ru-RU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573F404B-5B97-4CAD-ADBF-2D259769EC89}"/>
              </a:ext>
            </a:extLst>
          </p:cNvPr>
          <p:cNvSpPr/>
          <p:nvPr/>
        </p:nvSpPr>
        <p:spPr>
          <a:xfrm>
            <a:off x="6215063" y="2286000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population</a:t>
            </a:r>
            <a:endParaRPr lang="ru-RU" dirty="0"/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779D93E4-E85E-4260-8092-425DE9AE6F39}"/>
              </a:ext>
            </a:extLst>
          </p:cNvPr>
          <p:cNvSpPr/>
          <p:nvPr/>
        </p:nvSpPr>
        <p:spPr>
          <a:xfrm>
            <a:off x="1214438" y="3643313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Places of interest</a:t>
            </a:r>
            <a:endParaRPr lang="ru-RU" dirty="0"/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FB4A4B0C-1D73-424A-94DD-32A501A74A2E}"/>
              </a:ext>
            </a:extLst>
          </p:cNvPr>
          <p:cNvSpPr/>
          <p:nvPr/>
        </p:nvSpPr>
        <p:spPr>
          <a:xfrm>
            <a:off x="4643438" y="1214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territory</a:t>
            </a:r>
            <a:endParaRPr lang="ru-RU" dirty="0"/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A6437C27-C33F-4668-9EDB-CFE79A0576D4}"/>
              </a:ext>
            </a:extLst>
          </p:cNvPr>
          <p:cNvSpPr/>
          <p:nvPr/>
        </p:nvSpPr>
        <p:spPr>
          <a:xfrm>
            <a:off x="6072188" y="3500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Main cities</a:t>
            </a:r>
            <a:endParaRPr lang="ru-RU" dirty="0"/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AB120C96-033F-499C-87FA-5038AAFF8EA5}"/>
              </a:ext>
            </a:extLst>
          </p:cNvPr>
          <p:cNvCxnSpPr>
            <a:endCxn id="14" idx="2"/>
          </p:cNvCxnSpPr>
          <p:nvPr/>
        </p:nvCxnSpPr>
        <p:spPr>
          <a:xfrm rot="5400000" flipH="1" flipV="1">
            <a:off x="4857750" y="2286001"/>
            <a:ext cx="928687" cy="50006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9A0EE791-D2C3-4819-A12B-B6204CF638D0}"/>
              </a:ext>
            </a:extLst>
          </p:cNvPr>
          <p:cNvCxnSpPr/>
          <p:nvPr/>
        </p:nvCxnSpPr>
        <p:spPr>
          <a:xfrm rot="16200000" flipV="1">
            <a:off x="3536156" y="2250282"/>
            <a:ext cx="928687" cy="5715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A9BEAB37-121B-425A-AFF9-A162F766B255}"/>
              </a:ext>
            </a:extLst>
          </p:cNvPr>
          <p:cNvCxnSpPr/>
          <p:nvPr/>
        </p:nvCxnSpPr>
        <p:spPr>
          <a:xfrm rot="10800000">
            <a:off x="3000375" y="2786063"/>
            <a:ext cx="642938" cy="428625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16638C88-BAF9-40CE-A45F-F4A4ACDDB96E}"/>
              </a:ext>
            </a:extLst>
          </p:cNvPr>
          <p:cNvCxnSpPr>
            <a:endCxn id="13" idx="3"/>
          </p:cNvCxnSpPr>
          <p:nvPr/>
        </p:nvCxnSpPr>
        <p:spPr>
          <a:xfrm rot="10800000" flipV="1">
            <a:off x="3071813" y="3571875"/>
            <a:ext cx="642937" cy="50006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FF0980DF-4027-4334-A490-4A888E53C95E}"/>
              </a:ext>
            </a:extLst>
          </p:cNvPr>
          <p:cNvCxnSpPr/>
          <p:nvPr/>
        </p:nvCxnSpPr>
        <p:spPr>
          <a:xfrm rot="5400000">
            <a:off x="3429000" y="3929063"/>
            <a:ext cx="785813" cy="64293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9EC9BBF1-F6D3-4E3C-BB40-152CFAC1F5A3}"/>
              </a:ext>
            </a:extLst>
          </p:cNvPr>
          <p:cNvCxnSpPr/>
          <p:nvPr/>
        </p:nvCxnSpPr>
        <p:spPr>
          <a:xfrm rot="16200000" flipH="1">
            <a:off x="5000625" y="3857625"/>
            <a:ext cx="642938" cy="64293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id="{A546CFF1-8639-4B2D-B1A0-5CFC09EA8E73}"/>
              </a:ext>
            </a:extLst>
          </p:cNvPr>
          <p:cNvSpPr/>
          <p:nvPr/>
        </p:nvSpPr>
        <p:spPr>
          <a:xfrm>
            <a:off x="3857625" y="5572125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Political system</a:t>
            </a:r>
            <a:endParaRPr lang="ru-RU" dirty="0"/>
          </a:p>
        </p:txBody>
      </p:sp>
      <p:cxnSp>
        <p:nvCxnSpPr>
          <p:cNvPr id="39" name="Прямая со стрелкой 38">
            <a:extLst>
              <a:ext uri="{FF2B5EF4-FFF2-40B4-BE49-F238E27FC236}">
                <a16:creationId xmlns:a16="http://schemas.microsoft.com/office/drawing/2014/main" id="{1A3B257A-8EFB-48DF-807E-CCC52816ABA3}"/>
              </a:ext>
            </a:extLst>
          </p:cNvPr>
          <p:cNvCxnSpPr>
            <a:stCxn id="6" idx="2"/>
          </p:cNvCxnSpPr>
          <p:nvPr/>
        </p:nvCxnSpPr>
        <p:spPr>
          <a:xfrm rot="5400000">
            <a:off x="3822701" y="4679950"/>
            <a:ext cx="1643062" cy="158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4214DD78-843E-4626-91BE-33863D569681}"/>
              </a:ext>
            </a:extLst>
          </p:cNvPr>
          <p:cNvCxnSpPr/>
          <p:nvPr/>
        </p:nvCxnSpPr>
        <p:spPr>
          <a:xfrm flipV="1">
            <a:off x="5572125" y="2786063"/>
            <a:ext cx="571500" cy="35718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E2211E70-E4A1-400A-B838-520ADB494706}"/>
              </a:ext>
            </a:extLst>
          </p:cNvPr>
          <p:cNvCxnSpPr>
            <a:endCxn id="15" idx="1"/>
          </p:cNvCxnSpPr>
          <p:nvPr/>
        </p:nvCxnSpPr>
        <p:spPr>
          <a:xfrm>
            <a:off x="5572125" y="3571875"/>
            <a:ext cx="500063" cy="3571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3A05D16C-A5B5-4A60-92E8-7C4A2BF35DBF}"/>
              </a:ext>
            </a:extLst>
          </p:cNvPr>
          <p:cNvSpPr/>
          <p:nvPr/>
        </p:nvSpPr>
        <p:spPr>
          <a:xfrm>
            <a:off x="3643313" y="214313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language</a:t>
            </a:r>
            <a:endParaRPr lang="ru-RU" dirty="0"/>
          </a:p>
        </p:txBody>
      </p:sp>
      <p:cxnSp>
        <p:nvCxnSpPr>
          <p:cNvPr id="45" name="Прямая со стрелкой 44">
            <a:extLst>
              <a:ext uri="{FF2B5EF4-FFF2-40B4-BE49-F238E27FC236}">
                <a16:creationId xmlns:a16="http://schemas.microsoft.com/office/drawing/2014/main" id="{E0B3ECC1-7881-4FB4-9C12-49E0AD50B05E}"/>
              </a:ext>
            </a:extLst>
          </p:cNvPr>
          <p:cNvCxnSpPr/>
          <p:nvPr/>
        </p:nvCxnSpPr>
        <p:spPr>
          <a:xfrm rot="16200000" flipV="1">
            <a:off x="3571876" y="2000250"/>
            <a:ext cx="1928812" cy="7143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AA8F30AE-6BC5-4813-8F60-CBD4D8E72E0A}"/>
              </a:ext>
            </a:extLst>
          </p:cNvPr>
          <p:cNvSpPr/>
          <p:nvPr/>
        </p:nvSpPr>
        <p:spPr>
          <a:xfrm>
            <a:off x="3714750" y="3000375"/>
            <a:ext cx="1857375" cy="85725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Australia </a:t>
            </a:r>
            <a:endParaRPr lang="ru-RU" dirty="0"/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1D591397-9F4C-42B2-8B5B-F5B022E42EEF}"/>
              </a:ext>
            </a:extLst>
          </p:cNvPr>
          <p:cNvSpPr/>
          <p:nvPr/>
        </p:nvSpPr>
        <p:spPr>
          <a:xfrm>
            <a:off x="5214938" y="4572000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traditions</a:t>
            </a:r>
            <a:endParaRPr lang="ru-RU" dirty="0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CD549B10-77AF-4DE8-BFDE-A5108EB6A3C0}"/>
              </a:ext>
            </a:extLst>
          </p:cNvPr>
          <p:cNvSpPr/>
          <p:nvPr/>
        </p:nvSpPr>
        <p:spPr>
          <a:xfrm>
            <a:off x="2214563" y="4643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holidays</a:t>
            </a:r>
            <a:endParaRPr lang="ru-RU" dirty="0"/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4D160DCD-0AEC-4FA8-9CA2-0EBFEF04202A}"/>
              </a:ext>
            </a:extLst>
          </p:cNvPr>
          <p:cNvSpPr/>
          <p:nvPr/>
        </p:nvSpPr>
        <p:spPr>
          <a:xfrm>
            <a:off x="1143000" y="2214563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Geographical position</a:t>
            </a:r>
            <a:endParaRPr lang="ru-RU" dirty="0"/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4519236B-EB21-412E-84A7-3CE4260120DD}"/>
              </a:ext>
            </a:extLst>
          </p:cNvPr>
          <p:cNvSpPr/>
          <p:nvPr/>
        </p:nvSpPr>
        <p:spPr>
          <a:xfrm>
            <a:off x="2500313" y="1214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capital</a:t>
            </a:r>
            <a:endParaRPr lang="ru-RU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803D8BEB-39AE-4B17-BD15-CB20ECF70420}"/>
              </a:ext>
            </a:extLst>
          </p:cNvPr>
          <p:cNvSpPr/>
          <p:nvPr/>
        </p:nvSpPr>
        <p:spPr>
          <a:xfrm>
            <a:off x="6215063" y="2286000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population</a:t>
            </a:r>
            <a:endParaRPr lang="ru-RU" dirty="0"/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id="{E2D730F6-FE78-4506-BEBC-CD3076F9E168}"/>
              </a:ext>
            </a:extLst>
          </p:cNvPr>
          <p:cNvSpPr/>
          <p:nvPr/>
        </p:nvSpPr>
        <p:spPr>
          <a:xfrm>
            <a:off x="1214438" y="3643313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Places of interest</a:t>
            </a:r>
            <a:endParaRPr lang="ru-RU" dirty="0"/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FF1EB57B-E561-4E67-810D-1EC5770609C3}"/>
              </a:ext>
            </a:extLst>
          </p:cNvPr>
          <p:cNvSpPr/>
          <p:nvPr/>
        </p:nvSpPr>
        <p:spPr>
          <a:xfrm>
            <a:off x="4643438" y="1214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territory</a:t>
            </a:r>
            <a:endParaRPr lang="ru-RU" dirty="0"/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DB8D10CA-676A-475B-A8AE-050404E11667}"/>
              </a:ext>
            </a:extLst>
          </p:cNvPr>
          <p:cNvSpPr/>
          <p:nvPr/>
        </p:nvSpPr>
        <p:spPr>
          <a:xfrm>
            <a:off x="6072188" y="350043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Main cities</a:t>
            </a:r>
            <a:endParaRPr lang="ru-RU" dirty="0"/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E544EC3A-94C1-4392-9F7C-ABC8CC6F2B8E}"/>
              </a:ext>
            </a:extLst>
          </p:cNvPr>
          <p:cNvCxnSpPr>
            <a:endCxn id="14" idx="2"/>
          </p:cNvCxnSpPr>
          <p:nvPr/>
        </p:nvCxnSpPr>
        <p:spPr>
          <a:xfrm rot="5400000" flipH="1" flipV="1">
            <a:off x="4857750" y="2286001"/>
            <a:ext cx="928687" cy="50006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D5577FBE-CD3F-40DF-BB29-1A862061F25A}"/>
              </a:ext>
            </a:extLst>
          </p:cNvPr>
          <p:cNvCxnSpPr/>
          <p:nvPr/>
        </p:nvCxnSpPr>
        <p:spPr>
          <a:xfrm rot="16200000" flipV="1">
            <a:off x="3536156" y="2250282"/>
            <a:ext cx="928687" cy="5715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16301D28-808F-4247-BB3B-1C5618A42028}"/>
              </a:ext>
            </a:extLst>
          </p:cNvPr>
          <p:cNvCxnSpPr/>
          <p:nvPr/>
        </p:nvCxnSpPr>
        <p:spPr>
          <a:xfrm rot="10800000">
            <a:off x="3000375" y="2786063"/>
            <a:ext cx="642938" cy="428625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56287BF0-555A-4BD6-A1A2-C9DBE067339D}"/>
              </a:ext>
            </a:extLst>
          </p:cNvPr>
          <p:cNvCxnSpPr>
            <a:endCxn id="13" idx="3"/>
          </p:cNvCxnSpPr>
          <p:nvPr/>
        </p:nvCxnSpPr>
        <p:spPr>
          <a:xfrm rot="10800000" flipV="1">
            <a:off x="3071813" y="3571875"/>
            <a:ext cx="642937" cy="50006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1ECC3538-0AC9-48BD-A7E0-0C96B6D58BCC}"/>
              </a:ext>
            </a:extLst>
          </p:cNvPr>
          <p:cNvCxnSpPr/>
          <p:nvPr/>
        </p:nvCxnSpPr>
        <p:spPr>
          <a:xfrm rot="5400000">
            <a:off x="3429000" y="3929063"/>
            <a:ext cx="785813" cy="64293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B26A5860-FAB1-45E9-A00A-748AAC623AFD}"/>
              </a:ext>
            </a:extLst>
          </p:cNvPr>
          <p:cNvCxnSpPr/>
          <p:nvPr/>
        </p:nvCxnSpPr>
        <p:spPr>
          <a:xfrm rot="16200000" flipH="1">
            <a:off x="5000625" y="3857625"/>
            <a:ext cx="642938" cy="64293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id="{9FD97E5B-E4A2-41BF-95C4-C0F387F4CE13}"/>
              </a:ext>
            </a:extLst>
          </p:cNvPr>
          <p:cNvSpPr/>
          <p:nvPr/>
        </p:nvSpPr>
        <p:spPr>
          <a:xfrm>
            <a:off x="3857625" y="5572125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Political system</a:t>
            </a:r>
            <a:endParaRPr lang="ru-RU" dirty="0"/>
          </a:p>
        </p:txBody>
      </p:sp>
      <p:cxnSp>
        <p:nvCxnSpPr>
          <p:cNvPr id="39" name="Прямая со стрелкой 38">
            <a:extLst>
              <a:ext uri="{FF2B5EF4-FFF2-40B4-BE49-F238E27FC236}">
                <a16:creationId xmlns:a16="http://schemas.microsoft.com/office/drawing/2014/main" id="{235557A4-599D-40CF-937A-49D2FEF8A1E3}"/>
              </a:ext>
            </a:extLst>
          </p:cNvPr>
          <p:cNvCxnSpPr>
            <a:stCxn id="6" idx="2"/>
          </p:cNvCxnSpPr>
          <p:nvPr/>
        </p:nvCxnSpPr>
        <p:spPr>
          <a:xfrm rot="5400000">
            <a:off x="3822701" y="4679950"/>
            <a:ext cx="1643062" cy="158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23DEA4CC-1A10-43E5-AE42-B8F8C81102B1}"/>
              </a:ext>
            </a:extLst>
          </p:cNvPr>
          <p:cNvCxnSpPr/>
          <p:nvPr/>
        </p:nvCxnSpPr>
        <p:spPr>
          <a:xfrm flipV="1">
            <a:off x="5572125" y="2786063"/>
            <a:ext cx="571500" cy="35718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7EB43950-9B0C-475C-8B49-920E312D3B9F}"/>
              </a:ext>
            </a:extLst>
          </p:cNvPr>
          <p:cNvCxnSpPr>
            <a:endCxn id="15" idx="1"/>
          </p:cNvCxnSpPr>
          <p:nvPr/>
        </p:nvCxnSpPr>
        <p:spPr>
          <a:xfrm>
            <a:off x="5572125" y="3571875"/>
            <a:ext cx="500063" cy="3571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16E95B9F-6DB3-4E70-9634-19747E9B2EAE}"/>
              </a:ext>
            </a:extLst>
          </p:cNvPr>
          <p:cNvSpPr/>
          <p:nvPr/>
        </p:nvSpPr>
        <p:spPr>
          <a:xfrm>
            <a:off x="3643313" y="214313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language</a:t>
            </a:r>
            <a:endParaRPr lang="ru-RU" dirty="0"/>
          </a:p>
        </p:txBody>
      </p:sp>
      <p:cxnSp>
        <p:nvCxnSpPr>
          <p:cNvPr id="45" name="Прямая со стрелкой 44">
            <a:extLst>
              <a:ext uri="{FF2B5EF4-FFF2-40B4-BE49-F238E27FC236}">
                <a16:creationId xmlns:a16="http://schemas.microsoft.com/office/drawing/2014/main" id="{FBFA63A3-98F7-48A6-A4B7-5740D02F9698}"/>
              </a:ext>
            </a:extLst>
          </p:cNvPr>
          <p:cNvCxnSpPr/>
          <p:nvPr/>
        </p:nvCxnSpPr>
        <p:spPr>
          <a:xfrm rot="16200000" flipV="1">
            <a:off x="3571876" y="2000250"/>
            <a:ext cx="1928812" cy="7143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62734782-CE00-477F-8269-9844F2AD7229}"/>
              </a:ext>
            </a:extLst>
          </p:cNvPr>
          <p:cNvSpPr txBox="1"/>
          <p:nvPr/>
        </p:nvSpPr>
        <p:spPr>
          <a:xfrm>
            <a:off x="500062" y="388013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Кластер </a:t>
            </a:r>
          </a:p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страноведению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58A63D8A-1B66-47AC-A4E2-A785DF1CD095}"/>
              </a:ext>
            </a:extLst>
          </p:cNvPr>
          <p:cNvSpPr/>
          <p:nvPr/>
        </p:nvSpPr>
        <p:spPr>
          <a:xfrm>
            <a:off x="857250" y="4286250"/>
            <a:ext cx="1857375" cy="85725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Australia </a:t>
            </a:r>
            <a:endParaRPr lang="ru-RU" dirty="0"/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43C25321-4D3B-44A6-A1E0-080294EBB527}"/>
              </a:ext>
            </a:extLst>
          </p:cNvPr>
          <p:cNvSpPr/>
          <p:nvPr/>
        </p:nvSpPr>
        <p:spPr>
          <a:xfrm>
            <a:off x="2928938" y="3286125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population</a:t>
            </a:r>
            <a:endParaRPr lang="ru-RU" dirty="0"/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DB29D8F-6AE5-45AE-BD9C-13D29BCC1150}"/>
              </a:ext>
            </a:extLst>
          </p:cNvPr>
          <p:cNvSpPr/>
          <p:nvPr/>
        </p:nvSpPr>
        <p:spPr>
          <a:xfrm>
            <a:off x="3286125" y="4857750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Natives</a:t>
            </a:r>
            <a:endParaRPr lang="ru-RU" dirty="0"/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0DB176CC-3C8A-44E1-96C9-73D68BFDA4FA}"/>
              </a:ext>
            </a:extLst>
          </p:cNvPr>
          <p:cNvSpPr/>
          <p:nvPr/>
        </p:nvSpPr>
        <p:spPr>
          <a:xfrm>
            <a:off x="5286375" y="4000500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70% live in cities</a:t>
            </a:r>
            <a:endParaRPr lang="ru-RU" dirty="0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03C12CA2-1ED5-4501-9912-FBB900EF2CDA}"/>
              </a:ext>
            </a:extLst>
          </p:cNvPr>
          <p:cNvSpPr/>
          <p:nvPr/>
        </p:nvSpPr>
        <p:spPr>
          <a:xfrm>
            <a:off x="5072063" y="2643188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About 20 million people</a:t>
            </a:r>
            <a:endParaRPr lang="ru-RU" dirty="0"/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9327E1DB-9F0C-4F50-BDF0-2865EC1CDB0C}"/>
              </a:ext>
            </a:extLst>
          </p:cNvPr>
          <p:cNvSpPr/>
          <p:nvPr/>
        </p:nvSpPr>
        <p:spPr>
          <a:xfrm>
            <a:off x="2928938" y="1714500"/>
            <a:ext cx="1857375" cy="8572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200 nationalities live  in…</a:t>
            </a:r>
            <a:endParaRPr lang="ru-RU" dirty="0"/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742B8F51-8D74-4D33-A562-A8355641ED43}"/>
              </a:ext>
            </a:extLst>
          </p:cNvPr>
          <p:cNvCxnSpPr/>
          <p:nvPr/>
        </p:nvCxnSpPr>
        <p:spPr>
          <a:xfrm flipV="1">
            <a:off x="2143125" y="3786188"/>
            <a:ext cx="785813" cy="50006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4623DA46-B8C5-4D26-BB3E-5E3AC22E6D19}"/>
              </a:ext>
            </a:extLst>
          </p:cNvPr>
          <p:cNvCxnSpPr>
            <a:endCxn id="10" idx="2"/>
          </p:cNvCxnSpPr>
          <p:nvPr/>
        </p:nvCxnSpPr>
        <p:spPr>
          <a:xfrm rot="16200000" flipV="1">
            <a:off x="3536156" y="2893219"/>
            <a:ext cx="714375" cy="7143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7A4C9E45-B606-420B-BAA8-27DE4EF6DBF1}"/>
              </a:ext>
            </a:extLst>
          </p:cNvPr>
          <p:cNvCxnSpPr>
            <a:endCxn id="9" idx="1"/>
          </p:cNvCxnSpPr>
          <p:nvPr/>
        </p:nvCxnSpPr>
        <p:spPr>
          <a:xfrm rot="5400000" flipH="1" flipV="1">
            <a:off x="4750594" y="3107532"/>
            <a:ext cx="357187" cy="28575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71388F8C-66CB-48DB-AAC4-7C20754B64A5}"/>
              </a:ext>
            </a:extLst>
          </p:cNvPr>
          <p:cNvCxnSpPr>
            <a:endCxn id="8" idx="1"/>
          </p:cNvCxnSpPr>
          <p:nvPr/>
        </p:nvCxnSpPr>
        <p:spPr>
          <a:xfrm rot="16200000" flipH="1">
            <a:off x="4786313" y="3929063"/>
            <a:ext cx="500062" cy="50006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B51D29A1-1E81-4288-8A77-36E136B083DC}"/>
              </a:ext>
            </a:extLst>
          </p:cNvPr>
          <p:cNvCxnSpPr>
            <a:endCxn id="7" idx="0"/>
          </p:cNvCxnSpPr>
          <p:nvPr/>
        </p:nvCxnSpPr>
        <p:spPr>
          <a:xfrm rot="16200000" flipH="1">
            <a:off x="3786188" y="4429125"/>
            <a:ext cx="714375" cy="142875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00B9952-4649-4F00-BDDC-5FCAD613E108}"/>
              </a:ext>
            </a:extLst>
          </p:cNvPr>
          <p:cNvSpPr txBox="1"/>
          <p:nvPr/>
        </p:nvSpPr>
        <p:spPr>
          <a:xfrm>
            <a:off x="1000125" y="672584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Кластер по страноведению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7B2C8-AABA-429F-800B-FE8AC980F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«Ментальная карта»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(интеллектуальная карта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карта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знаний, “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MindMap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”)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2AF44C-49ED-456F-BBCC-DF7B48465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370" y="1538056"/>
            <a:ext cx="7355150" cy="5319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518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93E1FB-D54E-4CEF-97E0-D5C819671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826" y="386871"/>
            <a:ext cx="4331948" cy="74432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«Ментальная карта»</a:t>
            </a:r>
            <a:endParaRPr lang="ru-RU" dirty="0"/>
          </a:p>
        </p:txBody>
      </p:sp>
      <p:sp>
        <p:nvSpPr>
          <p:cNvPr id="4" name="Полилиния: фигура 3">
            <a:extLst>
              <a:ext uri="{FF2B5EF4-FFF2-40B4-BE49-F238E27FC236}">
                <a16:creationId xmlns:a16="http://schemas.microsoft.com/office/drawing/2014/main" id="{43FB2BC6-4D02-4D54-9B54-B162B5561321}"/>
              </a:ext>
            </a:extLst>
          </p:cNvPr>
          <p:cNvSpPr/>
          <p:nvPr/>
        </p:nvSpPr>
        <p:spPr>
          <a:xfrm>
            <a:off x="5282214" y="2725403"/>
            <a:ext cx="2344885" cy="731165"/>
          </a:xfrm>
          <a:custGeom>
            <a:avLst/>
            <a:gdLst>
              <a:gd name="connsiteX0" fmla="*/ 0 w 2344885"/>
              <a:gd name="connsiteY0" fmla="*/ 683622 h 731165"/>
              <a:gd name="connsiteX1" fmla="*/ 1704512 w 2344885"/>
              <a:gd name="connsiteY1" fmla="*/ 42 h 731165"/>
              <a:gd name="connsiteX2" fmla="*/ 1509203 w 2344885"/>
              <a:gd name="connsiteY2" fmla="*/ 710255 h 731165"/>
              <a:gd name="connsiteX3" fmla="*/ 2246050 w 2344885"/>
              <a:gd name="connsiteY3" fmla="*/ 541580 h 731165"/>
              <a:gd name="connsiteX4" fmla="*/ 2317071 w 2344885"/>
              <a:gd name="connsiteY4" fmla="*/ 532702 h 731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44885" h="731165">
                <a:moveTo>
                  <a:pt x="0" y="683622"/>
                </a:moveTo>
                <a:cubicBezTo>
                  <a:pt x="726489" y="339612"/>
                  <a:pt x="1452978" y="-4397"/>
                  <a:pt x="1704512" y="42"/>
                </a:cubicBezTo>
                <a:cubicBezTo>
                  <a:pt x="1956046" y="4481"/>
                  <a:pt x="1418947" y="619999"/>
                  <a:pt x="1509203" y="710255"/>
                </a:cubicBezTo>
                <a:cubicBezTo>
                  <a:pt x="1599459" y="800511"/>
                  <a:pt x="2111405" y="571172"/>
                  <a:pt x="2246050" y="541580"/>
                </a:cubicBezTo>
                <a:cubicBezTo>
                  <a:pt x="2380695" y="511988"/>
                  <a:pt x="2348883" y="522345"/>
                  <a:pt x="2317071" y="532702"/>
                </a:cubicBez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: фигура 4">
            <a:extLst>
              <a:ext uri="{FF2B5EF4-FFF2-40B4-BE49-F238E27FC236}">
                <a16:creationId xmlns:a16="http://schemas.microsoft.com/office/drawing/2014/main" id="{6C056E3A-F68C-41C6-800B-9933FD2FC515}"/>
              </a:ext>
            </a:extLst>
          </p:cNvPr>
          <p:cNvSpPr/>
          <p:nvPr/>
        </p:nvSpPr>
        <p:spPr>
          <a:xfrm>
            <a:off x="1642369" y="2681056"/>
            <a:ext cx="2450237" cy="932156"/>
          </a:xfrm>
          <a:custGeom>
            <a:avLst/>
            <a:gdLst>
              <a:gd name="connsiteX0" fmla="*/ 2450237 w 2450237"/>
              <a:gd name="connsiteY0" fmla="*/ 932156 h 932156"/>
              <a:gd name="connsiteX1" fmla="*/ 1411549 w 2450237"/>
              <a:gd name="connsiteY1" fmla="*/ 479394 h 932156"/>
              <a:gd name="connsiteX2" fmla="*/ 1411549 w 2450237"/>
              <a:gd name="connsiteY2" fmla="*/ 479394 h 932156"/>
              <a:gd name="connsiteX3" fmla="*/ 523782 w 2450237"/>
              <a:gd name="connsiteY3" fmla="*/ 701336 h 932156"/>
              <a:gd name="connsiteX4" fmla="*/ 0 w 2450237"/>
              <a:gd name="connsiteY4" fmla="*/ 0 h 932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0237" h="932156">
                <a:moveTo>
                  <a:pt x="2450237" y="932156"/>
                </a:moveTo>
                <a:lnTo>
                  <a:pt x="1411549" y="479394"/>
                </a:lnTo>
                <a:lnTo>
                  <a:pt x="1411549" y="479394"/>
                </a:lnTo>
                <a:cubicBezTo>
                  <a:pt x="1263588" y="516384"/>
                  <a:pt x="759040" y="781235"/>
                  <a:pt x="523782" y="701336"/>
                </a:cubicBezTo>
                <a:cubicBezTo>
                  <a:pt x="288524" y="621437"/>
                  <a:pt x="144262" y="310718"/>
                  <a:pt x="0" y="0"/>
                </a:cubicBez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38B8DF88-1276-464C-98BB-AD0B4A83449E}"/>
              </a:ext>
            </a:extLst>
          </p:cNvPr>
          <p:cNvSpPr/>
          <p:nvPr/>
        </p:nvSpPr>
        <p:spPr>
          <a:xfrm>
            <a:off x="1339242" y="4216893"/>
            <a:ext cx="2993061" cy="1387144"/>
          </a:xfrm>
          <a:custGeom>
            <a:avLst/>
            <a:gdLst>
              <a:gd name="connsiteX0" fmla="*/ 2993061 w 2993061"/>
              <a:gd name="connsiteY0" fmla="*/ 0 h 1387144"/>
              <a:gd name="connsiteX1" fmla="*/ 2114172 w 2993061"/>
              <a:gd name="connsiteY1" fmla="*/ 488272 h 1387144"/>
              <a:gd name="connsiteX2" fmla="*/ 738133 w 2993061"/>
              <a:gd name="connsiteY2" fmla="*/ 1278385 h 1387144"/>
              <a:gd name="connsiteX3" fmla="*/ 702622 w 2993061"/>
              <a:gd name="connsiteY3" fmla="*/ 612559 h 1387144"/>
              <a:gd name="connsiteX4" fmla="*/ 36797 w 2993061"/>
              <a:gd name="connsiteY4" fmla="*/ 1260629 h 1387144"/>
              <a:gd name="connsiteX5" fmla="*/ 81185 w 2993061"/>
              <a:gd name="connsiteY5" fmla="*/ 1376039 h 1387144"/>
              <a:gd name="connsiteX6" fmla="*/ 36797 w 2993061"/>
              <a:gd name="connsiteY6" fmla="*/ 1376039 h 138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93061" h="1387144">
                <a:moveTo>
                  <a:pt x="2993061" y="0"/>
                </a:moveTo>
                <a:lnTo>
                  <a:pt x="2114172" y="488272"/>
                </a:lnTo>
                <a:cubicBezTo>
                  <a:pt x="1738351" y="701336"/>
                  <a:pt x="973391" y="1257671"/>
                  <a:pt x="738133" y="1278385"/>
                </a:cubicBezTo>
                <a:cubicBezTo>
                  <a:pt x="502875" y="1299099"/>
                  <a:pt x="819511" y="615518"/>
                  <a:pt x="702622" y="612559"/>
                </a:cubicBezTo>
                <a:cubicBezTo>
                  <a:pt x="585733" y="609600"/>
                  <a:pt x="140370" y="1133382"/>
                  <a:pt x="36797" y="1260629"/>
                </a:cubicBezTo>
                <a:cubicBezTo>
                  <a:pt x="-66776" y="1387876"/>
                  <a:pt x="81185" y="1356804"/>
                  <a:pt x="81185" y="1376039"/>
                </a:cubicBezTo>
                <a:cubicBezTo>
                  <a:pt x="81185" y="1395274"/>
                  <a:pt x="58991" y="1385656"/>
                  <a:pt x="36797" y="1376039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6C0CC526-C3E4-4290-9507-D0958898447E}"/>
              </a:ext>
            </a:extLst>
          </p:cNvPr>
          <p:cNvSpPr/>
          <p:nvPr/>
        </p:nvSpPr>
        <p:spPr>
          <a:xfrm>
            <a:off x="5326602" y="4225771"/>
            <a:ext cx="1997476" cy="1065320"/>
          </a:xfrm>
          <a:custGeom>
            <a:avLst/>
            <a:gdLst>
              <a:gd name="connsiteX0" fmla="*/ 0 w 1997476"/>
              <a:gd name="connsiteY0" fmla="*/ 0 h 1065320"/>
              <a:gd name="connsiteX1" fmla="*/ 905522 w 1997476"/>
              <a:gd name="connsiteY1" fmla="*/ 488272 h 1065320"/>
              <a:gd name="connsiteX2" fmla="*/ 790113 w 1997476"/>
              <a:gd name="connsiteY2" fmla="*/ 106532 h 1065320"/>
              <a:gd name="connsiteX3" fmla="*/ 1997476 w 1997476"/>
              <a:gd name="connsiteY3" fmla="*/ 1065320 h 106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7476" h="1065320">
                <a:moveTo>
                  <a:pt x="0" y="0"/>
                </a:moveTo>
                <a:cubicBezTo>
                  <a:pt x="386918" y="235258"/>
                  <a:pt x="773837" y="470517"/>
                  <a:pt x="905522" y="488272"/>
                </a:cubicBezTo>
                <a:cubicBezTo>
                  <a:pt x="1037208" y="506027"/>
                  <a:pt x="608121" y="10357"/>
                  <a:pt x="790113" y="106532"/>
                </a:cubicBezTo>
                <a:cubicBezTo>
                  <a:pt x="972105" y="202707"/>
                  <a:pt x="1484790" y="634013"/>
                  <a:pt x="1997476" y="1065320"/>
                </a:cubicBez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</a:t>
            </a:r>
            <a:endParaRPr lang="ru-RU" dirty="0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94EDCE01-08B1-4ED1-AD35-624192DC858C}"/>
              </a:ext>
            </a:extLst>
          </p:cNvPr>
          <p:cNvSpPr/>
          <p:nvPr/>
        </p:nvSpPr>
        <p:spPr>
          <a:xfrm>
            <a:off x="6347534" y="2077375"/>
            <a:ext cx="790113" cy="843378"/>
          </a:xfrm>
          <a:custGeom>
            <a:avLst/>
            <a:gdLst>
              <a:gd name="connsiteX0" fmla="*/ 0 w 790113"/>
              <a:gd name="connsiteY0" fmla="*/ 843378 h 843378"/>
              <a:gd name="connsiteX1" fmla="*/ 221942 w 790113"/>
              <a:gd name="connsiteY1" fmla="*/ 186431 h 843378"/>
              <a:gd name="connsiteX2" fmla="*/ 479394 w 790113"/>
              <a:gd name="connsiteY2" fmla="*/ 328474 h 843378"/>
              <a:gd name="connsiteX3" fmla="*/ 790113 w 790113"/>
              <a:gd name="connsiteY3" fmla="*/ 0 h 8433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0113" h="843378">
                <a:moveTo>
                  <a:pt x="0" y="843378"/>
                </a:moveTo>
                <a:cubicBezTo>
                  <a:pt x="71021" y="557813"/>
                  <a:pt x="142043" y="272248"/>
                  <a:pt x="221942" y="186431"/>
                </a:cubicBezTo>
                <a:cubicBezTo>
                  <a:pt x="301841" y="100614"/>
                  <a:pt x="384699" y="359546"/>
                  <a:pt x="479394" y="328474"/>
                </a:cubicBezTo>
                <a:cubicBezTo>
                  <a:pt x="574089" y="297402"/>
                  <a:pt x="682101" y="148701"/>
                  <a:pt x="790113" y="0"/>
                </a:cubicBez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8480FB59-261A-43EE-9EDE-B0D1834B60D4}"/>
              </a:ext>
            </a:extLst>
          </p:cNvPr>
          <p:cNvSpPr/>
          <p:nvPr/>
        </p:nvSpPr>
        <p:spPr>
          <a:xfrm>
            <a:off x="1677880" y="3204839"/>
            <a:ext cx="1340528" cy="745724"/>
          </a:xfrm>
          <a:custGeom>
            <a:avLst/>
            <a:gdLst>
              <a:gd name="connsiteX0" fmla="*/ 1340528 w 1340528"/>
              <a:gd name="connsiteY0" fmla="*/ 0 h 745724"/>
              <a:gd name="connsiteX1" fmla="*/ 825623 w 1340528"/>
              <a:gd name="connsiteY1" fmla="*/ 479394 h 745724"/>
              <a:gd name="connsiteX2" fmla="*/ 914400 w 1340528"/>
              <a:gd name="connsiteY2" fmla="*/ 523782 h 745724"/>
              <a:gd name="connsiteX3" fmla="*/ 0 w 1340528"/>
              <a:gd name="connsiteY3" fmla="*/ 745724 h 745724"/>
              <a:gd name="connsiteX4" fmla="*/ 0 w 1340528"/>
              <a:gd name="connsiteY4" fmla="*/ 745724 h 745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0528" h="745724">
                <a:moveTo>
                  <a:pt x="1340528" y="0"/>
                </a:moveTo>
                <a:cubicBezTo>
                  <a:pt x="1118586" y="196048"/>
                  <a:pt x="896644" y="392097"/>
                  <a:pt x="825623" y="479394"/>
                </a:cubicBezTo>
                <a:cubicBezTo>
                  <a:pt x="754602" y="566691"/>
                  <a:pt x="1052004" y="479394"/>
                  <a:pt x="914400" y="523782"/>
                </a:cubicBezTo>
                <a:cubicBezTo>
                  <a:pt x="776796" y="568170"/>
                  <a:pt x="0" y="745724"/>
                  <a:pt x="0" y="745724"/>
                </a:cubicBezTo>
                <a:lnTo>
                  <a:pt x="0" y="745724"/>
                </a:lnTo>
              </a:path>
            </a:pathLst>
          </a:cu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A6FB9416-992F-4232-8E92-F514B77A9B20}"/>
              </a:ext>
            </a:extLst>
          </p:cNvPr>
          <p:cNvSpPr/>
          <p:nvPr/>
        </p:nvSpPr>
        <p:spPr>
          <a:xfrm>
            <a:off x="2405849" y="5362113"/>
            <a:ext cx="1482570" cy="834501"/>
          </a:xfrm>
          <a:custGeom>
            <a:avLst/>
            <a:gdLst>
              <a:gd name="connsiteX0" fmla="*/ 0 w 1482570"/>
              <a:gd name="connsiteY0" fmla="*/ 0 h 834501"/>
              <a:gd name="connsiteX1" fmla="*/ 656947 w 1482570"/>
              <a:gd name="connsiteY1" fmla="*/ 337351 h 834501"/>
              <a:gd name="connsiteX2" fmla="*/ 887767 w 1482570"/>
              <a:gd name="connsiteY2" fmla="*/ 35510 h 834501"/>
              <a:gd name="connsiteX3" fmla="*/ 1482570 w 1482570"/>
              <a:gd name="connsiteY3" fmla="*/ 834501 h 834501"/>
              <a:gd name="connsiteX4" fmla="*/ 1482570 w 1482570"/>
              <a:gd name="connsiteY4" fmla="*/ 834501 h 834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2570" h="834501">
                <a:moveTo>
                  <a:pt x="0" y="0"/>
                </a:moveTo>
                <a:cubicBezTo>
                  <a:pt x="254493" y="165716"/>
                  <a:pt x="508986" y="331433"/>
                  <a:pt x="656947" y="337351"/>
                </a:cubicBezTo>
                <a:cubicBezTo>
                  <a:pt x="804908" y="343269"/>
                  <a:pt x="750163" y="-47348"/>
                  <a:pt x="887767" y="35510"/>
                </a:cubicBezTo>
                <a:cubicBezTo>
                  <a:pt x="1025371" y="118368"/>
                  <a:pt x="1482570" y="834501"/>
                  <a:pt x="1482570" y="834501"/>
                </a:cubicBezTo>
                <a:lnTo>
                  <a:pt x="1482570" y="834501"/>
                </a:ln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олилиния: фигура 12">
            <a:extLst>
              <a:ext uri="{FF2B5EF4-FFF2-40B4-BE49-F238E27FC236}">
                <a16:creationId xmlns:a16="http://schemas.microsoft.com/office/drawing/2014/main" id="{E1A70F92-807E-4FFB-9E5A-BC5528E3D5D8}"/>
              </a:ext>
            </a:extLst>
          </p:cNvPr>
          <p:cNvSpPr/>
          <p:nvPr/>
        </p:nvSpPr>
        <p:spPr>
          <a:xfrm>
            <a:off x="5708342" y="4705165"/>
            <a:ext cx="523088" cy="1109709"/>
          </a:xfrm>
          <a:custGeom>
            <a:avLst/>
            <a:gdLst>
              <a:gd name="connsiteX0" fmla="*/ 506027 w 523088"/>
              <a:gd name="connsiteY0" fmla="*/ 0 h 1109709"/>
              <a:gd name="connsiteX1" fmla="*/ 452761 w 523088"/>
              <a:gd name="connsiteY1" fmla="*/ 541538 h 1109709"/>
              <a:gd name="connsiteX2" fmla="*/ 452761 w 523088"/>
              <a:gd name="connsiteY2" fmla="*/ 541538 h 1109709"/>
              <a:gd name="connsiteX3" fmla="*/ 497149 w 523088"/>
              <a:gd name="connsiteY3" fmla="*/ 568171 h 1109709"/>
              <a:gd name="connsiteX4" fmla="*/ 0 w 523088"/>
              <a:gd name="connsiteY4" fmla="*/ 1109709 h 1109709"/>
              <a:gd name="connsiteX5" fmla="*/ 0 w 523088"/>
              <a:gd name="connsiteY5" fmla="*/ 1109709 h 1109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3088" h="1109709">
                <a:moveTo>
                  <a:pt x="506027" y="0"/>
                </a:moveTo>
                <a:lnTo>
                  <a:pt x="452761" y="541538"/>
                </a:lnTo>
                <a:lnTo>
                  <a:pt x="452761" y="541538"/>
                </a:lnTo>
                <a:cubicBezTo>
                  <a:pt x="460159" y="545977"/>
                  <a:pt x="572609" y="473476"/>
                  <a:pt x="497149" y="568171"/>
                </a:cubicBezTo>
                <a:cubicBezTo>
                  <a:pt x="421689" y="662866"/>
                  <a:pt x="0" y="1109709"/>
                  <a:pt x="0" y="1109709"/>
                </a:cubicBezTo>
                <a:lnTo>
                  <a:pt x="0" y="1109709"/>
                </a:ln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9799ACFC-4E3E-4B92-A84C-9004430D38C2}"/>
              </a:ext>
            </a:extLst>
          </p:cNvPr>
          <p:cNvGrpSpPr/>
          <p:nvPr/>
        </p:nvGrpSpPr>
        <p:grpSpPr>
          <a:xfrm>
            <a:off x="3018408" y="2962883"/>
            <a:ext cx="3666548" cy="1946494"/>
            <a:chOff x="3018408" y="2962883"/>
            <a:chExt cx="3666548" cy="1946494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F9CC51A-C869-437D-A3F8-9903F8644186}"/>
                </a:ext>
              </a:extLst>
            </p:cNvPr>
            <p:cNvSpPr txBox="1"/>
            <p:nvPr/>
          </p:nvSpPr>
          <p:spPr>
            <a:xfrm>
              <a:off x="3089331" y="3142189"/>
              <a:ext cx="9677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Friday</a:t>
              </a:r>
              <a:endParaRPr lang="ru-RU" sz="2400" b="1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1F7D801-20A5-4BC8-9E61-06B7D5302FFE}"/>
                </a:ext>
              </a:extLst>
            </p:cNvPr>
            <p:cNvSpPr txBox="1"/>
            <p:nvPr/>
          </p:nvSpPr>
          <p:spPr>
            <a:xfrm>
              <a:off x="5566508" y="2962883"/>
              <a:ext cx="11184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Sunday</a:t>
              </a:r>
              <a:endParaRPr lang="ru-RU" sz="2400" b="1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20097C1-86EF-4B33-B5D2-B3270254E9D5}"/>
                </a:ext>
              </a:extLst>
            </p:cNvPr>
            <p:cNvSpPr txBox="1"/>
            <p:nvPr/>
          </p:nvSpPr>
          <p:spPr>
            <a:xfrm flipH="1">
              <a:off x="3018408" y="4447712"/>
              <a:ext cx="1420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Saturday</a:t>
              </a:r>
              <a:endParaRPr lang="ru-RU" sz="2400" b="1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629CCDE-0B8C-40BB-9670-C4B651CB2477}"/>
                </a:ext>
              </a:extLst>
            </p:cNvPr>
            <p:cNvSpPr txBox="1"/>
            <p:nvPr/>
          </p:nvSpPr>
          <p:spPr>
            <a:xfrm>
              <a:off x="5177407" y="4176957"/>
              <a:ext cx="1241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/>
                <a:t>Monday</a:t>
              </a:r>
              <a:endParaRPr lang="ru-RU" sz="2400" b="1" dirty="0"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AD7D5972-10DD-47FE-95A3-89FA3F90C994}"/>
              </a:ext>
            </a:extLst>
          </p:cNvPr>
          <p:cNvSpPr txBox="1"/>
          <p:nvPr/>
        </p:nvSpPr>
        <p:spPr>
          <a:xfrm>
            <a:off x="1188428" y="2337249"/>
            <a:ext cx="13949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/>
              <a:t>horseriding</a:t>
            </a:r>
            <a:endParaRPr lang="ru-RU" sz="20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1C8EAAB-BC51-4536-9F05-244F065B6FB4}"/>
              </a:ext>
            </a:extLst>
          </p:cNvPr>
          <p:cNvSpPr txBox="1"/>
          <p:nvPr/>
        </p:nvSpPr>
        <p:spPr>
          <a:xfrm>
            <a:off x="3265899" y="5331735"/>
            <a:ext cx="5629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son</a:t>
            </a:r>
            <a:endParaRPr lang="ru-RU" sz="20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FB1A37-E1D7-4EEF-887A-F7A76A68F963}"/>
              </a:ext>
            </a:extLst>
          </p:cNvPr>
          <p:cNvSpPr txBox="1"/>
          <p:nvPr/>
        </p:nvSpPr>
        <p:spPr>
          <a:xfrm>
            <a:off x="3602402" y="5954148"/>
            <a:ext cx="10159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football</a:t>
            </a:r>
            <a:endParaRPr lang="ru-RU" sz="2000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0675547-1FE1-4375-B7BC-F0E76DE27B02}"/>
              </a:ext>
            </a:extLst>
          </p:cNvPr>
          <p:cNvSpPr txBox="1"/>
          <p:nvPr/>
        </p:nvSpPr>
        <p:spPr>
          <a:xfrm>
            <a:off x="6884117" y="1920689"/>
            <a:ext cx="15607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tennis match</a:t>
            </a:r>
            <a:endParaRPr lang="ru-RU" sz="2000" b="1" dirty="0"/>
          </a:p>
        </p:txBody>
      </p: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842FEDC0-50B6-4EE5-80C3-E7227ED900B6}"/>
              </a:ext>
            </a:extLst>
          </p:cNvPr>
          <p:cNvGrpSpPr/>
          <p:nvPr/>
        </p:nvGrpSpPr>
        <p:grpSpPr>
          <a:xfrm>
            <a:off x="4057096" y="2499064"/>
            <a:ext cx="1544714" cy="1791070"/>
            <a:chOff x="4057096" y="2499064"/>
            <a:chExt cx="1544714" cy="1791070"/>
          </a:xfrm>
        </p:grpSpPr>
        <p:sp>
          <p:nvSpPr>
            <p:cNvPr id="3" name="Овал 2">
              <a:extLst>
                <a:ext uri="{FF2B5EF4-FFF2-40B4-BE49-F238E27FC236}">
                  <a16:creationId xmlns:a16="http://schemas.microsoft.com/office/drawing/2014/main" id="{E8DC6999-E776-4FBB-A9C3-001CE1DFFEF7}"/>
                </a:ext>
              </a:extLst>
            </p:cNvPr>
            <p:cNvSpPr/>
            <p:nvPr/>
          </p:nvSpPr>
          <p:spPr>
            <a:xfrm>
              <a:off x="4057096" y="3311371"/>
              <a:ext cx="1544714" cy="97876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Family</a:t>
              </a:r>
            </a:p>
            <a:p>
              <a:pPr algn="ctr"/>
              <a:r>
                <a:rPr lang="en-US" sz="2400" b="1" dirty="0"/>
                <a:t>events</a:t>
              </a:r>
              <a:endParaRPr lang="ru-RU" sz="2400" b="1" dirty="0"/>
            </a:p>
          </p:txBody>
        </p:sp>
        <p:pic>
          <p:nvPicPr>
            <p:cNvPr id="2050" name="Picture 2" descr="Чему можно поучиться у европейской семьи - Психологос">
              <a:extLst>
                <a:ext uri="{FF2B5EF4-FFF2-40B4-BE49-F238E27FC236}">
                  <a16:creationId xmlns:a16="http://schemas.microsoft.com/office/drawing/2014/main" id="{1E7B5287-5B96-4866-B037-4214D76574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5096" y="2499064"/>
              <a:ext cx="1271587" cy="9001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66861F13-E156-45B5-9A2A-1048C5538BEC}"/>
              </a:ext>
            </a:extLst>
          </p:cNvPr>
          <p:cNvGrpSpPr/>
          <p:nvPr/>
        </p:nvGrpSpPr>
        <p:grpSpPr>
          <a:xfrm>
            <a:off x="922683" y="1421234"/>
            <a:ext cx="2107742" cy="1951787"/>
            <a:chOff x="922683" y="1421234"/>
            <a:chExt cx="2107742" cy="195178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2E206B0-92DC-49C2-A2B7-3E0578A85BF1}"/>
                </a:ext>
              </a:extLst>
            </p:cNvPr>
            <p:cNvSpPr txBox="1"/>
            <p:nvPr/>
          </p:nvSpPr>
          <p:spPr>
            <a:xfrm>
              <a:off x="1962504" y="2972911"/>
              <a:ext cx="10679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err="1"/>
                <a:t>daugher</a:t>
              </a:r>
              <a:endParaRPr lang="ru-RU" sz="2000" b="1" dirty="0"/>
            </a:p>
          </p:txBody>
        </p:sp>
        <p:pic>
          <p:nvPicPr>
            <p:cNvPr id="2052" name="Picture 4" descr="Как ездить на лошади: основы верховой езды">
              <a:extLst>
                <a:ext uri="{FF2B5EF4-FFF2-40B4-BE49-F238E27FC236}">
                  <a16:creationId xmlns:a16="http://schemas.microsoft.com/office/drawing/2014/main" id="{9016732F-19C6-4A38-ACDA-B1B48B3938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2683" y="1421234"/>
              <a:ext cx="1470819" cy="9787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ABD0FAB9-CCE2-4046-AC15-7795AC400A6B}"/>
              </a:ext>
            </a:extLst>
          </p:cNvPr>
          <p:cNvGrpSpPr/>
          <p:nvPr/>
        </p:nvGrpSpPr>
        <p:grpSpPr>
          <a:xfrm>
            <a:off x="204808" y="3577701"/>
            <a:ext cx="2769142" cy="974637"/>
            <a:chOff x="204808" y="3577701"/>
            <a:chExt cx="2769142" cy="974637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934B489-FD13-4894-B2F8-20274E4A564F}"/>
                </a:ext>
              </a:extLst>
            </p:cNvPr>
            <p:cNvSpPr txBox="1"/>
            <p:nvPr/>
          </p:nvSpPr>
          <p:spPr>
            <a:xfrm>
              <a:off x="1813055" y="3577701"/>
              <a:ext cx="11608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shopping</a:t>
              </a:r>
              <a:endParaRPr lang="ru-RU" sz="2000" b="1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AB9FC82-ACF0-474B-9C6A-E830A081CED2}"/>
                </a:ext>
              </a:extLst>
            </p:cNvPr>
            <p:cNvSpPr txBox="1"/>
            <p:nvPr/>
          </p:nvSpPr>
          <p:spPr>
            <a:xfrm>
              <a:off x="1309119" y="3824419"/>
              <a:ext cx="99019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800" b="1" dirty="0"/>
                <a:t>food</a:t>
              </a:r>
              <a:endParaRPr lang="ru-RU" sz="1800" b="1" dirty="0"/>
            </a:p>
          </p:txBody>
        </p:sp>
        <p:pic>
          <p:nvPicPr>
            <p:cNvPr id="2054" name="Picture 6" descr="Магазин продуктов (ноябрь 2021) — vipidei.com">
              <a:extLst>
                <a:ext uri="{FF2B5EF4-FFF2-40B4-BE49-F238E27FC236}">
                  <a16:creationId xmlns:a16="http://schemas.microsoft.com/office/drawing/2014/main" id="{399C0B05-0FFF-46B9-8A14-B2E3F4866F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808" y="3596892"/>
              <a:ext cx="1188366" cy="9554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CCBBEA3B-C862-4F14-BF33-EE75C1408885}"/>
              </a:ext>
            </a:extLst>
          </p:cNvPr>
          <p:cNvGrpSpPr/>
          <p:nvPr/>
        </p:nvGrpSpPr>
        <p:grpSpPr>
          <a:xfrm>
            <a:off x="5814000" y="780213"/>
            <a:ext cx="2893760" cy="2009423"/>
            <a:chOff x="5814000" y="780213"/>
            <a:chExt cx="2893760" cy="2009423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9628F22-0791-48C5-85FA-72C1E343865E}"/>
                </a:ext>
              </a:extLst>
            </p:cNvPr>
            <p:cNvSpPr txBox="1"/>
            <p:nvPr/>
          </p:nvSpPr>
          <p:spPr>
            <a:xfrm>
              <a:off x="5814000" y="2389526"/>
              <a:ext cx="8338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father</a:t>
              </a:r>
              <a:endParaRPr lang="ru-RU" sz="2000" b="1" dirty="0"/>
            </a:p>
          </p:txBody>
        </p:sp>
        <p:pic>
          <p:nvPicPr>
            <p:cNvPr id="2056" name="Picture 8" descr="Санкт-Петербург: Теннисный матч городов Москвы и Санкт-Петербурга пройдет в  городе – МИА &quot;МИР&quot;">
              <a:extLst>
                <a:ext uri="{FF2B5EF4-FFF2-40B4-BE49-F238E27FC236}">
                  <a16:creationId xmlns:a16="http://schemas.microsoft.com/office/drawing/2014/main" id="{16603397-AE10-433D-893C-A80C950D92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5006" y="780213"/>
              <a:ext cx="1532754" cy="11480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D729BFBB-C008-4F76-A667-FFE23AC0D909}"/>
              </a:ext>
            </a:extLst>
          </p:cNvPr>
          <p:cNvGrpSpPr/>
          <p:nvPr/>
        </p:nvGrpSpPr>
        <p:grpSpPr>
          <a:xfrm>
            <a:off x="6516670" y="3046816"/>
            <a:ext cx="2526930" cy="1411279"/>
            <a:chOff x="6516670" y="3046816"/>
            <a:chExt cx="2526930" cy="1411279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91689C1-CD14-4793-AAC4-1B9E5B01816D}"/>
                </a:ext>
              </a:extLst>
            </p:cNvPr>
            <p:cNvSpPr txBox="1"/>
            <p:nvPr/>
          </p:nvSpPr>
          <p:spPr>
            <a:xfrm>
              <a:off x="6516670" y="3355513"/>
              <a:ext cx="84420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family</a:t>
              </a:r>
              <a:endParaRPr lang="ru-RU" sz="2000" b="1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FBBCAAB2-D37D-4A07-A87B-8391CAA8C134}"/>
                </a:ext>
              </a:extLst>
            </p:cNvPr>
            <p:cNvSpPr txBox="1"/>
            <p:nvPr/>
          </p:nvSpPr>
          <p:spPr>
            <a:xfrm>
              <a:off x="7359589" y="3046816"/>
              <a:ext cx="1163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watch TV</a:t>
              </a:r>
              <a:endParaRPr lang="ru-RU" sz="2000" b="1" dirty="0"/>
            </a:p>
          </p:txBody>
        </p:sp>
        <p:pic>
          <p:nvPicPr>
            <p:cNvPr id="2058" name="Picture 10" descr="Витязь 32LH0202: купить телевизор Vityaz в интернет-магазине Эльдорадо,  цены в Москве">
              <a:extLst>
                <a:ext uri="{FF2B5EF4-FFF2-40B4-BE49-F238E27FC236}">
                  <a16:creationId xmlns:a16="http://schemas.microsoft.com/office/drawing/2014/main" id="{FE04C5E5-4520-47A5-A76E-72E10D988A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6120" y="3412157"/>
              <a:ext cx="1577480" cy="10459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76768814-6D5F-4DCB-A7EE-20AD7FB85735}"/>
              </a:ext>
            </a:extLst>
          </p:cNvPr>
          <p:cNvGrpSpPr/>
          <p:nvPr/>
        </p:nvGrpSpPr>
        <p:grpSpPr>
          <a:xfrm>
            <a:off x="788806" y="4558376"/>
            <a:ext cx="1794619" cy="2153143"/>
            <a:chOff x="788806" y="4558376"/>
            <a:chExt cx="1794619" cy="2153143"/>
          </a:xfrm>
        </p:grpSpPr>
        <p:grpSp>
          <p:nvGrpSpPr>
            <p:cNvPr id="44" name="Группа 43">
              <a:extLst>
                <a:ext uri="{FF2B5EF4-FFF2-40B4-BE49-F238E27FC236}">
                  <a16:creationId xmlns:a16="http://schemas.microsoft.com/office/drawing/2014/main" id="{44B3D3AE-DEBA-4C60-B8A4-A338B112568A}"/>
                </a:ext>
              </a:extLst>
            </p:cNvPr>
            <p:cNvGrpSpPr/>
            <p:nvPr/>
          </p:nvGrpSpPr>
          <p:grpSpPr>
            <a:xfrm>
              <a:off x="1108999" y="4558376"/>
              <a:ext cx="1474426" cy="1245716"/>
              <a:chOff x="1108999" y="4558376"/>
              <a:chExt cx="1474426" cy="1245716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B20419B-9963-4BA5-9925-62898A5F124E}"/>
                  </a:ext>
                </a:extLst>
              </p:cNvPr>
              <p:cNvSpPr txBox="1"/>
              <p:nvPr/>
            </p:nvSpPr>
            <p:spPr>
              <a:xfrm>
                <a:off x="1589691" y="4558376"/>
                <a:ext cx="99373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b="1" dirty="0"/>
                  <a:t>parents</a:t>
                </a:r>
                <a:endParaRPr lang="ru-RU" sz="2000" b="1" dirty="0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531FDC9-6B2E-4AAD-B9FE-3D12733C3E92}"/>
                  </a:ext>
                </a:extLst>
              </p:cNvPr>
              <p:cNvSpPr txBox="1"/>
              <p:nvPr/>
            </p:nvSpPr>
            <p:spPr>
              <a:xfrm>
                <a:off x="1108999" y="5403982"/>
                <a:ext cx="7505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b="1" dirty="0"/>
                  <a:t>party</a:t>
                </a:r>
                <a:endParaRPr lang="ru-RU" sz="2000" b="1" dirty="0"/>
              </a:p>
            </p:txBody>
          </p:sp>
        </p:grpSp>
        <p:pic>
          <p:nvPicPr>
            <p:cNvPr id="2060" name="Picture 12" descr="5 правил домашней коктейльной супер-вечеринки">
              <a:extLst>
                <a:ext uri="{FF2B5EF4-FFF2-40B4-BE49-F238E27FC236}">
                  <a16:creationId xmlns:a16="http://schemas.microsoft.com/office/drawing/2014/main" id="{136FFA32-E1D3-4E6C-87B5-90DAED61D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806" y="5779363"/>
              <a:ext cx="1685695" cy="9321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62" name="Picture 14">
            <a:extLst>
              <a:ext uri="{FF2B5EF4-FFF2-40B4-BE49-F238E27FC236}">
                <a16:creationId xmlns:a16="http://schemas.microsoft.com/office/drawing/2014/main" id="{EEB89EB2-4430-4B2B-80BC-BF80F0853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178" y="4855881"/>
            <a:ext cx="990198" cy="104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20F136B1-6D49-4F01-AF45-F6070B11B8B8}"/>
              </a:ext>
            </a:extLst>
          </p:cNvPr>
          <p:cNvGrpSpPr/>
          <p:nvPr/>
        </p:nvGrpSpPr>
        <p:grpSpPr>
          <a:xfrm>
            <a:off x="3293476" y="4855881"/>
            <a:ext cx="1677477" cy="1498377"/>
            <a:chOff x="3293476" y="4855881"/>
            <a:chExt cx="1677477" cy="1498377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CC37843-9DD2-47E8-931B-E2ECAE1CC5D0}"/>
                </a:ext>
              </a:extLst>
            </p:cNvPr>
            <p:cNvSpPr txBox="1"/>
            <p:nvPr/>
          </p:nvSpPr>
          <p:spPr>
            <a:xfrm>
              <a:off x="3293476" y="5331735"/>
              <a:ext cx="56297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son</a:t>
              </a:r>
              <a:endParaRPr lang="ru-RU" sz="2000" b="1" dirty="0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33E3C41-CA46-429A-B62C-74C5DD6DB8BD}"/>
                </a:ext>
              </a:extLst>
            </p:cNvPr>
            <p:cNvSpPr txBox="1"/>
            <p:nvPr/>
          </p:nvSpPr>
          <p:spPr>
            <a:xfrm>
              <a:off x="3629979" y="5954148"/>
              <a:ext cx="101591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football</a:t>
              </a:r>
              <a:endParaRPr lang="ru-RU" sz="2000" b="1" dirty="0"/>
            </a:p>
          </p:txBody>
        </p:sp>
        <p:pic>
          <p:nvPicPr>
            <p:cNvPr id="55" name="Picture 14">
              <a:extLst>
                <a:ext uri="{FF2B5EF4-FFF2-40B4-BE49-F238E27FC236}">
                  <a16:creationId xmlns:a16="http://schemas.microsoft.com/office/drawing/2014/main" id="{04A6460C-27B8-4191-82C5-202C464FD8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0755" y="4855881"/>
              <a:ext cx="990198" cy="10492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D6ACDD15-16AC-4CF5-BC95-E2BE1E3CF44F}"/>
              </a:ext>
            </a:extLst>
          </p:cNvPr>
          <p:cNvGrpSpPr/>
          <p:nvPr/>
        </p:nvGrpSpPr>
        <p:grpSpPr>
          <a:xfrm>
            <a:off x="5505462" y="5110360"/>
            <a:ext cx="1754782" cy="1456867"/>
            <a:chOff x="5505462" y="5110360"/>
            <a:chExt cx="1754782" cy="1456867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B4B6C25-330E-4D7B-BBE8-DE175D21C2B6}"/>
                </a:ext>
              </a:extLst>
            </p:cNvPr>
            <p:cNvSpPr txBox="1"/>
            <p:nvPr/>
          </p:nvSpPr>
          <p:spPr>
            <a:xfrm>
              <a:off x="5706803" y="5110360"/>
              <a:ext cx="9781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mother</a:t>
              </a:r>
              <a:endParaRPr lang="ru-RU" sz="2000" b="1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0E267F2-7FCD-4179-A2C5-BD4D8AF71F9D}"/>
                </a:ext>
              </a:extLst>
            </p:cNvPr>
            <p:cNvSpPr txBox="1"/>
            <p:nvPr/>
          </p:nvSpPr>
          <p:spPr>
            <a:xfrm>
              <a:off x="5505462" y="5728872"/>
              <a:ext cx="7259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work</a:t>
              </a:r>
              <a:endParaRPr lang="ru-RU" sz="2000" b="1" dirty="0"/>
            </a:p>
          </p:txBody>
        </p:sp>
        <p:pic>
          <p:nvPicPr>
            <p:cNvPr id="2064" name="Picture 16" descr="Возможности портала для соискателей">
              <a:extLst>
                <a:ext uri="{FF2B5EF4-FFF2-40B4-BE49-F238E27FC236}">
                  <a16:creationId xmlns:a16="http://schemas.microsoft.com/office/drawing/2014/main" id="{F188C284-D34F-4052-95F7-F8EA7AFF0B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2220" y="5740470"/>
              <a:ext cx="1108024" cy="8267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EDB6D65F-9416-47D5-8878-76C866CA1B97}"/>
              </a:ext>
            </a:extLst>
          </p:cNvPr>
          <p:cNvGrpSpPr/>
          <p:nvPr/>
        </p:nvGrpSpPr>
        <p:grpSpPr>
          <a:xfrm>
            <a:off x="6509919" y="4455771"/>
            <a:ext cx="2284224" cy="1765813"/>
            <a:chOff x="6509919" y="4455771"/>
            <a:chExt cx="2284224" cy="176581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1F34C79-2DE0-4435-BA43-E5410E77B00A}"/>
                </a:ext>
              </a:extLst>
            </p:cNvPr>
            <p:cNvSpPr txBox="1"/>
            <p:nvPr/>
          </p:nvSpPr>
          <p:spPr>
            <a:xfrm>
              <a:off x="6509919" y="4455771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dog</a:t>
              </a:r>
              <a:endParaRPr lang="ru-RU" sz="2000" b="1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F65EB05-6F51-4E15-A26A-693172FCD5F3}"/>
                </a:ext>
              </a:extLst>
            </p:cNvPr>
            <p:cNvSpPr txBox="1"/>
            <p:nvPr/>
          </p:nvSpPr>
          <p:spPr>
            <a:xfrm>
              <a:off x="7324078" y="5203927"/>
              <a:ext cx="52039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/>
                <a:t>vet</a:t>
              </a:r>
              <a:endParaRPr lang="ru-RU" sz="2000" b="1" dirty="0"/>
            </a:p>
          </p:txBody>
        </p:sp>
        <p:pic>
          <p:nvPicPr>
            <p:cNvPr id="2068" name="Picture 20" descr="Профессия ветеринар: описание, плюсы, минусы, где получить">
              <a:extLst>
                <a:ext uri="{FF2B5EF4-FFF2-40B4-BE49-F238E27FC236}">
                  <a16:creationId xmlns:a16="http://schemas.microsoft.com/office/drawing/2014/main" id="{F88443C4-097B-4C96-AFAA-3DF79F4089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3614" y="5534950"/>
              <a:ext cx="1180529" cy="6866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70" name="Picture 22" descr="d_studio: Дома - на прозрачном фоне png">
            <a:extLst>
              <a:ext uri="{FF2B5EF4-FFF2-40B4-BE49-F238E27FC236}">
                <a16:creationId xmlns:a16="http://schemas.microsoft.com/office/drawing/2014/main" id="{6D377039-6891-48DC-B70A-6D2812B0B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5" y="3597694"/>
            <a:ext cx="1017576" cy="74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Выбираем лучшую газонную траву: фото, название, описание | ivd.ru">
            <a:extLst>
              <a:ext uri="{FF2B5EF4-FFF2-40B4-BE49-F238E27FC236}">
                <a16:creationId xmlns:a16="http://schemas.microsoft.com/office/drawing/2014/main" id="{5E4FD78F-DC27-4268-AE31-DE798C1BB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954" y="5339905"/>
            <a:ext cx="1047451" cy="579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Фон солнце - 65 фото для презентаций и картинок на рабочий стол">
            <a:extLst>
              <a:ext uri="{FF2B5EF4-FFF2-40B4-BE49-F238E27FC236}">
                <a16:creationId xmlns:a16="http://schemas.microsoft.com/office/drawing/2014/main" id="{9FBD639E-A8A0-447B-8B35-5B393B5CF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83" y="794102"/>
            <a:ext cx="829821" cy="82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Новогодний салют отменили в Новосибирске из-за коронавируса - Вести">
            <a:extLst>
              <a:ext uri="{FF2B5EF4-FFF2-40B4-BE49-F238E27FC236}">
                <a16:creationId xmlns:a16="http://schemas.microsoft.com/office/drawing/2014/main" id="{B372793F-F471-4B76-9521-C1EB29A90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636" y="3567417"/>
            <a:ext cx="1151138" cy="6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80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AAA3231E-163F-4553-B8A2-ED455A0190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691960"/>
              </p:ext>
            </p:extLst>
          </p:nvPr>
        </p:nvGraphicFramePr>
        <p:xfrm>
          <a:off x="628650" y="568171"/>
          <a:ext cx="7554898" cy="476637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40854">
                  <a:extLst>
                    <a:ext uri="{9D8B030D-6E8A-4147-A177-3AD203B41FA5}">
                      <a16:colId xmlns:a16="http://schemas.microsoft.com/office/drawing/2014/main" val="2233650722"/>
                    </a:ext>
                  </a:extLst>
                </a:gridCol>
                <a:gridCol w="4714044">
                  <a:extLst>
                    <a:ext uri="{9D8B030D-6E8A-4147-A177-3AD203B41FA5}">
                      <a16:colId xmlns:a16="http://schemas.microsoft.com/office/drawing/2014/main" val="1879465751"/>
                    </a:ext>
                  </a:extLst>
                </a:gridCol>
              </a:tblGrid>
              <a:tr h="36935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Этап урока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АМО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1408583"/>
                  </a:ext>
                </a:extLst>
              </a:tr>
              <a:tr h="43091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>
                          <a:solidFill>
                            <a:schemeClr val="dk1"/>
                          </a:solidFill>
                          <a:effectLst/>
                        </a:rPr>
                        <a:t>3 этап – </a:t>
                      </a: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</a:rPr>
                        <a:t>рефлексивно–оценочный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«Мухомор»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«Мудрый совет»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«Письмо самому себе»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«Все у меня в руках!»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«Итоговый круг»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«Что я почти забыл?»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«Ресторан»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«Комплименты»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«Лестница успеха»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 «</a:t>
                      </a:r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</a:rPr>
                        <a:t>Синквейн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</a:rPr>
                        <a:t>»</a:t>
                      </a:r>
                      <a:endParaRPr lang="ru-RU" sz="2400" dirty="0"/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5582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90608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DED54D-57D2-4948-8F02-518A0DFEC846}"/>
              </a:ext>
            </a:extLst>
          </p:cNvPr>
          <p:cNvSpPr txBox="1"/>
          <p:nvPr/>
        </p:nvSpPr>
        <p:spPr>
          <a:xfrm>
            <a:off x="2357022" y="394449"/>
            <a:ext cx="4572000" cy="460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«Ресторан»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19FA09-DE30-4864-86AE-6BC75C7D0F90}"/>
              </a:ext>
            </a:extLst>
          </p:cNvPr>
          <p:cNvSpPr txBox="1"/>
          <p:nvPr/>
        </p:nvSpPr>
        <p:spPr>
          <a:xfrm>
            <a:off x="2552330" y="977414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Цель: Выяснить получить обратную связь от учеников от прошедшего урока</a:t>
            </a:r>
            <a:endParaRPr lang="ru-RU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F6C0E7-0BC1-48E2-BA18-C8E197C51D58}"/>
              </a:ext>
            </a:extLst>
          </p:cNvPr>
          <p:cNvSpPr txBox="1"/>
          <p:nvPr/>
        </p:nvSpPr>
        <p:spPr>
          <a:xfrm>
            <a:off x="1065320" y="1853544"/>
            <a:ext cx="7546019" cy="2451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съел бы еще этого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would like to try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Больше всего мне понравилось…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liked most of all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почти переварил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I’ve hardly overeaten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переел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I’m fed up with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Пожалуйста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добавьте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Please give me some more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…..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Диалог в ресторане на английском языке | Английский в ресторане диалог">
            <a:extLst>
              <a:ext uri="{FF2B5EF4-FFF2-40B4-BE49-F238E27FC236}">
                <a16:creationId xmlns:a16="http://schemas.microsoft.com/office/drawing/2014/main" id="{C7DE0391-925F-486E-A4B2-417C9FBB6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622" y="4582219"/>
            <a:ext cx="6069414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6168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DD404D-B065-4BDC-AB66-513491E2C168}"/>
              </a:ext>
            </a:extLst>
          </p:cNvPr>
          <p:cNvSpPr txBox="1"/>
          <p:nvPr/>
        </p:nvSpPr>
        <p:spPr>
          <a:xfrm>
            <a:off x="958788" y="1402753"/>
            <a:ext cx="7466120" cy="3352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 по теме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«Profession»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would like to try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people of different professions.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liked most of all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professions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I’ve hardly overeaten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 and cons of professions.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I’m fed up with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types of professions.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Please give me some more information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about modern professions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CF1FAB-232D-43DC-A68E-A9D06C3AEAA4}"/>
              </a:ext>
            </a:extLst>
          </p:cNvPr>
          <p:cNvSpPr txBox="1"/>
          <p:nvPr/>
        </p:nvSpPr>
        <p:spPr>
          <a:xfrm>
            <a:off x="1922015" y="539153"/>
            <a:ext cx="4572000" cy="460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«Ресторан»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Эффективные способы увеличения продаж в ресторане и кафе">
            <a:extLst>
              <a:ext uri="{FF2B5EF4-FFF2-40B4-BE49-F238E27FC236}">
                <a16:creationId xmlns:a16="http://schemas.microsoft.com/office/drawing/2014/main" id="{676A2CE8-1B52-49E4-B8EB-DAF8292DA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955" y="4547513"/>
            <a:ext cx="2812257" cy="177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53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806901-F20F-4BDB-9DC2-62D01554DF93}"/>
              </a:ext>
            </a:extLst>
          </p:cNvPr>
          <p:cNvSpPr txBox="1"/>
          <p:nvPr/>
        </p:nvSpPr>
        <p:spPr>
          <a:xfrm>
            <a:off x="2658862" y="412204"/>
            <a:ext cx="4572000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«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Синквейн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Что такое синквейн - Презентация 175918-2">
            <a:extLst>
              <a:ext uri="{FF2B5EF4-FFF2-40B4-BE49-F238E27FC236}">
                <a16:creationId xmlns:a16="http://schemas.microsoft.com/office/drawing/2014/main" id="{B4B0D36F-1FBF-46C3-81CC-9078589F4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770" y="957175"/>
            <a:ext cx="7435719" cy="557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298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Мастер класс «Использование синквейна на уроках английского языка»">
            <a:extLst>
              <a:ext uri="{FF2B5EF4-FFF2-40B4-BE49-F238E27FC236}">
                <a16:creationId xmlns:a16="http://schemas.microsoft.com/office/drawing/2014/main" id="{CDE7072C-9F1C-4F86-8543-10C76E04A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68" y="605901"/>
            <a:ext cx="7773880" cy="597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7429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079819-60F6-4775-927D-31E3688DCD4C}"/>
              </a:ext>
            </a:extLst>
          </p:cNvPr>
          <p:cNvSpPr txBox="1"/>
          <p:nvPr/>
        </p:nvSpPr>
        <p:spPr>
          <a:xfrm>
            <a:off x="2055181" y="563125"/>
            <a:ext cx="4572000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«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Синквейн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52AB08-2F19-4A34-A61F-0CB965CB87F8}"/>
              </a:ext>
            </a:extLst>
          </p:cNvPr>
          <p:cNvSpPr txBox="1"/>
          <p:nvPr/>
        </p:nvSpPr>
        <p:spPr>
          <a:xfrm>
            <a:off x="1509204" y="1438183"/>
            <a:ext cx="5348796" cy="2949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урока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“Holidays”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Christmas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Merry, funny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Celebrate, play, dance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Have a good time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Happiness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6" name="Picture 6" descr="Happy Holidays Christmas Ornament 3 Бесплатная фотография - Public Domain  Pictures">
            <a:extLst>
              <a:ext uri="{FF2B5EF4-FFF2-40B4-BE49-F238E27FC236}">
                <a16:creationId xmlns:a16="http://schemas.microsoft.com/office/drawing/2014/main" id="{0846CD5A-FACD-4466-AFA4-9AD6A3BAC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884" y="3346883"/>
            <a:ext cx="3861108" cy="256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1823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079819-60F6-4775-927D-31E3688DCD4C}"/>
              </a:ext>
            </a:extLst>
          </p:cNvPr>
          <p:cNvSpPr txBox="1"/>
          <p:nvPr/>
        </p:nvSpPr>
        <p:spPr>
          <a:xfrm>
            <a:off x="2055181" y="563125"/>
            <a:ext cx="4572000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«</a:t>
            </a:r>
            <a:r>
              <a:rPr lang="ru-RU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Синквейн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423DFB-5D04-41BE-A9A8-F0264CBFF0E0}"/>
              </a:ext>
            </a:extLst>
          </p:cNvPr>
          <p:cNvSpPr txBox="1"/>
          <p:nvPr/>
        </p:nvSpPr>
        <p:spPr>
          <a:xfrm>
            <a:off x="1194046" y="1299255"/>
            <a:ext cx="4572000" cy="2950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урока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Foreign languages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English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Helpful, interesting, difficult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Understand, learn, use.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lot of people speak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Knowledge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Learn Foreign Languages- Passport to a Better Future - Manav Rachna">
            <a:extLst>
              <a:ext uri="{FF2B5EF4-FFF2-40B4-BE49-F238E27FC236}">
                <a16:creationId xmlns:a16="http://schemas.microsoft.com/office/drawing/2014/main" id="{8E2B861A-0429-4FDF-9C3F-4A80516C2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346" y="3488208"/>
            <a:ext cx="4217669" cy="280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95127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521AB3-E02C-4E53-940F-E1053B5E9C9C}"/>
              </a:ext>
            </a:extLst>
          </p:cNvPr>
          <p:cNvSpPr txBox="1"/>
          <p:nvPr/>
        </p:nvSpPr>
        <p:spPr>
          <a:xfrm>
            <a:off x="3071674" y="337351"/>
            <a:ext cx="268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 ХИМС»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C06AE3-6A9F-41C9-8517-A6EFD29FE74F}"/>
              </a:ext>
            </a:extLst>
          </p:cNvPr>
          <p:cNvSpPr txBox="1"/>
          <p:nvPr/>
        </p:nvSpPr>
        <p:spPr>
          <a:xfrm flipH="1">
            <a:off x="1652576" y="1366897"/>
            <a:ext cx="443750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хорошо…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-интересно….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-мешало….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возьму с собой….</a:t>
            </a:r>
          </a:p>
        </p:txBody>
      </p:sp>
      <p:pic>
        <p:nvPicPr>
          <p:cNvPr id="9218" name="Picture 2" descr="Активные методы обучения как способ повышения эффективности  образовательного процесса | СОТы | Яндекс Дзен">
            <a:extLst>
              <a:ext uri="{FF2B5EF4-FFF2-40B4-BE49-F238E27FC236}">
                <a16:creationId xmlns:a16="http://schemas.microsoft.com/office/drawing/2014/main" id="{8F4B87F8-5F27-4612-AC74-D3E54FB77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641" y="3604332"/>
            <a:ext cx="4123678" cy="309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3729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II конкурс для классных руководителей и воспитателей «Учитель-наставник» -  3 Февраля 2015 - Сайт МБОУ СОШ № 2 г. Катайска">
            <a:extLst>
              <a:ext uri="{FF2B5EF4-FFF2-40B4-BE49-F238E27FC236}">
                <a16:creationId xmlns:a16="http://schemas.microsoft.com/office/drawing/2014/main" id="{37A42DFA-86A2-44D8-B724-5C0BCE2FB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525" y="5359893"/>
            <a:ext cx="1529783" cy="119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9D4D423-53DB-4C7A-9511-AA59A7581A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86221" cy="553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956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49F9E2-13EB-4E62-9BE8-4650650303C4}"/>
              </a:ext>
            </a:extLst>
          </p:cNvPr>
          <p:cNvSpPr txBox="1"/>
          <p:nvPr/>
        </p:nvSpPr>
        <p:spPr>
          <a:xfrm>
            <a:off x="2077375" y="2598003"/>
            <a:ext cx="58320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/>
              <a:t>Спасибо за внимания</a:t>
            </a:r>
          </a:p>
        </p:txBody>
      </p:sp>
    </p:spTree>
    <p:extLst>
      <p:ext uri="{BB962C8B-B14F-4D97-AF65-F5344CB8AC3E}">
        <p14:creationId xmlns:p14="http://schemas.microsoft.com/office/powerpoint/2010/main" val="2217291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2376</TotalTime>
  <Words>768</Words>
  <Application>Microsoft Office PowerPoint</Application>
  <PresentationFormat>Экран (4:3)</PresentationFormat>
  <Paragraphs>267</Paragraphs>
  <Slides>31</Slides>
  <Notes>3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Видеофрагмент из фильма «Том Сойер» </vt:lpstr>
      <vt:lpstr>Классификация активных методов обучения  по А.М. Смолкину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 «Мозаика»</vt:lpstr>
      <vt:lpstr>Презентация PowerPoint</vt:lpstr>
      <vt:lpstr>Метод «Золотой ключик»  Clothing</vt:lpstr>
      <vt:lpstr>Презентация PowerPoint</vt:lpstr>
      <vt:lpstr>Презентация PowerPoint</vt:lpstr>
      <vt:lpstr>Метод «Крестики-нолики»  Цель: отработка лексики,  грамматики и страноведческого материала</vt:lpstr>
      <vt:lpstr>Презентация PowerPoint</vt:lpstr>
      <vt:lpstr>Презентация PowerPoint</vt:lpstr>
      <vt:lpstr>Презентация PowerPoint</vt:lpstr>
      <vt:lpstr>«Ментальная карта»  (интеллектуальная карта карта знаний, “MindMap”)</vt:lpstr>
      <vt:lpstr>«Ментальная карта»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Фирия</cp:lastModifiedBy>
  <cp:revision>48</cp:revision>
  <dcterms:created xsi:type="dcterms:W3CDTF">2019-10-28T08:40:00Z</dcterms:created>
  <dcterms:modified xsi:type="dcterms:W3CDTF">2022-11-24T09:47:20Z</dcterms:modified>
</cp:coreProperties>
</file>