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07" r:id="rId3"/>
    <p:sldId id="305" r:id="rId4"/>
    <p:sldId id="257" r:id="rId5"/>
    <p:sldId id="258" r:id="rId6"/>
    <p:sldId id="300" r:id="rId7"/>
    <p:sldId id="259" r:id="rId8"/>
    <p:sldId id="269" r:id="rId9"/>
    <p:sldId id="301" r:id="rId10"/>
    <p:sldId id="302" r:id="rId11"/>
    <p:sldId id="303" r:id="rId12"/>
    <p:sldId id="30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415560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71797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2737244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862897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F53343E-477E-4682-8059-95B84287524C}" type="datetimeFigureOut">
              <a:rPr lang="ru-RU" smtClean="0"/>
              <a:t>26.02.2025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1518404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3F53343E-477E-4682-8059-95B84287524C}" type="datetimeFigureOut">
              <a:rPr lang="ru-RU" smtClean="0"/>
              <a:t>26.02.2025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2818341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3F53343E-477E-4682-8059-95B84287524C}" type="datetimeFigureOut">
              <a:rPr lang="ru-RU" smtClean="0"/>
              <a:t>26.02.2025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1562237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2878423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623014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1045806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242801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619612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F53343E-477E-4682-8059-95B84287524C}" type="datetimeFigureOut">
              <a:rPr lang="ru-RU" smtClean="0"/>
              <a:t>26.02.2025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951892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3F53343E-477E-4682-8059-95B84287524C}" type="datetimeFigureOut">
              <a:rPr lang="ru-RU" smtClean="0"/>
              <a:t>26.02.2025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303167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3F53343E-477E-4682-8059-95B84287524C}" type="datetimeFigureOut">
              <a:rPr lang="ru-RU" smtClean="0"/>
              <a:t>26.02.2025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2756472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32759793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16089951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75800D-B291-4D78-B986-9A26F0D7056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9123621-D6C3-44C4-B65D-1B4B7B3AF89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07C0C19-D35F-4A90-A416-3B6D8BC96ADF}"/>
              </a:ext>
            </a:extLst>
          </p:cNvPr>
          <p:cNvSpPr>
            <a:spLocks noGrp="1"/>
          </p:cNvSpPr>
          <p:nvPr>
            <p:ph type="dt" sz="half" idx="10"/>
          </p:nvPr>
        </p:nvSpPr>
        <p:spPr/>
        <p:txBody>
          <a:bodyPr/>
          <a:lstStyle/>
          <a:p>
            <a:fld id="{3F53343E-477E-4682-8059-95B84287524C}" type="datetimeFigureOut">
              <a:rPr lang="ru-RU" smtClean="0"/>
              <a:t>26.02.2025</a:t>
            </a:fld>
            <a:endParaRPr lang="ru-RU"/>
          </a:p>
        </p:txBody>
      </p:sp>
      <p:sp>
        <p:nvSpPr>
          <p:cNvPr id="5" name="Нижний колонтитул 4">
            <a:extLst>
              <a:ext uri="{FF2B5EF4-FFF2-40B4-BE49-F238E27FC236}">
                <a16:creationId xmlns:a16="http://schemas.microsoft.com/office/drawing/2014/main" id="{79EFD3CE-BFFE-4653-88E8-26380256413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41C9DED-F660-40F4-9EA4-B81CEDD7FC08}"/>
              </a:ext>
            </a:extLst>
          </p:cNvPr>
          <p:cNvSpPr>
            <a:spLocks noGrp="1"/>
          </p:cNvSpPr>
          <p:nvPr>
            <p:ph type="sldNum" sz="quarter" idx="12"/>
          </p:nvPr>
        </p:nvSpPr>
        <p:spPr/>
        <p:txBody>
          <a:bodyPr/>
          <a:lstStyle/>
          <a:p>
            <a:fld id="{6DE8A1FD-3512-481D-A4CE-8E95584F4DEB}" type="slidenum">
              <a:rPr lang="ru-RU" smtClean="0"/>
              <a:t>‹#›</a:t>
            </a:fld>
            <a:endParaRPr lang="ru-RU"/>
          </a:p>
        </p:txBody>
      </p:sp>
    </p:spTree>
    <p:extLst>
      <p:ext uri="{BB962C8B-B14F-4D97-AF65-F5344CB8AC3E}">
        <p14:creationId xmlns:p14="http://schemas.microsoft.com/office/powerpoint/2010/main" val="192396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3F53343E-477E-4682-8059-95B84287524C}" type="datetimeFigureOut">
              <a:rPr lang="ru-RU" smtClean="0"/>
              <a:t>26.02.2025</a:t>
            </a:fld>
            <a:endParaRPr lang="ru-RU"/>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E8A1FD-3512-481D-A4CE-8E95584F4DEB}" type="slidenum">
              <a:rPr lang="ru-RU" smtClean="0"/>
              <a:t>‹#›</a:t>
            </a:fld>
            <a:endParaRPr lang="ru-RU"/>
          </a:p>
        </p:txBody>
      </p:sp>
    </p:spTree>
    <p:extLst>
      <p:ext uri="{BB962C8B-B14F-4D97-AF65-F5344CB8AC3E}">
        <p14:creationId xmlns:p14="http://schemas.microsoft.com/office/powerpoint/2010/main" val="31433468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fif"/><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3" Type="http://schemas.openxmlformats.org/officeDocument/2006/relationships/image" Target="../media/image21.svg"/><Relationship Id="rId7" Type="http://schemas.openxmlformats.org/officeDocument/2006/relationships/image" Target="../media/image25.svg"/><Relationship Id="rId12"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18.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1332AA-08EC-43D5-A39C-CEDEDB0B1EC5}"/>
              </a:ext>
            </a:extLst>
          </p:cNvPr>
          <p:cNvSpPr>
            <a:spLocks noGrp="1"/>
          </p:cNvSpPr>
          <p:nvPr>
            <p:ph type="ctrTitle"/>
          </p:nvPr>
        </p:nvSpPr>
        <p:spPr>
          <a:xfrm>
            <a:off x="1751012" y="716323"/>
            <a:ext cx="8689976" cy="2509213"/>
          </a:xfrm>
        </p:spPr>
        <p:txBody>
          <a:bodyPr>
            <a:normAutofit/>
          </a:bodyPr>
          <a:lstStyle/>
          <a:p>
            <a:r>
              <a:rPr lang="ru-RU" dirty="0">
                <a:solidFill>
                  <a:srgbClr val="FF0000"/>
                </a:solidFill>
              </a:rPr>
              <a:t>Идентификация неизвестного вещества через химические реакции</a:t>
            </a:r>
            <a:endParaRPr lang="ru-RU" b="1" dirty="0">
              <a:solidFill>
                <a:srgbClr val="FF0000"/>
              </a:solidFill>
            </a:endParaRPr>
          </a:p>
        </p:txBody>
      </p:sp>
      <p:sp>
        <p:nvSpPr>
          <p:cNvPr id="4" name="TextBox 3">
            <a:extLst>
              <a:ext uri="{FF2B5EF4-FFF2-40B4-BE49-F238E27FC236}">
                <a16:creationId xmlns:a16="http://schemas.microsoft.com/office/drawing/2014/main" id="{6FBAE3FD-1A24-4DD8-A0CD-1D1536A564B3}"/>
              </a:ext>
            </a:extLst>
          </p:cNvPr>
          <p:cNvSpPr txBox="1"/>
          <p:nvPr/>
        </p:nvSpPr>
        <p:spPr>
          <a:xfrm>
            <a:off x="7718951" y="3788628"/>
            <a:ext cx="4309639" cy="830997"/>
          </a:xfrm>
          <a:prstGeom prst="rect">
            <a:avLst/>
          </a:prstGeom>
          <a:noFill/>
        </p:spPr>
        <p:txBody>
          <a:bodyPr wrap="square" rtlCol="0">
            <a:spAutoFit/>
          </a:bodyPr>
          <a:lstStyle/>
          <a:p>
            <a:r>
              <a:rPr lang="ru-RU" sz="2400" dirty="0"/>
              <a:t>МОУ «ИТ-лицей Привилегия» Соколовская Юлия Андреевна</a:t>
            </a:r>
          </a:p>
        </p:txBody>
      </p:sp>
      <p:pic>
        <p:nvPicPr>
          <p:cNvPr id="7" name="Рисунок 6">
            <a:extLst>
              <a:ext uri="{FF2B5EF4-FFF2-40B4-BE49-F238E27FC236}">
                <a16:creationId xmlns:a16="http://schemas.microsoft.com/office/drawing/2014/main" id="{64CC57B8-A295-4CCD-A31B-F68D302127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942" y="4619625"/>
            <a:ext cx="2905733" cy="2038350"/>
          </a:xfrm>
          <a:prstGeom prst="rect">
            <a:avLst/>
          </a:prstGeom>
        </p:spPr>
      </p:pic>
      <p:pic>
        <p:nvPicPr>
          <p:cNvPr id="9" name="Рисунок 8">
            <a:extLst>
              <a:ext uri="{FF2B5EF4-FFF2-40B4-BE49-F238E27FC236}">
                <a16:creationId xmlns:a16="http://schemas.microsoft.com/office/drawing/2014/main" id="{EC9BF57D-FAF3-4C25-B482-9FC4A12CF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5331" y="4119562"/>
            <a:ext cx="2595563" cy="2595563"/>
          </a:xfrm>
          <a:prstGeom prst="rect">
            <a:avLst/>
          </a:prstGeom>
        </p:spPr>
      </p:pic>
    </p:spTree>
    <p:extLst>
      <p:ext uri="{BB962C8B-B14F-4D97-AF65-F5344CB8AC3E}">
        <p14:creationId xmlns:p14="http://schemas.microsoft.com/office/powerpoint/2010/main" val="1448555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F5F322-3A03-4570-9A54-FE27F2D603B1}"/>
              </a:ext>
            </a:extLst>
          </p:cNvPr>
          <p:cNvSpPr txBox="1"/>
          <p:nvPr/>
        </p:nvSpPr>
        <p:spPr>
          <a:xfrm>
            <a:off x="1414021" y="735291"/>
            <a:ext cx="9389097" cy="1200329"/>
          </a:xfrm>
          <a:prstGeom prst="rect">
            <a:avLst/>
          </a:prstGeom>
          <a:noFill/>
        </p:spPr>
        <p:txBody>
          <a:bodyPr wrap="square" rtlCol="0">
            <a:spAutoFit/>
          </a:bodyPr>
          <a:lstStyle/>
          <a:p>
            <a:r>
              <a:rPr lang="ru-RU" sz="3600" dirty="0">
                <a:solidFill>
                  <a:srgbClr val="FF0000"/>
                </a:solidFill>
              </a:rPr>
              <a:t>Кейс: «Идентификация неизвестного вещества через химические реакции»</a:t>
            </a:r>
          </a:p>
        </p:txBody>
      </p:sp>
      <p:sp>
        <p:nvSpPr>
          <p:cNvPr id="5" name="TextBox 4">
            <a:extLst>
              <a:ext uri="{FF2B5EF4-FFF2-40B4-BE49-F238E27FC236}">
                <a16:creationId xmlns:a16="http://schemas.microsoft.com/office/drawing/2014/main" id="{549DD466-B615-461C-AC36-87E3DDC0B824}"/>
              </a:ext>
            </a:extLst>
          </p:cNvPr>
          <p:cNvSpPr txBox="1"/>
          <p:nvPr/>
        </p:nvSpPr>
        <p:spPr>
          <a:xfrm>
            <a:off x="989814" y="1951348"/>
            <a:ext cx="10350631" cy="2677656"/>
          </a:xfrm>
          <a:prstGeom prst="rect">
            <a:avLst/>
          </a:prstGeom>
          <a:noFill/>
        </p:spPr>
        <p:txBody>
          <a:bodyPr wrap="square" rtlCol="0">
            <a:spAutoFit/>
          </a:bodyPr>
          <a:lstStyle/>
          <a:p>
            <a:r>
              <a:rPr lang="ru-RU" sz="2800" dirty="0"/>
              <a:t>Вы работаете в аналитической лаборатории, которая специализируется на идентификации неизвестного вещества. В лабораторию поступил образец неизвестного порошка, который был обнаружен на месте предполагаемого химического загрязнения. Ваша задача – определить, что это за вещество, используя доступные реактивы  </a:t>
            </a:r>
          </a:p>
        </p:txBody>
      </p:sp>
    </p:spTree>
    <p:extLst>
      <p:ext uri="{BB962C8B-B14F-4D97-AF65-F5344CB8AC3E}">
        <p14:creationId xmlns:p14="http://schemas.microsoft.com/office/powerpoint/2010/main" val="318063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B52BCB-D6FA-43C7-9ECD-C8B69C18FF15}"/>
              </a:ext>
            </a:extLst>
          </p:cNvPr>
          <p:cNvSpPr txBox="1"/>
          <p:nvPr/>
        </p:nvSpPr>
        <p:spPr>
          <a:xfrm>
            <a:off x="1046375" y="458459"/>
            <a:ext cx="11462994" cy="3108543"/>
          </a:xfrm>
          <a:prstGeom prst="rect">
            <a:avLst/>
          </a:prstGeom>
          <a:noFill/>
        </p:spPr>
        <p:txBody>
          <a:bodyPr wrap="square" rtlCol="0">
            <a:spAutoFit/>
          </a:bodyPr>
          <a:lstStyle/>
          <a:p>
            <a:endParaRPr lang="ru-RU" sz="3200" dirty="0"/>
          </a:p>
          <a:p>
            <a:endParaRPr lang="ru-RU" sz="3200" dirty="0"/>
          </a:p>
          <a:p>
            <a:r>
              <a:rPr lang="ru-RU" sz="3200" dirty="0"/>
              <a:t>Какие признаки химических реакций могут помочь идентифицировать неизвестное вещество?</a:t>
            </a:r>
          </a:p>
          <a:p>
            <a:endParaRPr lang="ru-RU" sz="3200" dirty="0"/>
          </a:p>
          <a:p>
            <a:endParaRPr lang="ru-RU" dirty="0"/>
          </a:p>
          <a:p>
            <a:endParaRPr lang="ru-RU" dirty="0"/>
          </a:p>
        </p:txBody>
      </p:sp>
      <p:pic>
        <p:nvPicPr>
          <p:cNvPr id="3" name="Рисунок 2">
            <a:extLst>
              <a:ext uri="{FF2B5EF4-FFF2-40B4-BE49-F238E27FC236}">
                <a16:creationId xmlns:a16="http://schemas.microsoft.com/office/drawing/2014/main" id="{21089413-D893-4AD8-B33D-B925F7FF71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742" y="3459354"/>
            <a:ext cx="3393650" cy="2940188"/>
          </a:xfrm>
          <a:prstGeom prst="rect">
            <a:avLst/>
          </a:prstGeom>
        </p:spPr>
      </p:pic>
      <p:pic>
        <p:nvPicPr>
          <p:cNvPr id="6" name="Рисунок 5">
            <a:extLst>
              <a:ext uri="{FF2B5EF4-FFF2-40B4-BE49-F238E27FC236}">
                <a16:creationId xmlns:a16="http://schemas.microsoft.com/office/drawing/2014/main" id="{05309A33-ADBF-4432-A979-CEE0C58A29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4780" y="3158706"/>
            <a:ext cx="2571946" cy="3429261"/>
          </a:xfrm>
          <a:prstGeom prst="rect">
            <a:avLst/>
          </a:prstGeom>
        </p:spPr>
      </p:pic>
      <p:pic>
        <p:nvPicPr>
          <p:cNvPr id="8" name="Рисунок 7">
            <a:extLst>
              <a:ext uri="{FF2B5EF4-FFF2-40B4-BE49-F238E27FC236}">
                <a16:creationId xmlns:a16="http://schemas.microsoft.com/office/drawing/2014/main" id="{FC02FA21-BECD-4A25-99ED-114E91466F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0413" y="3327662"/>
            <a:ext cx="4864337" cy="2737075"/>
          </a:xfrm>
          <a:prstGeom prst="rect">
            <a:avLst/>
          </a:prstGeom>
        </p:spPr>
      </p:pic>
    </p:spTree>
    <p:extLst>
      <p:ext uri="{BB962C8B-B14F-4D97-AF65-F5344CB8AC3E}">
        <p14:creationId xmlns:p14="http://schemas.microsoft.com/office/powerpoint/2010/main" val="708965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E993C3B-CBE1-4E8B-B0F9-FB9A0C57E0F3}"/>
              </a:ext>
            </a:extLst>
          </p:cNvPr>
          <p:cNvSpPr/>
          <p:nvPr/>
        </p:nvSpPr>
        <p:spPr>
          <a:xfrm>
            <a:off x="697584" y="316966"/>
            <a:ext cx="11265030" cy="4154984"/>
          </a:xfrm>
          <a:prstGeom prst="rect">
            <a:avLst/>
          </a:prstGeom>
        </p:spPr>
        <p:txBody>
          <a:bodyPr wrap="square">
            <a:spAutoFit/>
          </a:bodyPr>
          <a:lstStyle/>
          <a:p>
            <a:pPr>
              <a:buFont typeface="Arial" panose="020B0604020202020204" pitchFamily="34" charset="0"/>
              <a:buChar char="•"/>
            </a:pPr>
            <a:r>
              <a:rPr lang="ru-RU" sz="3200" b="1" i="0" dirty="0">
                <a:solidFill>
                  <a:srgbClr val="FF0000"/>
                </a:solidFill>
                <a:effectLst/>
                <a:latin typeface="Inter"/>
              </a:rPr>
              <a:t>Цель</a:t>
            </a:r>
            <a:r>
              <a:rPr lang="ru-RU" sz="3200" b="0" i="0" dirty="0">
                <a:solidFill>
                  <a:srgbClr val="404040"/>
                </a:solidFill>
                <a:effectLst/>
                <a:latin typeface="Inter"/>
              </a:rPr>
              <a:t>: Идентифицировать неизвестное вещество с помощью качественных химических реакций.</a:t>
            </a:r>
          </a:p>
          <a:p>
            <a:endParaRPr lang="ru-RU" sz="3200" b="0" i="0" dirty="0">
              <a:solidFill>
                <a:srgbClr val="404040"/>
              </a:solidFill>
              <a:effectLst/>
              <a:latin typeface="Inter"/>
            </a:endParaRPr>
          </a:p>
          <a:p>
            <a:pPr>
              <a:buFont typeface="Arial" panose="020B0604020202020204" pitchFamily="34" charset="0"/>
              <a:buChar char="•"/>
            </a:pPr>
            <a:r>
              <a:rPr lang="ru-RU" sz="2400" b="1" i="0" dirty="0">
                <a:solidFill>
                  <a:srgbClr val="FF0000"/>
                </a:solidFill>
                <a:effectLst/>
                <a:latin typeface="Inter"/>
              </a:rPr>
              <a:t>Задачи</a:t>
            </a:r>
            <a:r>
              <a:rPr lang="ru-RU" sz="2400" b="0" i="0" dirty="0">
                <a:solidFill>
                  <a:srgbClr val="404040"/>
                </a:solidFill>
                <a:effectLst/>
                <a:latin typeface="Inter"/>
              </a:rPr>
              <a:t>:</a:t>
            </a:r>
          </a:p>
          <a:p>
            <a:pPr marL="742950" lvl="1" indent="-285750">
              <a:buFont typeface="Arial" panose="020B0604020202020204" pitchFamily="34" charset="0"/>
              <a:buChar char="•"/>
            </a:pPr>
            <a:r>
              <a:rPr lang="ru-RU" sz="2400" b="0" i="0" dirty="0">
                <a:solidFill>
                  <a:srgbClr val="404040"/>
                </a:solidFill>
                <a:effectLst/>
                <a:latin typeface="Inter"/>
              </a:rPr>
              <a:t>Провести </a:t>
            </a:r>
            <a:r>
              <a:rPr lang="ru-RU" sz="2400" dirty="0">
                <a:solidFill>
                  <a:srgbClr val="404040"/>
                </a:solidFill>
                <a:latin typeface="Inter"/>
              </a:rPr>
              <a:t>качественные реакции</a:t>
            </a:r>
            <a:r>
              <a:rPr lang="ru-RU" sz="2400" b="0" i="0" dirty="0">
                <a:solidFill>
                  <a:srgbClr val="404040"/>
                </a:solidFill>
                <a:effectLst/>
                <a:latin typeface="Inter"/>
              </a:rPr>
              <a:t> имеющихся реактивов.</a:t>
            </a:r>
          </a:p>
          <a:p>
            <a:pPr marL="742950" lvl="1" indent="-285750">
              <a:buFont typeface="Arial" panose="020B0604020202020204" pitchFamily="34" charset="0"/>
              <a:buChar char="•"/>
            </a:pPr>
            <a:r>
              <a:rPr lang="ru-RU" sz="2400" b="0" i="0" dirty="0">
                <a:solidFill>
                  <a:srgbClr val="404040"/>
                </a:solidFill>
                <a:effectLst/>
                <a:latin typeface="Inter"/>
              </a:rPr>
              <a:t>Зафиксировать </a:t>
            </a:r>
            <a:r>
              <a:rPr lang="ru-RU" sz="2400" dirty="0">
                <a:solidFill>
                  <a:srgbClr val="404040"/>
                </a:solidFill>
                <a:latin typeface="Inter"/>
              </a:rPr>
              <a:t>признаки реакций</a:t>
            </a:r>
            <a:r>
              <a:rPr lang="ru-RU" sz="2400" b="0" i="0" dirty="0">
                <a:solidFill>
                  <a:srgbClr val="404040"/>
                </a:solidFill>
                <a:effectLst/>
                <a:latin typeface="Inter"/>
              </a:rPr>
              <a:t> (осадки, газ, изменение цвета, запаха, выделения тепла и света).</a:t>
            </a:r>
          </a:p>
          <a:p>
            <a:pPr marL="742950" lvl="1" indent="-285750">
              <a:buFont typeface="Arial" panose="020B0604020202020204" pitchFamily="34" charset="0"/>
              <a:buChar char="•"/>
            </a:pPr>
            <a:r>
              <a:rPr lang="ru-RU" sz="2400" b="0" i="0" dirty="0">
                <a:solidFill>
                  <a:srgbClr val="404040"/>
                </a:solidFill>
                <a:effectLst/>
                <a:latin typeface="Inter"/>
              </a:rPr>
              <a:t>Составить уравнения химических реакций.</a:t>
            </a:r>
          </a:p>
          <a:p>
            <a:pPr marL="742950" lvl="1" indent="-285750">
              <a:buFont typeface="Arial" panose="020B0604020202020204" pitchFamily="34" charset="0"/>
              <a:buChar char="•"/>
            </a:pPr>
            <a:r>
              <a:rPr lang="ru-RU" sz="2400" b="0" i="0" dirty="0">
                <a:solidFill>
                  <a:srgbClr val="404040"/>
                </a:solidFill>
                <a:effectLst/>
                <a:latin typeface="Inter"/>
              </a:rPr>
              <a:t>Уравнения химических реакций в полном и сокращенном виде.</a:t>
            </a:r>
          </a:p>
          <a:p>
            <a:pPr marL="742950" lvl="1" indent="-285750">
              <a:buFont typeface="Arial" panose="020B0604020202020204" pitchFamily="34" charset="0"/>
              <a:buChar char="•"/>
            </a:pPr>
            <a:r>
              <a:rPr lang="ru-RU" sz="2400" b="0" i="0" dirty="0">
                <a:solidFill>
                  <a:srgbClr val="404040"/>
                </a:solidFill>
                <a:effectLst/>
                <a:latin typeface="Inter"/>
              </a:rPr>
              <a:t>Сделать вывод о </a:t>
            </a:r>
            <a:r>
              <a:rPr lang="ru-RU" sz="2400" dirty="0">
                <a:solidFill>
                  <a:srgbClr val="404040"/>
                </a:solidFill>
                <a:latin typeface="Inter"/>
              </a:rPr>
              <a:t>составе</a:t>
            </a:r>
            <a:r>
              <a:rPr lang="ru-RU" sz="2400" b="0" i="0" dirty="0">
                <a:solidFill>
                  <a:srgbClr val="404040"/>
                </a:solidFill>
                <a:effectLst/>
                <a:latin typeface="Inter"/>
              </a:rPr>
              <a:t> вещества.</a:t>
            </a:r>
          </a:p>
        </p:txBody>
      </p:sp>
      <p:pic>
        <p:nvPicPr>
          <p:cNvPr id="6" name="Рисунок 5">
            <a:extLst>
              <a:ext uri="{FF2B5EF4-FFF2-40B4-BE49-F238E27FC236}">
                <a16:creationId xmlns:a16="http://schemas.microsoft.com/office/drawing/2014/main" id="{C576A639-94F4-4C9E-946F-D951208C08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499" y="4471950"/>
            <a:ext cx="3185500" cy="2386050"/>
          </a:xfrm>
          <a:prstGeom prst="rect">
            <a:avLst/>
          </a:prstGeom>
        </p:spPr>
      </p:pic>
      <p:pic>
        <p:nvPicPr>
          <p:cNvPr id="8" name="Рисунок 7">
            <a:extLst>
              <a:ext uri="{FF2B5EF4-FFF2-40B4-BE49-F238E27FC236}">
                <a16:creationId xmlns:a16="http://schemas.microsoft.com/office/drawing/2014/main" id="{40814E22-D4AB-47ED-8461-3583F9A410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5904" y="4120802"/>
            <a:ext cx="3649597" cy="2737198"/>
          </a:xfrm>
          <a:prstGeom prst="rect">
            <a:avLst/>
          </a:prstGeom>
        </p:spPr>
      </p:pic>
    </p:spTree>
    <p:extLst>
      <p:ext uri="{BB962C8B-B14F-4D97-AF65-F5344CB8AC3E}">
        <p14:creationId xmlns:p14="http://schemas.microsoft.com/office/powerpoint/2010/main" val="2084391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3211C9BF-1697-42AB-8E21-E97C8B738285}"/>
              </a:ext>
            </a:extLst>
          </p:cNvPr>
          <p:cNvSpPr/>
          <p:nvPr/>
        </p:nvSpPr>
        <p:spPr>
          <a:xfrm>
            <a:off x="1150069" y="320511"/>
            <a:ext cx="10397766" cy="5447645"/>
          </a:xfrm>
          <a:prstGeom prst="rect">
            <a:avLst/>
          </a:prstGeom>
        </p:spPr>
        <p:txBody>
          <a:bodyPr wrap="square">
            <a:spAutoFit/>
          </a:bodyPr>
          <a:lstStyle/>
          <a:p>
            <a:pPr>
              <a:buFont typeface="Arial" panose="020B0604020202020204" pitchFamily="34" charset="0"/>
              <a:buChar char="•"/>
            </a:pPr>
            <a:r>
              <a:rPr lang="ru-RU" sz="3200" b="1" i="0" dirty="0">
                <a:solidFill>
                  <a:srgbClr val="FF0000"/>
                </a:solidFill>
                <a:effectLst/>
                <a:latin typeface="Inter"/>
              </a:rPr>
              <a:t>Гипотеза</a:t>
            </a:r>
            <a:r>
              <a:rPr lang="ru-RU" sz="3200" b="0" i="0" dirty="0">
                <a:solidFill>
                  <a:srgbClr val="404040"/>
                </a:solidFill>
                <a:effectLst/>
                <a:latin typeface="Inter"/>
              </a:rPr>
              <a:t>: Неизвестное вещество можно идентифицировать с помощью качественных химических реакций.</a:t>
            </a:r>
          </a:p>
          <a:p>
            <a:pPr>
              <a:buFont typeface="Arial" panose="020B0604020202020204" pitchFamily="34" charset="0"/>
              <a:buChar char="•"/>
            </a:pPr>
            <a:endParaRPr lang="ru-RU" sz="2800" b="0" i="0" dirty="0">
              <a:solidFill>
                <a:srgbClr val="404040"/>
              </a:solidFill>
              <a:effectLst/>
              <a:latin typeface="Inter"/>
            </a:endParaRPr>
          </a:p>
          <a:p>
            <a:pPr>
              <a:buFont typeface="Arial" panose="020B0604020202020204" pitchFamily="34" charset="0"/>
              <a:buChar char="•"/>
            </a:pPr>
            <a:r>
              <a:rPr lang="ru-RU" sz="2800" b="1" i="0" dirty="0">
                <a:solidFill>
                  <a:srgbClr val="FF0000"/>
                </a:solidFill>
                <a:effectLst/>
                <a:latin typeface="Inter"/>
              </a:rPr>
              <a:t>Обоснование</a:t>
            </a:r>
            <a:r>
              <a:rPr lang="ru-RU" sz="2800" b="0" i="0" dirty="0">
                <a:solidFill>
                  <a:srgbClr val="404040"/>
                </a:solidFill>
                <a:effectLst/>
                <a:latin typeface="Inter"/>
              </a:rPr>
              <a:t>:</a:t>
            </a:r>
            <a:r>
              <a:rPr lang="ru-RU" dirty="0"/>
              <a:t> </a:t>
            </a:r>
            <a:r>
              <a:rPr lang="ru-RU" sz="2800" dirty="0"/>
              <a:t>Качественные химические реакции позволяют выявить уникальные свойства веществ, такие как изменение цвета, образование осадка, выделение газа или характерный запах. Эти признаки являются специфичными для определённых соединений или групп веществ. Таким образом, проводя серию таких реакций, можно установить наличие определённых ионов, функциональных групп или классов соединений в неизвестном веществе, что делает возможным его идентификацию.</a:t>
            </a:r>
            <a:endParaRPr lang="ru-RU" sz="2800" b="0" i="0" dirty="0">
              <a:solidFill>
                <a:srgbClr val="404040"/>
              </a:solidFill>
              <a:effectLst/>
              <a:latin typeface="Inter"/>
            </a:endParaRPr>
          </a:p>
        </p:txBody>
      </p:sp>
    </p:spTree>
    <p:extLst>
      <p:ext uri="{BB962C8B-B14F-4D97-AF65-F5344CB8AC3E}">
        <p14:creationId xmlns:p14="http://schemas.microsoft.com/office/powerpoint/2010/main" val="1207621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81111-931A-C678-1591-0A2C762E14E9}"/>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9B7FC5-BEB4-C29C-1ECE-2A11CB04A02E}"/>
              </a:ext>
            </a:extLst>
          </p:cNvPr>
          <p:cNvSpPr>
            <a:spLocks noGrp="1"/>
          </p:cNvSpPr>
          <p:nvPr>
            <p:ph type="title"/>
          </p:nvPr>
        </p:nvSpPr>
        <p:spPr>
          <a:xfrm>
            <a:off x="838200" y="79693"/>
            <a:ext cx="10515600" cy="975995"/>
          </a:xfrm>
        </p:spPr>
        <p:txBody>
          <a:bodyPr/>
          <a:lstStyle/>
          <a:p>
            <a:pPr algn="ctr"/>
            <a:r>
              <a:rPr lang="ru-RU" b="1" dirty="0"/>
              <a:t>Правила техники безопасности</a:t>
            </a:r>
          </a:p>
        </p:txBody>
      </p:sp>
      <p:sp>
        <p:nvSpPr>
          <p:cNvPr id="7" name="TextBox 6">
            <a:extLst>
              <a:ext uri="{FF2B5EF4-FFF2-40B4-BE49-F238E27FC236}">
                <a16:creationId xmlns:a16="http://schemas.microsoft.com/office/drawing/2014/main" id="{564656BB-40B5-70C3-6949-4DC385ABB549}"/>
              </a:ext>
            </a:extLst>
          </p:cNvPr>
          <p:cNvSpPr txBox="1"/>
          <p:nvPr/>
        </p:nvSpPr>
        <p:spPr>
          <a:xfrm>
            <a:off x="1171867" y="1525106"/>
            <a:ext cx="4555946" cy="461665"/>
          </a:xfrm>
          <a:prstGeom prst="rect">
            <a:avLst/>
          </a:prstGeom>
          <a:noFill/>
        </p:spPr>
        <p:txBody>
          <a:bodyPr wrap="square" rtlCol="0">
            <a:spAutoFit/>
          </a:bodyPr>
          <a:lstStyle/>
          <a:p>
            <a:r>
              <a:rPr lang="ru-RU" sz="2400" b="1" dirty="0"/>
              <a:t>Не пробовать вещества на вкус</a:t>
            </a:r>
          </a:p>
        </p:txBody>
      </p:sp>
      <p:sp>
        <p:nvSpPr>
          <p:cNvPr id="8" name="TextBox 7">
            <a:extLst>
              <a:ext uri="{FF2B5EF4-FFF2-40B4-BE49-F238E27FC236}">
                <a16:creationId xmlns:a16="http://schemas.microsoft.com/office/drawing/2014/main" id="{0D1695F8-73FA-8557-6EE8-3BDD3B2C1DBB}"/>
              </a:ext>
            </a:extLst>
          </p:cNvPr>
          <p:cNvSpPr txBox="1"/>
          <p:nvPr/>
        </p:nvSpPr>
        <p:spPr>
          <a:xfrm>
            <a:off x="1171867" y="2744968"/>
            <a:ext cx="4212933" cy="461665"/>
          </a:xfrm>
          <a:prstGeom prst="rect">
            <a:avLst/>
          </a:prstGeom>
          <a:noFill/>
        </p:spPr>
        <p:txBody>
          <a:bodyPr wrap="square" rtlCol="0">
            <a:spAutoFit/>
          </a:bodyPr>
          <a:lstStyle/>
          <a:p>
            <a:r>
              <a:rPr lang="ru-RU" sz="2400" b="1" dirty="0"/>
              <a:t>Не трогать вещества руками</a:t>
            </a:r>
          </a:p>
        </p:txBody>
      </p:sp>
      <p:sp>
        <p:nvSpPr>
          <p:cNvPr id="9" name="TextBox 8">
            <a:extLst>
              <a:ext uri="{FF2B5EF4-FFF2-40B4-BE49-F238E27FC236}">
                <a16:creationId xmlns:a16="http://schemas.microsoft.com/office/drawing/2014/main" id="{1EC0B053-AC9E-8B05-51FF-200F650A1154}"/>
              </a:ext>
            </a:extLst>
          </p:cNvPr>
          <p:cNvSpPr txBox="1"/>
          <p:nvPr/>
        </p:nvSpPr>
        <p:spPr>
          <a:xfrm>
            <a:off x="1171867" y="3984370"/>
            <a:ext cx="4733746" cy="461665"/>
          </a:xfrm>
          <a:prstGeom prst="rect">
            <a:avLst/>
          </a:prstGeom>
          <a:noFill/>
        </p:spPr>
        <p:txBody>
          <a:bodyPr wrap="square" rtlCol="0">
            <a:spAutoFit/>
          </a:bodyPr>
          <a:lstStyle/>
          <a:p>
            <a:r>
              <a:rPr lang="ru-RU" sz="2400" b="1" dirty="0"/>
              <a:t>Не оставлять склянки открытыми</a:t>
            </a:r>
          </a:p>
        </p:txBody>
      </p:sp>
      <p:sp>
        <p:nvSpPr>
          <p:cNvPr id="10" name="TextBox 9">
            <a:extLst>
              <a:ext uri="{FF2B5EF4-FFF2-40B4-BE49-F238E27FC236}">
                <a16:creationId xmlns:a16="http://schemas.microsoft.com/office/drawing/2014/main" id="{A352258E-E5C8-0E40-FBD7-4AA79785CBF7}"/>
              </a:ext>
            </a:extLst>
          </p:cNvPr>
          <p:cNvSpPr txBox="1"/>
          <p:nvPr/>
        </p:nvSpPr>
        <p:spPr>
          <a:xfrm>
            <a:off x="1171867" y="5037618"/>
            <a:ext cx="4511880" cy="830997"/>
          </a:xfrm>
          <a:prstGeom prst="rect">
            <a:avLst/>
          </a:prstGeom>
          <a:noFill/>
        </p:spPr>
        <p:txBody>
          <a:bodyPr wrap="square" rtlCol="0">
            <a:spAutoFit/>
          </a:bodyPr>
          <a:lstStyle/>
          <a:p>
            <a:r>
              <a:rPr lang="ru-RU" sz="2400" b="1" dirty="0"/>
              <a:t>Не выливать отработанные реактивы в раковину</a:t>
            </a:r>
          </a:p>
        </p:txBody>
      </p:sp>
      <p:sp>
        <p:nvSpPr>
          <p:cNvPr id="11" name="TextBox 10">
            <a:extLst>
              <a:ext uri="{FF2B5EF4-FFF2-40B4-BE49-F238E27FC236}">
                <a16:creationId xmlns:a16="http://schemas.microsoft.com/office/drawing/2014/main" id="{A001CC6C-523F-DDB6-B709-B7212A8A2097}"/>
              </a:ext>
            </a:extLst>
          </p:cNvPr>
          <p:cNvSpPr txBox="1"/>
          <p:nvPr/>
        </p:nvSpPr>
        <p:spPr>
          <a:xfrm>
            <a:off x="7222067" y="1334597"/>
            <a:ext cx="4771078" cy="830997"/>
          </a:xfrm>
          <a:prstGeom prst="rect">
            <a:avLst/>
          </a:prstGeom>
          <a:noFill/>
        </p:spPr>
        <p:txBody>
          <a:bodyPr wrap="square" rtlCol="0">
            <a:spAutoFit/>
          </a:bodyPr>
          <a:lstStyle/>
          <a:p>
            <a:r>
              <a:rPr lang="ru-RU" sz="2400" b="1" dirty="0"/>
              <a:t>Не менять пробки или пипетки различных склянок</a:t>
            </a:r>
          </a:p>
        </p:txBody>
      </p:sp>
      <p:sp>
        <p:nvSpPr>
          <p:cNvPr id="12" name="TextBox 11">
            <a:extLst>
              <a:ext uri="{FF2B5EF4-FFF2-40B4-BE49-F238E27FC236}">
                <a16:creationId xmlns:a16="http://schemas.microsoft.com/office/drawing/2014/main" id="{42DC6707-B365-1D20-F92D-6C8B009AD6E7}"/>
              </a:ext>
            </a:extLst>
          </p:cNvPr>
          <p:cNvSpPr txBox="1"/>
          <p:nvPr/>
        </p:nvSpPr>
        <p:spPr>
          <a:xfrm>
            <a:off x="7222067" y="2502293"/>
            <a:ext cx="4800600" cy="830997"/>
          </a:xfrm>
          <a:prstGeom prst="rect">
            <a:avLst/>
          </a:prstGeom>
          <a:noFill/>
        </p:spPr>
        <p:txBody>
          <a:bodyPr wrap="square" rtlCol="0">
            <a:spAutoFit/>
          </a:bodyPr>
          <a:lstStyle/>
          <a:p>
            <a:r>
              <a:rPr lang="ru-RU" sz="2400" b="1" dirty="0"/>
              <a:t>Не оставлять неубранными разлитые/рассыпчатые реактивы</a:t>
            </a:r>
          </a:p>
        </p:txBody>
      </p:sp>
      <p:sp>
        <p:nvSpPr>
          <p:cNvPr id="13" name="TextBox 12">
            <a:extLst>
              <a:ext uri="{FF2B5EF4-FFF2-40B4-BE49-F238E27FC236}">
                <a16:creationId xmlns:a16="http://schemas.microsoft.com/office/drawing/2014/main" id="{070C800B-ADDB-1481-1A5D-67FAF250010E}"/>
              </a:ext>
            </a:extLst>
          </p:cNvPr>
          <p:cNvSpPr txBox="1"/>
          <p:nvPr/>
        </p:nvSpPr>
        <p:spPr>
          <a:xfrm>
            <a:off x="7222067" y="3588942"/>
            <a:ext cx="4673600" cy="1200329"/>
          </a:xfrm>
          <a:prstGeom prst="rect">
            <a:avLst/>
          </a:prstGeom>
          <a:noFill/>
        </p:spPr>
        <p:txBody>
          <a:bodyPr wrap="square" rtlCol="0">
            <a:spAutoFit/>
          </a:bodyPr>
          <a:lstStyle/>
          <a:p>
            <a:r>
              <a:rPr lang="ru-RU" sz="2400" b="1" dirty="0"/>
              <a:t>Не набирать разные реактивы одной и той же пипеткой/ложкой</a:t>
            </a:r>
          </a:p>
        </p:txBody>
      </p:sp>
      <p:sp>
        <p:nvSpPr>
          <p:cNvPr id="14" name="TextBox 13">
            <a:extLst>
              <a:ext uri="{FF2B5EF4-FFF2-40B4-BE49-F238E27FC236}">
                <a16:creationId xmlns:a16="http://schemas.microsoft.com/office/drawing/2014/main" id="{368A736A-E80A-562C-C629-86C9A9736B7E}"/>
              </a:ext>
            </a:extLst>
          </p:cNvPr>
          <p:cNvSpPr txBox="1"/>
          <p:nvPr/>
        </p:nvSpPr>
        <p:spPr>
          <a:xfrm>
            <a:off x="7222067" y="5083784"/>
            <a:ext cx="4673599" cy="830997"/>
          </a:xfrm>
          <a:prstGeom prst="rect">
            <a:avLst/>
          </a:prstGeom>
          <a:noFill/>
        </p:spPr>
        <p:txBody>
          <a:bodyPr wrap="square" rtlCol="0">
            <a:spAutoFit/>
          </a:bodyPr>
          <a:lstStyle/>
          <a:p>
            <a:r>
              <a:rPr lang="ru-RU" sz="2400" b="1" dirty="0"/>
              <a:t>Не высыпать/выливать остатки реактивов обратно в склянки</a:t>
            </a:r>
          </a:p>
        </p:txBody>
      </p:sp>
      <p:pic>
        <p:nvPicPr>
          <p:cNvPr id="4" name="Рисунок 3">
            <a:extLst>
              <a:ext uri="{FF2B5EF4-FFF2-40B4-BE49-F238E27FC236}">
                <a16:creationId xmlns:a16="http://schemas.microsoft.com/office/drawing/2014/main" id="{CC0A6747-8751-1590-B82B-321BF8720B4C}"/>
              </a:ext>
            </a:extLst>
          </p:cNvPr>
          <p:cNvPicPr>
            <a:picLocks noChangeAspect="1"/>
          </p:cNvPicPr>
          <p:nvPr/>
        </p:nvPicPr>
        <p:blipFill>
          <a:blip r:embed="rId2"/>
          <a:stretch>
            <a:fillRect/>
          </a:stretch>
        </p:blipFill>
        <p:spPr>
          <a:xfrm>
            <a:off x="198855" y="1309201"/>
            <a:ext cx="917866" cy="923330"/>
          </a:xfrm>
          <a:prstGeom prst="rect">
            <a:avLst/>
          </a:prstGeom>
        </p:spPr>
      </p:pic>
      <p:pic>
        <p:nvPicPr>
          <p:cNvPr id="16" name="Рисунок 15">
            <a:extLst>
              <a:ext uri="{FF2B5EF4-FFF2-40B4-BE49-F238E27FC236}">
                <a16:creationId xmlns:a16="http://schemas.microsoft.com/office/drawing/2014/main" id="{57B314AB-350E-D537-1AE2-E9EFD1234151}"/>
              </a:ext>
            </a:extLst>
          </p:cNvPr>
          <p:cNvPicPr>
            <a:picLocks noChangeAspect="1"/>
          </p:cNvPicPr>
          <p:nvPr/>
        </p:nvPicPr>
        <p:blipFill>
          <a:blip r:embed="rId3"/>
          <a:stretch>
            <a:fillRect/>
          </a:stretch>
        </p:blipFill>
        <p:spPr>
          <a:xfrm>
            <a:off x="176814" y="2549809"/>
            <a:ext cx="917866" cy="889183"/>
          </a:xfrm>
          <a:prstGeom prst="rect">
            <a:avLst/>
          </a:prstGeom>
        </p:spPr>
      </p:pic>
      <p:pic>
        <p:nvPicPr>
          <p:cNvPr id="18" name="Рисунок 17">
            <a:extLst>
              <a:ext uri="{FF2B5EF4-FFF2-40B4-BE49-F238E27FC236}">
                <a16:creationId xmlns:a16="http://schemas.microsoft.com/office/drawing/2014/main" id="{23EF57AF-17A3-3D0C-D4D8-B6E1676E60A3}"/>
              </a:ext>
            </a:extLst>
          </p:cNvPr>
          <p:cNvPicPr>
            <a:picLocks noChangeAspect="1"/>
          </p:cNvPicPr>
          <p:nvPr/>
        </p:nvPicPr>
        <p:blipFill>
          <a:blip r:embed="rId4"/>
          <a:stretch>
            <a:fillRect/>
          </a:stretch>
        </p:blipFill>
        <p:spPr>
          <a:xfrm>
            <a:off x="198855" y="3756270"/>
            <a:ext cx="917866" cy="917866"/>
          </a:xfrm>
          <a:prstGeom prst="rect">
            <a:avLst/>
          </a:prstGeom>
        </p:spPr>
      </p:pic>
      <p:pic>
        <p:nvPicPr>
          <p:cNvPr id="20" name="Рисунок 19">
            <a:extLst>
              <a:ext uri="{FF2B5EF4-FFF2-40B4-BE49-F238E27FC236}">
                <a16:creationId xmlns:a16="http://schemas.microsoft.com/office/drawing/2014/main" id="{80CA364D-E657-D0F0-F6F3-1C136F463032}"/>
              </a:ext>
            </a:extLst>
          </p:cNvPr>
          <p:cNvPicPr>
            <a:picLocks noChangeAspect="1"/>
          </p:cNvPicPr>
          <p:nvPr/>
        </p:nvPicPr>
        <p:blipFill>
          <a:blip r:embed="rId5"/>
          <a:stretch>
            <a:fillRect/>
          </a:stretch>
        </p:blipFill>
        <p:spPr>
          <a:xfrm>
            <a:off x="233604" y="4991414"/>
            <a:ext cx="917866" cy="877201"/>
          </a:xfrm>
          <a:prstGeom prst="rect">
            <a:avLst/>
          </a:prstGeom>
        </p:spPr>
      </p:pic>
      <p:pic>
        <p:nvPicPr>
          <p:cNvPr id="22" name="Рисунок 21">
            <a:extLst>
              <a:ext uri="{FF2B5EF4-FFF2-40B4-BE49-F238E27FC236}">
                <a16:creationId xmlns:a16="http://schemas.microsoft.com/office/drawing/2014/main" id="{651B97E3-8B27-7DD8-0117-F4E0AFFEA5C4}"/>
              </a:ext>
            </a:extLst>
          </p:cNvPr>
          <p:cNvPicPr>
            <a:picLocks noChangeAspect="1"/>
          </p:cNvPicPr>
          <p:nvPr/>
        </p:nvPicPr>
        <p:blipFill>
          <a:blip r:embed="rId6"/>
          <a:stretch>
            <a:fillRect/>
          </a:stretch>
        </p:blipFill>
        <p:spPr>
          <a:xfrm>
            <a:off x="6224250" y="1306888"/>
            <a:ext cx="917866" cy="804482"/>
          </a:xfrm>
          <a:prstGeom prst="rect">
            <a:avLst/>
          </a:prstGeom>
        </p:spPr>
      </p:pic>
      <p:pic>
        <p:nvPicPr>
          <p:cNvPr id="26" name="Рисунок 25">
            <a:extLst>
              <a:ext uri="{FF2B5EF4-FFF2-40B4-BE49-F238E27FC236}">
                <a16:creationId xmlns:a16="http://schemas.microsoft.com/office/drawing/2014/main" id="{44688CB8-A8BF-5540-7696-4689C98A07FD}"/>
              </a:ext>
            </a:extLst>
          </p:cNvPr>
          <p:cNvPicPr>
            <a:picLocks noChangeAspect="1"/>
          </p:cNvPicPr>
          <p:nvPr/>
        </p:nvPicPr>
        <p:blipFill>
          <a:blip r:embed="rId7"/>
          <a:stretch>
            <a:fillRect/>
          </a:stretch>
        </p:blipFill>
        <p:spPr>
          <a:xfrm>
            <a:off x="6224250" y="2452899"/>
            <a:ext cx="917472" cy="929786"/>
          </a:xfrm>
          <a:prstGeom prst="rect">
            <a:avLst/>
          </a:prstGeom>
        </p:spPr>
      </p:pic>
      <p:pic>
        <p:nvPicPr>
          <p:cNvPr id="28" name="Рисунок 27">
            <a:extLst>
              <a:ext uri="{FF2B5EF4-FFF2-40B4-BE49-F238E27FC236}">
                <a16:creationId xmlns:a16="http://schemas.microsoft.com/office/drawing/2014/main" id="{CC065D88-BA55-A0B3-B638-A9FC03CD11BF}"/>
              </a:ext>
            </a:extLst>
          </p:cNvPr>
          <p:cNvPicPr>
            <a:picLocks noChangeAspect="1"/>
          </p:cNvPicPr>
          <p:nvPr/>
        </p:nvPicPr>
        <p:blipFill>
          <a:blip r:embed="rId8"/>
          <a:stretch>
            <a:fillRect/>
          </a:stretch>
        </p:blipFill>
        <p:spPr>
          <a:xfrm>
            <a:off x="6224250" y="3724214"/>
            <a:ext cx="917866" cy="929786"/>
          </a:xfrm>
          <a:prstGeom prst="rect">
            <a:avLst/>
          </a:prstGeom>
        </p:spPr>
      </p:pic>
      <p:pic>
        <p:nvPicPr>
          <p:cNvPr id="30" name="Рисунок 29">
            <a:extLst>
              <a:ext uri="{FF2B5EF4-FFF2-40B4-BE49-F238E27FC236}">
                <a16:creationId xmlns:a16="http://schemas.microsoft.com/office/drawing/2014/main" id="{D0B12905-9605-3213-C08B-FF6330A82BB3}"/>
              </a:ext>
            </a:extLst>
          </p:cNvPr>
          <p:cNvPicPr>
            <a:picLocks noChangeAspect="1"/>
          </p:cNvPicPr>
          <p:nvPr/>
        </p:nvPicPr>
        <p:blipFill>
          <a:blip r:embed="rId9"/>
          <a:stretch>
            <a:fillRect/>
          </a:stretch>
        </p:blipFill>
        <p:spPr>
          <a:xfrm>
            <a:off x="6224250" y="5037618"/>
            <a:ext cx="929365" cy="923330"/>
          </a:xfrm>
          <a:prstGeom prst="rect">
            <a:avLst/>
          </a:prstGeom>
        </p:spPr>
      </p:pic>
    </p:spTree>
    <p:extLst>
      <p:ext uri="{BB962C8B-B14F-4D97-AF65-F5344CB8AC3E}">
        <p14:creationId xmlns:p14="http://schemas.microsoft.com/office/powerpoint/2010/main" val="368094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a:extLst>
                  <a:ext uri="{FF2B5EF4-FFF2-40B4-BE49-F238E27FC236}">
                    <a16:creationId xmlns:a16="http://schemas.microsoft.com/office/drawing/2014/main" id="{F5BCD153-2ABF-4FF7-9E43-8EEEA570727A}"/>
                  </a:ext>
                </a:extLst>
              </p:cNvPr>
              <p:cNvSpPr/>
              <p:nvPr/>
            </p:nvSpPr>
            <p:spPr>
              <a:xfrm>
                <a:off x="1311897" y="448222"/>
                <a:ext cx="9568206" cy="3970318"/>
              </a:xfrm>
              <a:prstGeom prst="rect">
                <a:avLst/>
              </a:prstGeom>
            </p:spPr>
            <p:txBody>
              <a:bodyPr wrap="square">
                <a:spAutoFit/>
              </a:bodyPr>
              <a:lstStyle/>
              <a:p>
                <a:pPr algn="ctr"/>
                <a:r>
                  <a:rPr lang="ru-RU" b="1" i="0" dirty="0">
                    <a:solidFill>
                      <a:srgbClr val="404040"/>
                    </a:solidFill>
                    <a:effectLst/>
                    <a:latin typeface="Inter"/>
                  </a:rPr>
                  <a:t> </a:t>
                </a:r>
                <a:r>
                  <a:rPr lang="ru-RU" sz="4000" b="1" i="0" dirty="0">
                    <a:solidFill>
                      <a:srgbClr val="FF0000"/>
                    </a:solidFill>
                    <a:effectLst/>
                    <a:latin typeface="Inter"/>
                  </a:rPr>
                  <a:t>Исходные данные</a:t>
                </a:r>
              </a:p>
              <a:p>
                <a:pPr>
                  <a:buFont typeface="Arial" panose="020B0604020202020204" pitchFamily="34" charset="0"/>
                  <a:buChar char="•"/>
                </a:pPr>
                <a:r>
                  <a:rPr lang="ru-RU" sz="2400" b="1" dirty="0">
                    <a:solidFill>
                      <a:srgbClr val="FF0000"/>
                    </a:solidFill>
                    <a:latin typeface="Inter"/>
                  </a:rPr>
                  <a:t>Исследуемое</a:t>
                </a:r>
                <a:r>
                  <a:rPr lang="ru-RU" sz="2400" b="1" i="0" dirty="0">
                    <a:solidFill>
                      <a:srgbClr val="FF0000"/>
                    </a:solidFill>
                    <a:effectLst/>
                    <a:latin typeface="Inter"/>
                  </a:rPr>
                  <a:t> вещество</a:t>
                </a:r>
                <a:r>
                  <a:rPr lang="ru-RU" sz="2400" b="0" i="0" dirty="0">
                    <a:solidFill>
                      <a:srgbClr val="404040"/>
                    </a:solidFill>
                    <a:effectLst/>
                    <a:latin typeface="Inter"/>
                  </a:rPr>
                  <a:t>: Порошок (возможные варианты: </a:t>
                </a:r>
                <a:r>
                  <a:rPr lang="en-US" sz="2400" dirty="0">
                    <a:solidFill>
                      <a:srgbClr val="404040"/>
                    </a:solidFill>
                    <a:latin typeface="Inter"/>
                  </a:rPr>
                  <a:t>Na</a:t>
                </a:r>
                <a14:m>
                  <m:oMath xmlns:m="http://schemas.openxmlformats.org/officeDocument/2006/math">
                    <m:r>
                      <a:rPr lang="en-US" sz="2400" i="1" baseline="-25000" dirty="0">
                        <a:solidFill>
                          <a:srgbClr val="404040"/>
                        </a:solidFill>
                        <a:latin typeface="Cambria Math" panose="02040503050406030204" pitchFamily="18" charset="0"/>
                      </a:rPr>
                      <m:t>2</m:t>
                    </m:r>
                  </m:oMath>
                </a14:m>
                <a:r>
                  <a:rPr lang="ru-RU" sz="2400" dirty="0">
                    <a:solidFill>
                      <a:srgbClr val="404040"/>
                    </a:solidFill>
                    <a:latin typeface="Inter"/>
                  </a:rPr>
                  <a:t>С</a:t>
                </a:r>
                <a:r>
                  <a:rPr lang="en-US" sz="2400" dirty="0">
                    <a:solidFill>
                      <a:srgbClr val="404040"/>
                    </a:solidFill>
                    <a:latin typeface="Inter"/>
                  </a:rPr>
                  <a:t>O</a:t>
                </a:r>
                <a:r>
                  <a:rPr lang="en-US" sz="2400" baseline="-25000" dirty="0">
                    <a:solidFill>
                      <a:srgbClr val="404040"/>
                    </a:solidFill>
                    <a:latin typeface="Inter"/>
                  </a:rPr>
                  <a:t>3</a:t>
                </a:r>
                <a:r>
                  <a:rPr lang="ru-RU" sz="2400" baseline="-25000" dirty="0">
                    <a:solidFill>
                      <a:srgbClr val="404040"/>
                    </a:solidFill>
                    <a:latin typeface="Inter"/>
                  </a:rPr>
                  <a:t> </a:t>
                </a:r>
                <a:r>
                  <a:rPr lang="ru-RU" sz="2400" b="0" i="0" dirty="0">
                    <a:solidFill>
                      <a:srgbClr val="404040"/>
                    </a:solidFill>
                    <a:effectLst/>
                    <a:latin typeface="Inter"/>
                  </a:rPr>
                  <a:t>карбонат натрия, </a:t>
                </a:r>
                <a:r>
                  <a:rPr lang="en-US" sz="2400" dirty="0">
                    <a:solidFill>
                      <a:srgbClr val="404040"/>
                    </a:solidFill>
                    <a:latin typeface="Inter"/>
                  </a:rPr>
                  <a:t>CuSO</a:t>
                </a:r>
                <a:r>
                  <a:rPr lang="en-US" sz="2400" baseline="-25000" dirty="0">
                    <a:solidFill>
                      <a:srgbClr val="404040"/>
                    </a:solidFill>
                    <a:latin typeface="Inter"/>
                  </a:rPr>
                  <a:t>4 </a:t>
                </a:r>
                <a:r>
                  <a:rPr lang="ru-RU" sz="2400" b="0" i="0" dirty="0">
                    <a:solidFill>
                      <a:srgbClr val="404040"/>
                    </a:solidFill>
                    <a:effectLst/>
                    <a:latin typeface="Inter"/>
                  </a:rPr>
                  <a:t>сульфат меди, </a:t>
                </a:r>
                <a:r>
                  <a:rPr lang="en-US" sz="2400" dirty="0">
                    <a:solidFill>
                      <a:srgbClr val="404040"/>
                    </a:solidFill>
                    <a:latin typeface="Inter"/>
                  </a:rPr>
                  <a:t>BaCl</a:t>
                </a:r>
                <a:r>
                  <a:rPr lang="en-US" sz="2400" baseline="-25000" dirty="0">
                    <a:solidFill>
                      <a:srgbClr val="404040"/>
                    </a:solidFill>
                    <a:latin typeface="Inter"/>
                  </a:rPr>
                  <a:t>2 </a:t>
                </a:r>
                <a:r>
                  <a:rPr lang="ru-RU" sz="2400" b="0" i="0" dirty="0">
                    <a:solidFill>
                      <a:srgbClr val="404040"/>
                    </a:solidFill>
                    <a:effectLst/>
                    <a:latin typeface="Inter"/>
                  </a:rPr>
                  <a:t>хлорид бария.</a:t>
                </a:r>
              </a:p>
              <a:p>
                <a:pPr>
                  <a:buFont typeface="Arial" panose="020B0604020202020204" pitchFamily="34" charset="0"/>
                  <a:buChar char="•"/>
                </a:pPr>
                <a:r>
                  <a:rPr lang="ru-RU" sz="2800" b="1" i="0" dirty="0">
                    <a:solidFill>
                      <a:srgbClr val="FF0000"/>
                    </a:solidFill>
                    <a:effectLst/>
                    <a:latin typeface="Inter"/>
                  </a:rPr>
                  <a:t>Реактивы</a:t>
                </a:r>
                <a:r>
                  <a:rPr lang="ru-RU" sz="2800" b="0" i="0" dirty="0">
                    <a:solidFill>
                      <a:srgbClr val="404040"/>
                    </a:solidFill>
                    <a:effectLst/>
                    <a:latin typeface="Inter"/>
                  </a:rPr>
                  <a:t>:</a:t>
                </a:r>
              </a:p>
              <a:p>
                <a:pPr marL="742950" lvl="1" indent="-285750">
                  <a:buFont typeface="Arial" panose="020B0604020202020204" pitchFamily="34" charset="0"/>
                  <a:buChar char="•"/>
                </a:pPr>
                <a:r>
                  <a:rPr lang="ru-RU" sz="2800" dirty="0" err="1">
                    <a:solidFill>
                      <a:srgbClr val="404040"/>
                    </a:solidFill>
                    <a:latin typeface="Inter"/>
                  </a:rPr>
                  <a:t>HCl</a:t>
                </a:r>
                <a:r>
                  <a:rPr lang="ru-RU" sz="2800" dirty="0">
                    <a:solidFill>
                      <a:srgbClr val="404040"/>
                    </a:solidFill>
                    <a:latin typeface="Inter"/>
                  </a:rPr>
                  <a:t> Соляная </a:t>
                </a:r>
                <a:r>
                  <a:rPr lang="ru-RU" sz="2800" b="0" i="0" dirty="0">
                    <a:solidFill>
                      <a:srgbClr val="404040"/>
                    </a:solidFill>
                    <a:effectLst/>
                    <a:latin typeface="Inter"/>
                  </a:rPr>
                  <a:t>кислота </a:t>
                </a:r>
              </a:p>
              <a:p>
                <a:pPr marL="742950" lvl="1" indent="-285750">
                  <a:buFont typeface="Arial" panose="020B0604020202020204" pitchFamily="34" charset="0"/>
                  <a:buChar char="•"/>
                </a:pPr>
                <a:r>
                  <a:rPr lang="ru-RU" sz="2800" dirty="0">
                    <a:solidFill>
                      <a:srgbClr val="404040"/>
                    </a:solidFill>
                    <a:latin typeface="Inter"/>
                  </a:rPr>
                  <a:t>H₂SO₄ Серная </a:t>
                </a:r>
                <a:r>
                  <a:rPr lang="ru-RU" sz="2800" b="0" i="0" dirty="0">
                    <a:solidFill>
                      <a:srgbClr val="404040"/>
                    </a:solidFill>
                    <a:effectLst/>
                    <a:latin typeface="Inter"/>
                  </a:rPr>
                  <a:t>кислота </a:t>
                </a:r>
              </a:p>
              <a:p>
                <a:pPr marL="742950" lvl="1" indent="-285750">
                  <a:buFont typeface="Arial" panose="020B0604020202020204" pitchFamily="34" charset="0"/>
                  <a:buChar char="•"/>
                </a:pPr>
                <a:r>
                  <a:rPr lang="ru-RU" sz="2800" dirty="0" err="1">
                    <a:solidFill>
                      <a:srgbClr val="404040"/>
                    </a:solidFill>
                    <a:latin typeface="Inter"/>
                  </a:rPr>
                  <a:t>NaOH</a:t>
                </a:r>
                <a:r>
                  <a:rPr lang="ru-RU" sz="2800" dirty="0">
                    <a:solidFill>
                      <a:srgbClr val="404040"/>
                    </a:solidFill>
                    <a:latin typeface="Inter"/>
                  </a:rPr>
                  <a:t> Гидроксид </a:t>
                </a:r>
                <a:r>
                  <a:rPr lang="ru-RU" sz="2800" b="0" i="0" dirty="0">
                    <a:solidFill>
                      <a:srgbClr val="404040"/>
                    </a:solidFill>
                    <a:effectLst/>
                    <a:latin typeface="Inter"/>
                  </a:rPr>
                  <a:t>натрия </a:t>
                </a:r>
              </a:p>
              <a:p>
                <a:pPr marL="742950" lvl="1" indent="-285750">
                  <a:buFont typeface="Arial" panose="020B0604020202020204" pitchFamily="34" charset="0"/>
                  <a:buChar char="•"/>
                </a:pPr>
                <a:r>
                  <a:rPr lang="ru-RU" sz="2800" dirty="0" err="1">
                    <a:solidFill>
                      <a:srgbClr val="404040"/>
                    </a:solidFill>
                    <a:latin typeface="Inter"/>
                  </a:rPr>
                  <a:t>BaCl</a:t>
                </a:r>
                <a:r>
                  <a:rPr lang="ru-RU" sz="2800" dirty="0">
                    <a:solidFill>
                      <a:srgbClr val="404040"/>
                    </a:solidFill>
                    <a:latin typeface="Inter"/>
                  </a:rPr>
                  <a:t>₂ Хлорид </a:t>
                </a:r>
                <a:r>
                  <a:rPr lang="ru-RU" sz="2800" b="0" i="0" dirty="0">
                    <a:solidFill>
                      <a:srgbClr val="404040"/>
                    </a:solidFill>
                    <a:effectLst/>
                    <a:latin typeface="Inter"/>
                  </a:rPr>
                  <a:t>бария </a:t>
                </a:r>
              </a:p>
              <a:p>
                <a:pPr>
                  <a:buFont typeface="Arial" panose="020B0604020202020204" pitchFamily="34" charset="0"/>
                  <a:buChar char="•"/>
                </a:pPr>
                <a:r>
                  <a:rPr lang="ru-RU" sz="2400" b="1" i="0" dirty="0">
                    <a:solidFill>
                      <a:srgbClr val="FF0000"/>
                    </a:solidFill>
                    <a:effectLst/>
                    <a:latin typeface="Inter"/>
                  </a:rPr>
                  <a:t>Оборудование</a:t>
                </a:r>
                <a:r>
                  <a:rPr lang="ru-RU" sz="2400" b="0" i="0" dirty="0">
                    <a:solidFill>
                      <a:srgbClr val="404040"/>
                    </a:solidFill>
                    <a:effectLst/>
                    <a:latin typeface="Inter"/>
                  </a:rPr>
                  <a:t>: Пробирки, пипетки, штатив для пробирок</a:t>
                </a:r>
                <a:r>
                  <a:rPr lang="en-US" sz="2400" dirty="0">
                    <a:solidFill>
                      <a:srgbClr val="404040"/>
                    </a:solidFill>
                    <a:latin typeface="Inter"/>
                  </a:rPr>
                  <a:t>.</a:t>
                </a:r>
                <a:endParaRPr lang="ru-RU" sz="2400" b="0" i="0" dirty="0">
                  <a:solidFill>
                    <a:srgbClr val="404040"/>
                  </a:solidFill>
                  <a:effectLst/>
                  <a:latin typeface="Inter"/>
                </a:endParaRPr>
              </a:p>
            </p:txBody>
          </p:sp>
        </mc:Choice>
        <mc:Fallback xmlns="">
          <p:sp>
            <p:nvSpPr>
              <p:cNvPr id="4" name="Прямоугольник 3">
                <a:extLst>
                  <a:ext uri="{FF2B5EF4-FFF2-40B4-BE49-F238E27FC236}">
                    <a16:creationId xmlns:a16="http://schemas.microsoft.com/office/drawing/2014/main" id="{F5BCD153-2ABF-4FF7-9E43-8EEEA570727A}"/>
                  </a:ext>
                </a:extLst>
              </p:cNvPr>
              <p:cNvSpPr>
                <a:spLocks noRot="1" noChangeAspect="1" noMove="1" noResize="1" noEditPoints="1" noAdjustHandles="1" noChangeArrowheads="1" noChangeShapeType="1" noTextEdit="1"/>
              </p:cNvSpPr>
              <p:nvPr/>
            </p:nvSpPr>
            <p:spPr>
              <a:xfrm>
                <a:off x="1311897" y="448222"/>
                <a:ext cx="9568206" cy="3970318"/>
              </a:xfrm>
              <a:prstGeom prst="rect">
                <a:avLst/>
              </a:prstGeom>
              <a:blipFill>
                <a:blip r:embed="rId2"/>
                <a:stretch>
                  <a:fillRect l="-1146" t="-2765" b="-2611"/>
                </a:stretch>
              </a:blipFill>
            </p:spPr>
            <p:txBody>
              <a:bodyPr/>
              <a:lstStyle/>
              <a:p>
                <a:r>
                  <a:rPr lang="ru-RU">
                    <a:noFill/>
                  </a:rPr>
                  <a:t> </a:t>
                </a:r>
              </a:p>
            </p:txBody>
          </p:sp>
        </mc:Fallback>
      </mc:AlternateContent>
    </p:spTree>
    <p:extLst>
      <p:ext uri="{BB962C8B-B14F-4D97-AF65-F5344CB8AC3E}">
        <p14:creationId xmlns:p14="http://schemas.microsoft.com/office/powerpoint/2010/main" val="3194654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18A80A-43D2-A6BC-CC7C-F62911F71AE4}"/>
              </a:ext>
            </a:extLst>
          </p:cNvPr>
          <p:cNvSpPr>
            <a:spLocks noGrp="1"/>
          </p:cNvSpPr>
          <p:nvPr>
            <p:ph type="title"/>
          </p:nvPr>
        </p:nvSpPr>
        <p:spPr>
          <a:xfrm>
            <a:off x="838200" y="146041"/>
            <a:ext cx="10515600" cy="830997"/>
          </a:xfrm>
        </p:spPr>
        <p:txBody>
          <a:bodyPr/>
          <a:lstStyle/>
          <a:p>
            <a:pPr algn="ctr"/>
            <a:r>
              <a:rPr lang="ru-RU" b="1" dirty="0"/>
              <a:t>Алгоритм работы</a:t>
            </a:r>
          </a:p>
        </p:txBody>
      </p:sp>
      <p:grpSp>
        <p:nvGrpSpPr>
          <p:cNvPr id="26" name="Группа 25">
            <a:extLst>
              <a:ext uri="{FF2B5EF4-FFF2-40B4-BE49-F238E27FC236}">
                <a16:creationId xmlns:a16="http://schemas.microsoft.com/office/drawing/2014/main" id="{25DAC212-9E3E-36EA-D856-F2A27CF7ED27}"/>
              </a:ext>
            </a:extLst>
          </p:cNvPr>
          <p:cNvGrpSpPr/>
          <p:nvPr/>
        </p:nvGrpSpPr>
        <p:grpSpPr>
          <a:xfrm>
            <a:off x="2175935" y="1431388"/>
            <a:ext cx="7078131" cy="1278932"/>
            <a:chOff x="2175935" y="1431388"/>
            <a:chExt cx="7078131" cy="1278932"/>
          </a:xfrm>
        </p:grpSpPr>
        <p:sp>
          <p:nvSpPr>
            <p:cNvPr id="6" name="TextBox 5">
              <a:extLst>
                <a:ext uri="{FF2B5EF4-FFF2-40B4-BE49-F238E27FC236}">
                  <a16:creationId xmlns:a16="http://schemas.microsoft.com/office/drawing/2014/main" id="{B73AB435-8F58-8172-3A22-6CFA42132E8F}"/>
                </a:ext>
              </a:extLst>
            </p:cNvPr>
            <p:cNvSpPr txBox="1"/>
            <p:nvPr/>
          </p:nvSpPr>
          <p:spPr>
            <a:xfrm>
              <a:off x="2937933" y="2063989"/>
              <a:ext cx="6316133" cy="646331"/>
            </a:xfrm>
            <a:prstGeom prst="rect">
              <a:avLst/>
            </a:prstGeom>
            <a:solidFill>
              <a:schemeClr val="accent1">
                <a:lumMod val="20000"/>
                <a:lumOff val="80000"/>
              </a:schemeClr>
            </a:solidFill>
          </p:spPr>
          <p:txBody>
            <a:bodyPr wrap="square">
              <a:spAutoFit/>
            </a:bodyPr>
            <a:lstStyle/>
            <a:p>
              <a:pPr algn="ctr"/>
              <a:r>
                <a:rPr lang="ru-RU" b="1" dirty="0"/>
                <a:t>Исследовать физические свойства вещества: агрегатное состояние, растворимость в воде. </a:t>
              </a:r>
              <a:endParaRPr lang="ru-RU" sz="2400" b="1" dirty="0"/>
            </a:p>
          </p:txBody>
        </p:sp>
        <p:pic>
          <p:nvPicPr>
            <p:cNvPr id="15" name="Рисунок 14" descr="Значок 1 со сплошной заливкой">
              <a:extLst>
                <a:ext uri="{FF2B5EF4-FFF2-40B4-BE49-F238E27FC236}">
                  <a16:creationId xmlns:a16="http://schemas.microsoft.com/office/drawing/2014/main" id="{B3EA7F0B-5DB2-5139-8E11-CE04493E3F6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75935" y="1431388"/>
              <a:ext cx="683956" cy="683956"/>
            </a:xfrm>
            <a:prstGeom prst="rect">
              <a:avLst/>
            </a:prstGeom>
          </p:spPr>
        </p:pic>
      </p:grpSp>
      <p:grpSp>
        <p:nvGrpSpPr>
          <p:cNvPr id="27" name="Группа 26">
            <a:extLst>
              <a:ext uri="{FF2B5EF4-FFF2-40B4-BE49-F238E27FC236}">
                <a16:creationId xmlns:a16="http://schemas.microsoft.com/office/drawing/2014/main" id="{1B99DBE6-DB5B-61EF-04E6-88534ADB4DC1}"/>
              </a:ext>
            </a:extLst>
          </p:cNvPr>
          <p:cNvGrpSpPr/>
          <p:nvPr/>
        </p:nvGrpSpPr>
        <p:grpSpPr>
          <a:xfrm>
            <a:off x="2175935" y="1486737"/>
            <a:ext cx="7078131" cy="1331799"/>
            <a:chOff x="2175935" y="1475654"/>
            <a:chExt cx="7078131" cy="1331799"/>
          </a:xfrm>
        </p:grpSpPr>
        <p:sp>
          <p:nvSpPr>
            <p:cNvPr id="7" name="TextBox 6">
              <a:extLst>
                <a:ext uri="{FF2B5EF4-FFF2-40B4-BE49-F238E27FC236}">
                  <a16:creationId xmlns:a16="http://schemas.microsoft.com/office/drawing/2014/main" id="{C308C778-4C8E-31C2-CCD6-72BD2A1EFF83}"/>
                </a:ext>
              </a:extLst>
            </p:cNvPr>
            <p:cNvSpPr txBox="1"/>
            <p:nvPr/>
          </p:nvSpPr>
          <p:spPr>
            <a:xfrm>
              <a:off x="2937933" y="1475654"/>
              <a:ext cx="6316133" cy="461665"/>
            </a:xfrm>
            <a:prstGeom prst="rect">
              <a:avLst/>
            </a:prstGeom>
            <a:solidFill>
              <a:schemeClr val="accent1">
                <a:lumMod val="20000"/>
                <a:lumOff val="80000"/>
              </a:schemeClr>
            </a:solidFill>
          </p:spPr>
          <p:txBody>
            <a:bodyPr wrap="square">
              <a:spAutoFit/>
            </a:bodyPr>
            <a:lstStyle/>
            <a:p>
              <a:pPr algn="ctr"/>
              <a:r>
                <a:rPr lang="ru-RU" sz="2400" b="1" dirty="0"/>
                <a:t>Надеть перчатки </a:t>
              </a:r>
            </a:p>
          </p:txBody>
        </p:sp>
        <p:pic>
          <p:nvPicPr>
            <p:cNvPr id="17" name="Рисунок 16" descr="Значок со сплошной заливкой">
              <a:extLst>
                <a:ext uri="{FF2B5EF4-FFF2-40B4-BE49-F238E27FC236}">
                  <a16:creationId xmlns:a16="http://schemas.microsoft.com/office/drawing/2014/main" id="{D1FAE958-5527-B8AF-C8E9-908382D8920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75935" y="2123497"/>
              <a:ext cx="683956" cy="683956"/>
            </a:xfrm>
            <a:prstGeom prst="rect">
              <a:avLst/>
            </a:prstGeom>
          </p:spPr>
        </p:pic>
      </p:grpSp>
      <p:grpSp>
        <p:nvGrpSpPr>
          <p:cNvPr id="28" name="Группа 27">
            <a:extLst>
              <a:ext uri="{FF2B5EF4-FFF2-40B4-BE49-F238E27FC236}">
                <a16:creationId xmlns:a16="http://schemas.microsoft.com/office/drawing/2014/main" id="{1B42E446-E9A1-A998-43DA-414AA2C36D8C}"/>
              </a:ext>
            </a:extLst>
          </p:cNvPr>
          <p:cNvGrpSpPr/>
          <p:nvPr/>
        </p:nvGrpSpPr>
        <p:grpSpPr>
          <a:xfrm>
            <a:off x="2175935" y="2993207"/>
            <a:ext cx="7000088" cy="1431472"/>
            <a:chOff x="2175935" y="2993207"/>
            <a:chExt cx="7000088" cy="1431472"/>
          </a:xfrm>
        </p:grpSpPr>
        <p:sp>
          <p:nvSpPr>
            <p:cNvPr id="8" name="TextBox 7">
              <a:extLst>
                <a:ext uri="{FF2B5EF4-FFF2-40B4-BE49-F238E27FC236}">
                  <a16:creationId xmlns:a16="http://schemas.microsoft.com/office/drawing/2014/main" id="{6621709E-3860-BC8D-12F0-5331EFEC4612}"/>
                </a:ext>
              </a:extLst>
            </p:cNvPr>
            <p:cNvSpPr txBox="1"/>
            <p:nvPr/>
          </p:nvSpPr>
          <p:spPr>
            <a:xfrm>
              <a:off x="2859890" y="3963014"/>
              <a:ext cx="6316133" cy="461665"/>
            </a:xfrm>
            <a:prstGeom prst="rect">
              <a:avLst/>
            </a:prstGeom>
            <a:solidFill>
              <a:schemeClr val="accent1">
                <a:lumMod val="20000"/>
                <a:lumOff val="80000"/>
              </a:schemeClr>
            </a:solidFill>
          </p:spPr>
          <p:txBody>
            <a:bodyPr wrap="square">
              <a:spAutoFit/>
            </a:bodyPr>
            <a:lstStyle/>
            <a:p>
              <a:pPr algn="ctr"/>
              <a:r>
                <a:rPr lang="ru-RU" sz="2400" b="1" dirty="0"/>
                <a:t>Зафиксировать наблюдения</a:t>
              </a:r>
            </a:p>
          </p:txBody>
        </p:sp>
        <p:pic>
          <p:nvPicPr>
            <p:cNvPr id="19" name="Рисунок 18" descr="Значок 3 со сплошной заливкой">
              <a:extLst>
                <a:ext uri="{FF2B5EF4-FFF2-40B4-BE49-F238E27FC236}">
                  <a16:creationId xmlns:a16="http://schemas.microsoft.com/office/drawing/2014/main" id="{F6DF2349-AAF8-34A9-528E-976AE65C869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175935" y="2993207"/>
              <a:ext cx="683956" cy="683956"/>
            </a:xfrm>
            <a:prstGeom prst="rect">
              <a:avLst/>
            </a:prstGeom>
          </p:spPr>
        </p:pic>
      </p:grpSp>
      <p:grpSp>
        <p:nvGrpSpPr>
          <p:cNvPr id="29" name="Группа 28">
            <a:extLst>
              <a:ext uri="{FF2B5EF4-FFF2-40B4-BE49-F238E27FC236}">
                <a16:creationId xmlns:a16="http://schemas.microsoft.com/office/drawing/2014/main" id="{61EAC095-FA78-95C5-B868-8A6C0F066BFC}"/>
              </a:ext>
            </a:extLst>
          </p:cNvPr>
          <p:cNvGrpSpPr/>
          <p:nvPr/>
        </p:nvGrpSpPr>
        <p:grpSpPr>
          <a:xfrm>
            <a:off x="2175935" y="3886686"/>
            <a:ext cx="7000089" cy="1219257"/>
            <a:chOff x="2175935" y="3886686"/>
            <a:chExt cx="7000089" cy="1219257"/>
          </a:xfrm>
        </p:grpSpPr>
        <p:sp>
          <p:nvSpPr>
            <p:cNvPr id="9" name="TextBox 8">
              <a:extLst>
                <a:ext uri="{FF2B5EF4-FFF2-40B4-BE49-F238E27FC236}">
                  <a16:creationId xmlns:a16="http://schemas.microsoft.com/office/drawing/2014/main" id="{931C4AD7-BF3D-98D7-53D0-5C4D10E29F82}"/>
                </a:ext>
              </a:extLst>
            </p:cNvPr>
            <p:cNvSpPr txBox="1"/>
            <p:nvPr/>
          </p:nvSpPr>
          <p:spPr>
            <a:xfrm>
              <a:off x="2859891" y="4644278"/>
              <a:ext cx="6316133" cy="461665"/>
            </a:xfrm>
            <a:prstGeom prst="rect">
              <a:avLst/>
            </a:prstGeom>
            <a:solidFill>
              <a:schemeClr val="accent1">
                <a:lumMod val="20000"/>
                <a:lumOff val="80000"/>
              </a:schemeClr>
            </a:solidFill>
          </p:spPr>
          <p:txBody>
            <a:bodyPr wrap="square">
              <a:spAutoFit/>
            </a:bodyPr>
            <a:lstStyle/>
            <a:p>
              <a:pPr algn="ctr"/>
              <a:r>
                <a:rPr lang="ru-RU" sz="2400" b="1" dirty="0"/>
                <a:t>Записать уравнения реакций</a:t>
              </a:r>
            </a:p>
          </p:txBody>
        </p:sp>
        <p:pic>
          <p:nvPicPr>
            <p:cNvPr id="21" name="Рисунок 20" descr="Значок 4 со сплошной заливкой">
              <a:extLst>
                <a:ext uri="{FF2B5EF4-FFF2-40B4-BE49-F238E27FC236}">
                  <a16:creationId xmlns:a16="http://schemas.microsoft.com/office/drawing/2014/main" id="{20CFB68B-1750-4E1E-A81C-AAD94750FF1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175935" y="3886686"/>
              <a:ext cx="683956" cy="683956"/>
            </a:xfrm>
            <a:prstGeom prst="rect">
              <a:avLst/>
            </a:prstGeom>
          </p:spPr>
        </p:pic>
      </p:grpSp>
      <p:grpSp>
        <p:nvGrpSpPr>
          <p:cNvPr id="30" name="Группа 29">
            <a:extLst>
              <a:ext uri="{FF2B5EF4-FFF2-40B4-BE49-F238E27FC236}">
                <a16:creationId xmlns:a16="http://schemas.microsoft.com/office/drawing/2014/main" id="{70E40CF3-478A-15C9-245F-3813F6873F41}"/>
              </a:ext>
            </a:extLst>
          </p:cNvPr>
          <p:cNvGrpSpPr/>
          <p:nvPr/>
        </p:nvGrpSpPr>
        <p:grpSpPr>
          <a:xfrm>
            <a:off x="2175935" y="4533133"/>
            <a:ext cx="7000089" cy="1650955"/>
            <a:chOff x="2175935" y="4548210"/>
            <a:chExt cx="7000089" cy="1650955"/>
          </a:xfrm>
        </p:grpSpPr>
        <p:sp>
          <p:nvSpPr>
            <p:cNvPr id="10" name="TextBox 9">
              <a:extLst>
                <a:ext uri="{FF2B5EF4-FFF2-40B4-BE49-F238E27FC236}">
                  <a16:creationId xmlns:a16="http://schemas.microsoft.com/office/drawing/2014/main" id="{CBC7EBDC-A337-496C-B046-05C69806D9A5}"/>
                </a:ext>
              </a:extLst>
            </p:cNvPr>
            <p:cNvSpPr txBox="1"/>
            <p:nvPr/>
          </p:nvSpPr>
          <p:spPr>
            <a:xfrm>
              <a:off x="2859891" y="5368168"/>
              <a:ext cx="6316133" cy="830997"/>
            </a:xfrm>
            <a:prstGeom prst="rect">
              <a:avLst/>
            </a:prstGeom>
            <a:solidFill>
              <a:schemeClr val="accent1">
                <a:lumMod val="20000"/>
                <a:lumOff val="80000"/>
              </a:schemeClr>
            </a:solidFill>
          </p:spPr>
          <p:txBody>
            <a:bodyPr wrap="square">
              <a:spAutoFit/>
            </a:bodyPr>
            <a:lstStyle/>
            <a:p>
              <a:pPr algn="ctr"/>
              <a:r>
                <a:rPr lang="ru-RU" sz="2400" b="1" dirty="0"/>
                <a:t>Нат основе наблюдений и уравнений реакций сделать вывод.</a:t>
              </a:r>
            </a:p>
          </p:txBody>
        </p:sp>
        <p:pic>
          <p:nvPicPr>
            <p:cNvPr id="23" name="Рисунок 22" descr="Значок 5 со сплошной заливкой">
              <a:extLst>
                <a:ext uri="{FF2B5EF4-FFF2-40B4-BE49-F238E27FC236}">
                  <a16:creationId xmlns:a16="http://schemas.microsoft.com/office/drawing/2014/main" id="{1B2C4105-8FF8-7B47-3F4B-D5229633327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75935" y="4548210"/>
              <a:ext cx="683956" cy="683956"/>
            </a:xfrm>
            <a:prstGeom prst="rect">
              <a:avLst/>
            </a:prstGeom>
          </p:spPr>
        </p:pic>
      </p:grpSp>
      <p:pic>
        <p:nvPicPr>
          <p:cNvPr id="25" name="Рисунок 24" descr="Значок 6 со сплошной заливкой">
            <a:extLst>
              <a:ext uri="{FF2B5EF4-FFF2-40B4-BE49-F238E27FC236}">
                <a16:creationId xmlns:a16="http://schemas.microsoft.com/office/drawing/2014/main" id="{39C04D11-C911-BA42-DFA8-CB05B2CCC6E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175935" y="5426612"/>
            <a:ext cx="683956" cy="683956"/>
          </a:xfrm>
          <a:prstGeom prst="rect">
            <a:avLst/>
          </a:prstGeom>
        </p:spPr>
      </p:pic>
      <p:sp>
        <p:nvSpPr>
          <p:cNvPr id="22" name="TextBox 21">
            <a:extLst>
              <a:ext uri="{FF2B5EF4-FFF2-40B4-BE49-F238E27FC236}">
                <a16:creationId xmlns:a16="http://schemas.microsoft.com/office/drawing/2014/main" id="{FC133ECD-B756-4FEB-9F05-146608A2D089}"/>
              </a:ext>
            </a:extLst>
          </p:cNvPr>
          <p:cNvSpPr txBox="1"/>
          <p:nvPr/>
        </p:nvSpPr>
        <p:spPr>
          <a:xfrm>
            <a:off x="2859890" y="3051263"/>
            <a:ext cx="6316133" cy="461665"/>
          </a:xfrm>
          <a:prstGeom prst="rect">
            <a:avLst/>
          </a:prstGeom>
          <a:solidFill>
            <a:schemeClr val="accent1">
              <a:lumMod val="20000"/>
              <a:lumOff val="80000"/>
            </a:schemeClr>
          </a:solidFill>
        </p:spPr>
        <p:txBody>
          <a:bodyPr wrap="square">
            <a:spAutoFit/>
          </a:bodyPr>
          <a:lstStyle/>
          <a:p>
            <a:pPr algn="ctr"/>
            <a:r>
              <a:rPr lang="ru-RU" sz="2400" b="1" dirty="0"/>
              <a:t>Провести качественные химические реакции </a:t>
            </a:r>
          </a:p>
        </p:txBody>
      </p:sp>
    </p:spTree>
    <p:extLst>
      <p:ext uri="{BB962C8B-B14F-4D97-AF65-F5344CB8AC3E}">
        <p14:creationId xmlns:p14="http://schemas.microsoft.com/office/powerpoint/2010/main" val="2935930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6AE16A3-5890-4735-AEC5-4A81757A7AF9}"/>
              </a:ext>
            </a:extLst>
          </p:cNvPr>
          <p:cNvSpPr txBox="1"/>
          <p:nvPr/>
        </p:nvSpPr>
        <p:spPr>
          <a:xfrm>
            <a:off x="3022862" y="320511"/>
            <a:ext cx="6146276" cy="646331"/>
          </a:xfrm>
          <a:prstGeom prst="rect">
            <a:avLst/>
          </a:prstGeom>
          <a:noFill/>
        </p:spPr>
        <p:txBody>
          <a:bodyPr wrap="square" rtlCol="0">
            <a:spAutoFit/>
          </a:bodyPr>
          <a:lstStyle/>
          <a:p>
            <a:pPr algn="ctr"/>
            <a:r>
              <a:rPr lang="ru-RU" sz="3600" dirty="0">
                <a:solidFill>
                  <a:srgbClr val="FF0000"/>
                </a:solidFill>
              </a:rPr>
              <a:t>Результаты экспериментов</a:t>
            </a:r>
          </a:p>
        </p:txBody>
      </p:sp>
      <p:graphicFrame>
        <p:nvGraphicFramePr>
          <p:cNvPr id="3" name="Таблица 4">
            <a:extLst>
              <a:ext uri="{FF2B5EF4-FFF2-40B4-BE49-F238E27FC236}">
                <a16:creationId xmlns:a16="http://schemas.microsoft.com/office/drawing/2014/main" id="{2F6D9716-A4B4-4CB1-965A-8DAC7D19868D}"/>
              </a:ext>
            </a:extLst>
          </p:cNvPr>
          <p:cNvGraphicFramePr>
            <a:graphicFrameLocks noGrp="1"/>
          </p:cNvGraphicFramePr>
          <p:nvPr>
            <p:extLst>
              <p:ext uri="{D42A27DB-BD31-4B8C-83A1-F6EECF244321}">
                <p14:modId xmlns:p14="http://schemas.microsoft.com/office/powerpoint/2010/main" val="1058097865"/>
              </p:ext>
            </p:extLst>
          </p:nvPr>
        </p:nvGraphicFramePr>
        <p:xfrm>
          <a:off x="1038518" y="1252228"/>
          <a:ext cx="10294071" cy="4024324"/>
        </p:xfrm>
        <a:graphic>
          <a:graphicData uri="http://schemas.openxmlformats.org/drawingml/2006/table">
            <a:tbl>
              <a:tblPr firstRow="1" bandRow="1">
                <a:tableStyleId>{5C22544A-7EE6-4342-B048-85BDC9FD1C3A}</a:tableStyleId>
              </a:tblPr>
              <a:tblGrid>
                <a:gridCol w="3431357">
                  <a:extLst>
                    <a:ext uri="{9D8B030D-6E8A-4147-A177-3AD203B41FA5}">
                      <a16:colId xmlns:a16="http://schemas.microsoft.com/office/drawing/2014/main" val="1452227742"/>
                    </a:ext>
                  </a:extLst>
                </a:gridCol>
                <a:gridCol w="3431357">
                  <a:extLst>
                    <a:ext uri="{9D8B030D-6E8A-4147-A177-3AD203B41FA5}">
                      <a16:colId xmlns:a16="http://schemas.microsoft.com/office/drawing/2014/main" val="4091881547"/>
                    </a:ext>
                  </a:extLst>
                </a:gridCol>
                <a:gridCol w="3431357">
                  <a:extLst>
                    <a:ext uri="{9D8B030D-6E8A-4147-A177-3AD203B41FA5}">
                      <a16:colId xmlns:a16="http://schemas.microsoft.com/office/drawing/2014/main" val="219845784"/>
                    </a:ext>
                  </a:extLst>
                </a:gridCol>
              </a:tblGrid>
              <a:tr h="537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400" b="1" dirty="0">
                          <a:effectLst/>
                        </a:rPr>
                        <a:t>Определяемое вещество</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2400" dirty="0"/>
                        <a:t>Реактив</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sz="2400" dirty="0"/>
                        <a:t>Наблюдаемые изменения</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28889909"/>
                  </a:ext>
                </a:extLst>
              </a:tr>
              <a:tr h="962826">
                <a:tc>
                  <a:txBody>
                    <a:bodyPr/>
                    <a:lstStyle/>
                    <a:p>
                      <a:r>
                        <a:rPr lang="en-US" sz="2400" dirty="0" err="1">
                          <a:effectLst/>
                        </a:rPr>
                        <a:t>Na₂CO</a:t>
                      </a:r>
                      <a:r>
                        <a:rPr lang="en-US" sz="2400" dirty="0">
                          <a:effectLst/>
                        </a:rPr>
                        <a:t>₃ </a:t>
                      </a:r>
                      <a:r>
                        <a:rPr lang="ru-RU" sz="2400" dirty="0">
                          <a:effectLst/>
                        </a:rPr>
                        <a:t>карбонат натрия</a:t>
                      </a:r>
                      <a:endParaRPr lang="ru-RU" sz="2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effectLst/>
                        </a:rPr>
                        <a:t>HCl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effectLst/>
                        </a:rPr>
                        <a:t>H₂SO₄</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400" dirty="0">
                          <a:effectLst/>
                        </a:rPr>
                        <a:t>Выделение газа (</a:t>
                      </a:r>
                      <a:r>
                        <a:rPr lang="en-US" sz="2400" dirty="0">
                          <a:effectLst/>
                        </a:rPr>
                        <a:t>CO₂)</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2400" dirty="0">
                          <a:effectLst/>
                        </a:rPr>
                        <a:t>Выделение газа (</a:t>
                      </a:r>
                      <a:r>
                        <a:rPr lang="en-US" sz="2400" dirty="0">
                          <a:effectLst/>
                        </a:rPr>
                        <a:t>CO₂)</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53383303"/>
                  </a:ext>
                </a:extLst>
              </a:tr>
              <a:tr h="707789">
                <a:tc>
                  <a:txBody>
                    <a:bodyPr/>
                    <a:lstStyle/>
                    <a:p>
                      <a:endParaRPr lang="ru-RU" sz="24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a:effectLst/>
                        </a:rPr>
                        <a:t>BaCl</a:t>
                      </a:r>
                      <a:r>
                        <a:rPr lang="en-US" sz="2400" dirty="0">
                          <a:effectLst/>
                        </a:rPr>
                        <a:t>₂</a:t>
                      </a:r>
                    </a:p>
                  </a:txBody>
                  <a:tcP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400" dirty="0">
                          <a:effectLst/>
                        </a:rPr>
                        <a:t>Белый осадок (</a:t>
                      </a:r>
                      <a:r>
                        <a:rPr lang="en-US" sz="2400" dirty="0" err="1">
                          <a:effectLst/>
                        </a:rPr>
                        <a:t>BaSO</a:t>
                      </a:r>
                      <a:r>
                        <a:rPr lang="en-US" sz="2400" dirty="0">
                          <a:effectLst/>
                        </a:rPr>
                        <a:t>₄)</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1433041"/>
                  </a:ext>
                </a:extLst>
              </a:tr>
              <a:tr h="707789">
                <a:tc>
                  <a:txBody>
                    <a:bodyPr/>
                    <a:lstStyle/>
                    <a:p>
                      <a:r>
                        <a:rPr lang="en-US" sz="2400" dirty="0" err="1">
                          <a:effectLst/>
                        </a:rPr>
                        <a:t>CuSO</a:t>
                      </a:r>
                      <a:r>
                        <a:rPr lang="en-US" sz="2400" dirty="0">
                          <a:effectLst/>
                        </a:rPr>
                        <a:t>₄</a:t>
                      </a:r>
                      <a:r>
                        <a:rPr lang="ru-RU" sz="2400" dirty="0">
                          <a:effectLst/>
                        </a:rPr>
                        <a:t> сульфат меди</a:t>
                      </a:r>
                      <a:endParaRPr lang="ru-RU" sz="2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effectLst/>
                        </a:rPr>
                        <a:t>NaOH</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400" dirty="0">
                          <a:effectLst/>
                        </a:rPr>
                        <a:t>Голубой осадок (</a:t>
                      </a:r>
                      <a:r>
                        <a:rPr lang="en-US" sz="2400" dirty="0">
                          <a:effectLst/>
                        </a:rPr>
                        <a:t>Cu(OH)₂)</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029795748"/>
                  </a:ext>
                </a:extLst>
              </a:tr>
              <a:tr h="707789">
                <a:tc>
                  <a:txBody>
                    <a:bodyPr/>
                    <a:lstStyle/>
                    <a:p>
                      <a:endParaRPr lang="ru-RU" sz="24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a:effectLst/>
                        </a:rPr>
                        <a:t>BaCl</a:t>
                      </a:r>
                      <a:r>
                        <a:rPr lang="en-US" sz="2400" dirty="0">
                          <a:effectLst/>
                        </a:rPr>
                        <a:t>₂</a:t>
                      </a:r>
                    </a:p>
                  </a:txBody>
                  <a:tcP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400" dirty="0">
                          <a:effectLst/>
                        </a:rPr>
                        <a:t>Белый осадок (</a:t>
                      </a:r>
                      <a:r>
                        <a:rPr lang="en-US" sz="2400" dirty="0" err="1">
                          <a:effectLst/>
                        </a:rPr>
                        <a:t>BaSO</a:t>
                      </a:r>
                      <a:r>
                        <a:rPr lang="en-US" sz="2400" dirty="0">
                          <a:effectLst/>
                        </a:rPr>
                        <a:t>₄)</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3305411"/>
                  </a:ext>
                </a:extLst>
              </a:tr>
            </a:tbl>
          </a:graphicData>
        </a:graphic>
      </p:graphicFrame>
    </p:spTree>
    <p:extLst>
      <p:ext uri="{BB962C8B-B14F-4D97-AF65-F5344CB8AC3E}">
        <p14:creationId xmlns:p14="http://schemas.microsoft.com/office/powerpoint/2010/main" val="2304786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A92F7AD-3FEA-472B-91C6-CADA0991C2FA}"/>
              </a:ext>
            </a:extLst>
          </p:cNvPr>
          <p:cNvSpPr/>
          <p:nvPr/>
        </p:nvSpPr>
        <p:spPr>
          <a:xfrm>
            <a:off x="1093509" y="456929"/>
            <a:ext cx="9096867" cy="6063198"/>
          </a:xfrm>
          <a:prstGeom prst="rect">
            <a:avLst/>
          </a:prstGeom>
        </p:spPr>
        <p:txBody>
          <a:bodyPr wrap="square">
            <a:spAutoFit/>
          </a:bodyPr>
          <a:lstStyle/>
          <a:p>
            <a:pPr algn="ctr"/>
            <a:r>
              <a:rPr lang="ru-RU" sz="3600" b="1" dirty="0">
                <a:solidFill>
                  <a:srgbClr val="FF0000"/>
                </a:solidFill>
                <a:latin typeface="Inter"/>
              </a:rPr>
              <a:t>Уравнения реакций</a:t>
            </a:r>
          </a:p>
          <a:p>
            <a:endParaRPr lang="en-US" sz="3200" b="1" dirty="0">
              <a:solidFill>
                <a:srgbClr val="404040"/>
              </a:solidFill>
              <a:latin typeface="Inter"/>
            </a:endParaRPr>
          </a:p>
          <a:p>
            <a:r>
              <a:rPr lang="ru-RU" sz="3200" b="1" dirty="0">
                <a:solidFill>
                  <a:srgbClr val="404040"/>
                </a:solidFill>
                <a:latin typeface="Inter"/>
              </a:rPr>
              <a:t>Карбонат натрия</a:t>
            </a:r>
            <a:r>
              <a:rPr lang="ru-RU" sz="3200" dirty="0">
                <a:solidFill>
                  <a:srgbClr val="404040"/>
                </a:solidFill>
                <a:latin typeface="Inter"/>
              </a:rPr>
              <a:t>:</a:t>
            </a:r>
            <a:endParaRPr lang="en-US" sz="3200" dirty="0">
              <a:solidFill>
                <a:srgbClr val="404040"/>
              </a:solidFill>
              <a:latin typeface="Inter"/>
            </a:endParaRPr>
          </a:p>
          <a:p>
            <a:pPr lvl="0"/>
            <a:r>
              <a:rPr lang="en-US" sz="3200" dirty="0"/>
              <a:t>Na</a:t>
            </a:r>
            <a:r>
              <a:rPr lang="en-US" sz="3200" baseline="-25000" dirty="0"/>
              <a:t>2</a:t>
            </a:r>
            <a:r>
              <a:rPr lang="en-US" sz="3200" dirty="0"/>
              <a:t>CO</a:t>
            </a:r>
            <a:r>
              <a:rPr lang="en-US" sz="3200" baseline="-25000" dirty="0"/>
              <a:t>3</a:t>
            </a:r>
            <a:r>
              <a:rPr lang="en-US" sz="3200" dirty="0"/>
              <a:t>+2HCl→2NaCl+H</a:t>
            </a:r>
            <a:r>
              <a:rPr lang="en-US" sz="3200" baseline="-25000" dirty="0"/>
              <a:t>2</a:t>
            </a:r>
            <a:r>
              <a:rPr lang="en-US" sz="3200" dirty="0"/>
              <a:t>CO</a:t>
            </a:r>
            <a:r>
              <a:rPr lang="en-US" sz="3200" baseline="-25000" dirty="0"/>
              <a:t>3</a:t>
            </a:r>
          </a:p>
          <a:p>
            <a:pPr lvl="0"/>
            <a:r>
              <a:rPr lang="en-US" sz="3200" dirty="0"/>
              <a:t>Na</a:t>
            </a:r>
            <a:r>
              <a:rPr lang="en-US" sz="3200" baseline="-25000" dirty="0"/>
              <a:t>2</a:t>
            </a:r>
            <a:r>
              <a:rPr lang="en-US" sz="3200" dirty="0"/>
              <a:t>CO</a:t>
            </a:r>
            <a:r>
              <a:rPr lang="en-US" sz="3200" baseline="-25000" dirty="0"/>
              <a:t>3</a:t>
            </a:r>
            <a:r>
              <a:rPr lang="en-US" sz="3200" dirty="0"/>
              <a:t>+H</a:t>
            </a:r>
            <a:r>
              <a:rPr lang="en-US" sz="3200" baseline="-25000" dirty="0"/>
              <a:t>2</a:t>
            </a:r>
            <a:r>
              <a:rPr lang="en-US" sz="3200" dirty="0"/>
              <a:t>SO</a:t>
            </a:r>
            <a:r>
              <a:rPr lang="en-US" sz="3200" baseline="-25000" dirty="0"/>
              <a:t>4</a:t>
            </a:r>
            <a:r>
              <a:rPr lang="en-US" sz="3200" dirty="0"/>
              <a:t> →Na</a:t>
            </a:r>
            <a:r>
              <a:rPr lang="en-US" sz="3200" baseline="-25000" dirty="0"/>
              <a:t>2</a:t>
            </a:r>
            <a:r>
              <a:rPr lang="en-US" sz="3200" dirty="0"/>
              <a:t>SO</a:t>
            </a:r>
            <a:r>
              <a:rPr lang="en-US" sz="3200" baseline="-25000" dirty="0"/>
              <a:t>4</a:t>
            </a:r>
            <a:r>
              <a:rPr lang="en-US" sz="3200" dirty="0"/>
              <a:t>+H</a:t>
            </a:r>
            <a:r>
              <a:rPr lang="en-US" sz="3200" baseline="-25000" dirty="0"/>
              <a:t>2</a:t>
            </a:r>
            <a:r>
              <a:rPr lang="en-US" sz="3200" dirty="0"/>
              <a:t>CO</a:t>
            </a:r>
            <a:r>
              <a:rPr lang="en-US" sz="3200" baseline="-25000" dirty="0"/>
              <a:t>3</a:t>
            </a:r>
          </a:p>
          <a:p>
            <a:pPr lvl="0"/>
            <a:r>
              <a:rPr lang="en-US" sz="3200" dirty="0"/>
              <a:t>Na</a:t>
            </a:r>
            <a:r>
              <a:rPr lang="en-US" sz="3200" baseline="-25000" dirty="0"/>
              <a:t>2</a:t>
            </a:r>
            <a:r>
              <a:rPr lang="en-US" sz="3200" dirty="0"/>
              <a:t>CO</a:t>
            </a:r>
            <a:r>
              <a:rPr lang="en-US" sz="3200" baseline="-25000" dirty="0"/>
              <a:t>3</a:t>
            </a:r>
            <a:r>
              <a:rPr lang="en-US" sz="3200" dirty="0"/>
              <a:t>+BaCl</a:t>
            </a:r>
            <a:r>
              <a:rPr lang="en-US" sz="3200" baseline="-25000" dirty="0"/>
              <a:t>2</a:t>
            </a:r>
            <a:r>
              <a:rPr lang="en-US" sz="3200" dirty="0"/>
              <a:t> →BaCO</a:t>
            </a:r>
            <a:r>
              <a:rPr lang="en-US" sz="3200" baseline="-25000" dirty="0"/>
              <a:t>3</a:t>
            </a:r>
            <a:r>
              <a:rPr lang="en-US" sz="3200" dirty="0"/>
              <a:t>+2NaCl</a:t>
            </a:r>
            <a:endParaRPr lang="ru-RU" sz="3200" dirty="0"/>
          </a:p>
          <a:p>
            <a:endParaRPr lang="en-US" sz="3200" b="1" dirty="0">
              <a:solidFill>
                <a:srgbClr val="404040"/>
              </a:solidFill>
              <a:latin typeface="Inter"/>
            </a:endParaRPr>
          </a:p>
          <a:p>
            <a:r>
              <a:rPr lang="ru-RU" sz="3200" b="1" dirty="0">
                <a:solidFill>
                  <a:srgbClr val="404040"/>
                </a:solidFill>
                <a:latin typeface="Inter"/>
              </a:rPr>
              <a:t>Сульфат меди</a:t>
            </a:r>
            <a:r>
              <a:rPr lang="ru-RU" sz="3200" dirty="0">
                <a:solidFill>
                  <a:srgbClr val="404040"/>
                </a:solidFill>
                <a:latin typeface="Inter"/>
              </a:rPr>
              <a:t>:</a:t>
            </a:r>
            <a:endParaRPr lang="en-US" sz="3200" dirty="0">
              <a:solidFill>
                <a:srgbClr val="404040"/>
              </a:solidFill>
              <a:latin typeface="Inter"/>
            </a:endParaRPr>
          </a:p>
          <a:p>
            <a:pPr lvl="0"/>
            <a:r>
              <a:rPr lang="en-US" sz="3200" dirty="0"/>
              <a:t>CuSO</a:t>
            </a:r>
            <a:r>
              <a:rPr lang="en-US" sz="3200" baseline="-25000" dirty="0"/>
              <a:t>4</a:t>
            </a:r>
            <a:r>
              <a:rPr lang="en-US" sz="3200" dirty="0"/>
              <a:t>+BaCl</a:t>
            </a:r>
            <a:r>
              <a:rPr lang="en-US" sz="3200" baseline="-25000" dirty="0"/>
              <a:t>2</a:t>
            </a:r>
            <a:r>
              <a:rPr lang="en-US" sz="3200" dirty="0"/>
              <a:t>→BaSO</a:t>
            </a:r>
            <a:r>
              <a:rPr lang="en-US" sz="3200" baseline="-25000" dirty="0"/>
              <a:t>4</a:t>
            </a:r>
            <a:r>
              <a:rPr lang="en-US" sz="3200" dirty="0"/>
              <a:t>↓+CuCl</a:t>
            </a:r>
            <a:r>
              <a:rPr lang="en-US" sz="3200" baseline="-25000" dirty="0"/>
              <a:t>2</a:t>
            </a:r>
            <a:endParaRPr lang="ru-RU" sz="3200" dirty="0"/>
          </a:p>
          <a:p>
            <a:r>
              <a:rPr lang="en-US" sz="3200" dirty="0"/>
              <a:t>CuSO</a:t>
            </a:r>
            <a:r>
              <a:rPr lang="en-US" sz="3200" baseline="-25000" dirty="0"/>
              <a:t>4</a:t>
            </a:r>
            <a:r>
              <a:rPr lang="en-US" sz="3200" dirty="0"/>
              <a:t>+2NaOH→Cu(OH)</a:t>
            </a:r>
            <a:r>
              <a:rPr lang="en-US" sz="3200" baseline="-25000" dirty="0"/>
              <a:t>2</a:t>
            </a:r>
            <a:r>
              <a:rPr lang="en-US" sz="3200" dirty="0"/>
              <a:t>↓+Na</a:t>
            </a:r>
            <a:r>
              <a:rPr lang="en-US" sz="3200" baseline="-25000" dirty="0"/>
              <a:t>2</a:t>
            </a:r>
            <a:r>
              <a:rPr lang="en-US" sz="3200" dirty="0"/>
              <a:t>SO</a:t>
            </a:r>
            <a:r>
              <a:rPr lang="en-US" sz="3200" baseline="-25000" dirty="0"/>
              <a:t>4</a:t>
            </a:r>
            <a:endParaRPr lang="en-US" sz="3200" dirty="0">
              <a:solidFill>
                <a:srgbClr val="404040"/>
              </a:solidFill>
              <a:latin typeface="Inter"/>
            </a:endParaRPr>
          </a:p>
          <a:p>
            <a:br>
              <a:rPr lang="en-US" sz="3200" dirty="0"/>
            </a:br>
            <a:endParaRPr lang="ru-RU" sz="3200" dirty="0"/>
          </a:p>
        </p:txBody>
      </p:sp>
    </p:spTree>
    <p:extLst>
      <p:ext uri="{BB962C8B-B14F-4D97-AF65-F5344CB8AC3E}">
        <p14:creationId xmlns:p14="http://schemas.microsoft.com/office/powerpoint/2010/main" val="2623477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B68DB6-C2F1-4DC4-A1E2-D4C5A8457922}"/>
              </a:ext>
            </a:extLst>
          </p:cNvPr>
          <p:cNvSpPr/>
          <p:nvPr/>
        </p:nvSpPr>
        <p:spPr>
          <a:xfrm>
            <a:off x="744718" y="1120676"/>
            <a:ext cx="11010507" cy="4031873"/>
          </a:xfrm>
          <a:prstGeom prst="rect">
            <a:avLst/>
          </a:prstGeom>
        </p:spPr>
        <p:txBody>
          <a:bodyPr wrap="square">
            <a:spAutoFit/>
          </a:bodyPr>
          <a:lstStyle/>
          <a:p>
            <a:pPr>
              <a:buFont typeface="Arial" panose="020B0604020202020204" pitchFamily="34" charset="0"/>
              <a:buChar char="•"/>
            </a:pPr>
            <a:r>
              <a:rPr lang="ru-RU" sz="3200" b="1" dirty="0">
                <a:solidFill>
                  <a:srgbClr val="404040"/>
                </a:solidFill>
                <a:latin typeface="Inter"/>
              </a:rPr>
              <a:t>Идентифицированное вещество</a:t>
            </a:r>
            <a:r>
              <a:rPr lang="ru-RU" sz="3200" dirty="0">
                <a:solidFill>
                  <a:srgbClr val="404040"/>
                </a:solidFill>
                <a:latin typeface="Inter"/>
              </a:rPr>
              <a:t>: Указать вещество на основе наблюдений, например, сульфат меди (</a:t>
            </a:r>
            <a:r>
              <a:rPr lang="ru-RU" sz="3200" dirty="0" err="1">
                <a:solidFill>
                  <a:srgbClr val="404040"/>
                </a:solidFill>
                <a:latin typeface="Inter"/>
              </a:rPr>
              <a:t>CuSO</a:t>
            </a:r>
            <a:r>
              <a:rPr lang="ru-RU" sz="3200" dirty="0">
                <a:solidFill>
                  <a:srgbClr val="404040"/>
                </a:solidFill>
                <a:latin typeface="Inter"/>
              </a:rPr>
              <a:t>₄).</a:t>
            </a:r>
          </a:p>
          <a:p>
            <a:pPr>
              <a:buFont typeface="Arial" panose="020B0604020202020204" pitchFamily="34" charset="0"/>
              <a:buChar char="•"/>
            </a:pPr>
            <a:r>
              <a:rPr lang="ru-RU" sz="3200" b="1" dirty="0">
                <a:solidFill>
                  <a:srgbClr val="404040"/>
                </a:solidFill>
                <a:latin typeface="Inter"/>
              </a:rPr>
              <a:t>Обоснование</a:t>
            </a:r>
            <a:r>
              <a:rPr lang="ru-RU" sz="3200" dirty="0">
                <a:solidFill>
                  <a:srgbClr val="404040"/>
                </a:solidFill>
                <a:latin typeface="Inter"/>
              </a:rPr>
              <a:t>:</a:t>
            </a:r>
          </a:p>
          <a:p>
            <a:pPr marL="742950" lvl="1" indent="-285750">
              <a:buFont typeface="Arial" panose="020B0604020202020204" pitchFamily="34" charset="0"/>
              <a:buChar char="•"/>
            </a:pPr>
            <a:r>
              <a:rPr lang="ru-RU" sz="3200" dirty="0">
                <a:solidFill>
                  <a:srgbClr val="404040"/>
                </a:solidFill>
                <a:latin typeface="Inter"/>
              </a:rPr>
              <a:t>Образование белого осадка с </a:t>
            </a:r>
            <a:r>
              <a:rPr lang="ru-RU" sz="3200" dirty="0" err="1">
                <a:solidFill>
                  <a:srgbClr val="404040"/>
                </a:solidFill>
                <a:latin typeface="Inter"/>
              </a:rPr>
              <a:t>BaCl</a:t>
            </a:r>
            <a:r>
              <a:rPr lang="ru-RU" sz="3200" dirty="0">
                <a:solidFill>
                  <a:srgbClr val="404040"/>
                </a:solidFill>
                <a:latin typeface="Inter"/>
              </a:rPr>
              <a:t>₂ (</a:t>
            </a:r>
            <a:r>
              <a:rPr lang="ru-RU" sz="3200" dirty="0" err="1">
                <a:solidFill>
                  <a:srgbClr val="404040"/>
                </a:solidFill>
                <a:latin typeface="Inter"/>
              </a:rPr>
              <a:t>BaSO</a:t>
            </a:r>
            <a:r>
              <a:rPr lang="ru-RU" sz="3200" dirty="0">
                <a:solidFill>
                  <a:srgbClr val="404040"/>
                </a:solidFill>
                <a:latin typeface="Inter"/>
              </a:rPr>
              <a:t>₄).</a:t>
            </a:r>
          </a:p>
          <a:p>
            <a:pPr marL="742950" lvl="1" indent="-285750">
              <a:buFont typeface="Arial" panose="020B0604020202020204" pitchFamily="34" charset="0"/>
              <a:buChar char="•"/>
            </a:pPr>
            <a:r>
              <a:rPr lang="ru-RU" sz="3200" dirty="0">
                <a:solidFill>
                  <a:srgbClr val="404040"/>
                </a:solidFill>
                <a:latin typeface="Inter"/>
              </a:rPr>
              <a:t>Образование голубого осадка с </a:t>
            </a:r>
            <a:r>
              <a:rPr lang="ru-RU" sz="3200" dirty="0" err="1">
                <a:solidFill>
                  <a:srgbClr val="404040"/>
                </a:solidFill>
                <a:latin typeface="Inter"/>
              </a:rPr>
              <a:t>NaOH</a:t>
            </a:r>
            <a:r>
              <a:rPr lang="ru-RU" sz="3200" dirty="0">
                <a:solidFill>
                  <a:srgbClr val="404040"/>
                </a:solidFill>
                <a:latin typeface="Inter"/>
              </a:rPr>
              <a:t> (</a:t>
            </a:r>
            <a:r>
              <a:rPr lang="ru-RU" sz="3200" dirty="0" err="1">
                <a:solidFill>
                  <a:srgbClr val="404040"/>
                </a:solidFill>
                <a:latin typeface="Inter"/>
              </a:rPr>
              <a:t>Cu</a:t>
            </a:r>
            <a:r>
              <a:rPr lang="ru-RU" sz="3200" dirty="0">
                <a:solidFill>
                  <a:srgbClr val="404040"/>
                </a:solidFill>
                <a:latin typeface="Inter"/>
              </a:rPr>
              <a:t>(OH)₂).</a:t>
            </a:r>
          </a:p>
          <a:p>
            <a:pPr>
              <a:buFont typeface="Arial" panose="020B0604020202020204" pitchFamily="34" charset="0"/>
              <a:buChar char="•"/>
            </a:pPr>
            <a:r>
              <a:rPr lang="ru-RU" sz="3200" b="1" dirty="0">
                <a:solidFill>
                  <a:srgbClr val="404040"/>
                </a:solidFill>
                <a:latin typeface="Inter"/>
              </a:rPr>
              <a:t>Заключение</a:t>
            </a:r>
            <a:r>
              <a:rPr lang="ru-RU" sz="3200" dirty="0">
                <a:solidFill>
                  <a:srgbClr val="404040"/>
                </a:solidFill>
                <a:latin typeface="Inter"/>
              </a:rPr>
              <a:t>: Гипотеза подтвердилась — вещество успешно идентифицировано с помощью качественных химических реакций.</a:t>
            </a:r>
            <a:endParaRPr lang="ru-RU" sz="3200" b="0" i="0" dirty="0">
              <a:solidFill>
                <a:srgbClr val="404040"/>
              </a:solidFill>
              <a:effectLst/>
              <a:latin typeface="Inter"/>
            </a:endParaRPr>
          </a:p>
        </p:txBody>
      </p:sp>
      <p:sp>
        <p:nvSpPr>
          <p:cNvPr id="5" name="TextBox 4">
            <a:extLst>
              <a:ext uri="{FF2B5EF4-FFF2-40B4-BE49-F238E27FC236}">
                <a16:creationId xmlns:a16="http://schemas.microsoft.com/office/drawing/2014/main" id="{085AA948-10C3-431A-BB10-1E54187AE2F8}"/>
              </a:ext>
            </a:extLst>
          </p:cNvPr>
          <p:cNvSpPr txBox="1"/>
          <p:nvPr/>
        </p:nvSpPr>
        <p:spPr>
          <a:xfrm>
            <a:off x="4176074" y="292231"/>
            <a:ext cx="3242821" cy="830997"/>
          </a:xfrm>
          <a:prstGeom prst="rect">
            <a:avLst/>
          </a:prstGeom>
          <a:noFill/>
        </p:spPr>
        <p:txBody>
          <a:bodyPr wrap="square" rtlCol="0">
            <a:spAutoFit/>
          </a:bodyPr>
          <a:lstStyle/>
          <a:p>
            <a:pPr algn="ctr"/>
            <a:r>
              <a:rPr lang="ru-RU" sz="4800" dirty="0">
                <a:solidFill>
                  <a:srgbClr val="FF0000"/>
                </a:solidFill>
              </a:rPr>
              <a:t>Выводы:</a:t>
            </a:r>
          </a:p>
        </p:txBody>
      </p:sp>
    </p:spTree>
    <p:extLst>
      <p:ext uri="{BB962C8B-B14F-4D97-AF65-F5344CB8AC3E}">
        <p14:creationId xmlns:p14="http://schemas.microsoft.com/office/powerpoint/2010/main" val="4101026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6F807F7-C89E-4A0C-8133-0EBF7FDEF39A}"/>
              </a:ext>
            </a:extLst>
          </p:cNvPr>
          <p:cNvSpPr txBox="1"/>
          <p:nvPr/>
        </p:nvSpPr>
        <p:spPr>
          <a:xfrm>
            <a:off x="1349604" y="1630836"/>
            <a:ext cx="9492791" cy="1107996"/>
          </a:xfrm>
          <a:prstGeom prst="rect">
            <a:avLst/>
          </a:prstGeom>
          <a:noFill/>
        </p:spPr>
        <p:txBody>
          <a:bodyPr wrap="square" rtlCol="0">
            <a:spAutoFit/>
          </a:bodyPr>
          <a:lstStyle/>
          <a:p>
            <a:pPr algn="ctr"/>
            <a:r>
              <a:rPr lang="ru-RU" sz="6600" dirty="0"/>
              <a:t>Спасибо за внимание!</a:t>
            </a:r>
          </a:p>
        </p:txBody>
      </p:sp>
      <p:pic>
        <p:nvPicPr>
          <p:cNvPr id="6" name="Рисунок 5">
            <a:extLst>
              <a:ext uri="{FF2B5EF4-FFF2-40B4-BE49-F238E27FC236}">
                <a16:creationId xmlns:a16="http://schemas.microsoft.com/office/drawing/2014/main" id="{46B1B02A-330E-4D29-84FD-8FA646E0FA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573" y="3547620"/>
            <a:ext cx="6018386" cy="3009193"/>
          </a:xfrm>
          <a:prstGeom prst="rect">
            <a:avLst/>
          </a:prstGeom>
        </p:spPr>
      </p:pic>
      <p:pic>
        <p:nvPicPr>
          <p:cNvPr id="8" name="Рисунок 7">
            <a:extLst>
              <a:ext uri="{FF2B5EF4-FFF2-40B4-BE49-F238E27FC236}">
                <a16:creationId xmlns:a16="http://schemas.microsoft.com/office/drawing/2014/main" id="{55636EC6-31D9-48BD-84CC-BB7CE020A7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0174" y="3553403"/>
            <a:ext cx="5214253" cy="3003410"/>
          </a:xfrm>
          <a:prstGeom prst="rect">
            <a:avLst/>
          </a:prstGeom>
        </p:spPr>
      </p:pic>
    </p:spTree>
    <p:extLst>
      <p:ext uri="{BB962C8B-B14F-4D97-AF65-F5344CB8AC3E}">
        <p14:creationId xmlns:p14="http://schemas.microsoft.com/office/powerpoint/2010/main" val="2547760574"/>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4</TotalTime>
  <Words>518</Words>
  <Application>Microsoft Office PowerPoint</Application>
  <PresentationFormat>Широкоэкранный</PresentationFormat>
  <Paragraphs>77</Paragraphs>
  <Slides>12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12</vt:i4>
      </vt:variant>
    </vt:vector>
  </HeadingPairs>
  <TitlesOfParts>
    <vt:vector size="17" baseType="lpstr">
      <vt:lpstr>Arial</vt:lpstr>
      <vt:lpstr>Cambria Math</vt:lpstr>
      <vt:lpstr>Inter</vt:lpstr>
      <vt:lpstr>Tw Cen MT</vt:lpstr>
      <vt:lpstr>Капля</vt:lpstr>
      <vt:lpstr>Идентификация неизвестного вещества через химические реакции</vt:lpstr>
      <vt:lpstr>Презентация PowerPoint</vt:lpstr>
      <vt:lpstr>Презентация PowerPoint</vt:lpstr>
      <vt:lpstr>Презентация PowerPoint</vt:lpstr>
      <vt:lpstr>Презентация PowerPoint</vt:lpstr>
      <vt:lpstr>Правила техники безопасности</vt:lpstr>
      <vt:lpstr>Презентация PowerPoint</vt:lpstr>
      <vt:lpstr>Алгоритм работы</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Идентификация неизвестного вещества через химические реакции</dc:title>
  <dc:creator>Владимир Соколовский</dc:creator>
  <cp:lastModifiedBy>Владимир Соколовский</cp:lastModifiedBy>
  <cp:revision>9</cp:revision>
  <dcterms:created xsi:type="dcterms:W3CDTF">2025-02-17T08:23:18Z</dcterms:created>
  <dcterms:modified xsi:type="dcterms:W3CDTF">2025-02-26T18:05:31Z</dcterms:modified>
</cp:coreProperties>
</file>