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3" r:id="rId6"/>
    <p:sldId id="262" r:id="rId7"/>
    <p:sldId id="283" r:id="rId8"/>
    <p:sldId id="261" r:id="rId9"/>
    <p:sldId id="270" r:id="rId10"/>
    <p:sldId id="281" r:id="rId11"/>
    <p:sldId id="264" r:id="rId12"/>
    <p:sldId id="265" r:id="rId13"/>
    <p:sldId id="266" r:id="rId14"/>
    <p:sldId id="279" r:id="rId15"/>
    <p:sldId id="280" r:id="rId16"/>
    <p:sldId id="277" r:id="rId17"/>
    <p:sldId id="282" r:id="rId18"/>
    <p:sldId id="268" r:id="rId19"/>
    <p:sldId id="272" r:id="rId20"/>
    <p:sldId id="273" r:id="rId21"/>
    <p:sldId id="276" r:id="rId22"/>
    <p:sldId id="27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A9A28-BDD4-4A76-A6A1-AF38A7651A2D}" type="datetimeFigureOut">
              <a:rPr lang="ru-RU" smtClean="0"/>
              <a:pPr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B4E08-81AD-4838-A594-8599A05E856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rgbClr val="FF0000"/>
                </a:solidFill>
              </a:rPr>
              <a:t>Урок русского языка</a:t>
            </a:r>
            <a:br>
              <a:rPr lang="ru-RU" sz="6000" b="1" dirty="0">
                <a:solidFill>
                  <a:srgbClr val="FF0000"/>
                </a:solidFill>
              </a:rPr>
            </a:br>
            <a:r>
              <a:rPr lang="ru-RU" sz="6000" b="1" dirty="0"/>
              <a:t>6 класс </a:t>
            </a:r>
          </a:p>
        </p:txBody>
      </p:sp>
      <p:pic>
        <p:nvPicPr>
          <p:cNvPr id="1026" name="Picture 2" descr="C:\Users\User\Pictures\аннимации\apogoda-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666777"/>
            <a:ext cx="2880320" cy="3011243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14331E-306A-45A8-A352-BD30957C9E91}"/>
              </a:ext>
            </a:extLst>
          </p:cNvPr>
          <p:cNvSpPr txBox="1"/>
          <p:nvPr/>
        </p:nvSpPr>
        <p:spPr>
          <a:xfrm>
            <a:off x="1259632" y="448203"/>
            <a:ext cx="7342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Скрипачниковская ООШ </a:t>
            </a:r>
            <a:r>
              <a:rPr lang="ru-RU" dirty="0" err="1"/>
              <a:t>им.Н.А</a:t>
            </a:r>
            <a:r>
              <a:rPr lang="ru-RU" dirty="0"/>
              <a:t>. Сухих филиал МБОУ Новоалтатской СОШ Шарыповский муниципальный округ Красноярский край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214972-8524-485D-ABB2-1405C930EDE0}"/>
              </a:ext>
            </a:extLst>
          </p:cNvPr>
          <p:cNvSpPr txBox="1"/>
          <p:nvPr/>
        </p:nvSpPr>
        <p:spPr>
          <a:xfrm>
            <a:off x="1475656" y="6021288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Учитель русского языка и литературы </a:t>
            </a:r>
          </a:p>
          <a:p>
            <a:pPr algn="ctr"/>
            <a:r>
              <a:rPr lang="ru-RU" dirty="0"/>
              <a:t>Классен Наталья Николаевна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2204864"/>
            <a:ext cx="792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/>
              <a:t>Засучив рукава. </a:t>
            </a:r>
          </a:p>
          <a:p>
            <a:pPr algn="ctr"/>
            <a:r>
              <a:rPr lang="ru-RU" sz="8000" dirty="0"/>
              <a:t>Спустя рукава.</a:t>
            </a:r>
          </a:p>
          <a:p>
            <a:pPr algn="ctr"/>
            <a:endParaRPr lang="ru-RU" sz="8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03938" y="548680"/>
            <a:ext cx="41485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Девиз урока!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871296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 </a:t>
            </a:r>
            <a:r>
              <a:rPr lang="ru-RU" sz="4000" b="1" dirty="0"/>
              <a:t>«Да - Нет»</a:t>
            </a:r>
            <a:endParaRPr lang="ru-RU" sz="4000" dirty="0"/>
          </a:p>
          <a:p>
            <a:r>
              <a:rPr lang="ru-RU" sz="4000" dirty="0"/>
              <a:t>- Январский – прилагательное.</a:t>
            </a:r>
          </a:p>
          <a:p>
            <a:r>
              <a:rPr lang="ru-RU" sz="4000" dirty="0"/>
              <a:t>- Тридцать первое – прилагательное.</a:t>
            </a:r>
          </a:p>
          <a:p>
            <a:r>
              <a:rPr lang="ru-RU" sz="4000" dirty="0"/>
              <a:t>- Внимательные – относительное прилагательное. </a:t>
            </a:r>
          </a:p>
          <a:p>
            <a:r>
              <a:rPr lang="ru-RU" sz="4000" dirty="0"/>
              <a:t>- Самые умные – превосходная степень прилагательного. </a:t>
            </a:r>
          </a:p>
          <a:p>
            <a:r>
              <a:rPr lang="ru-RU" sz="4000" dirty="0"/>
              <a:t>- Любопытные – качественное прилагательное. </a:t>
            </a:r>
          </a:p>
          <a:p>
            <a:r>
              <a:rPr lang="ru-RU" sz="4000" dirty="0"/>
              <a:t> </a:t>
            </a:r>
          </a:p>
          <a:p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236296" y="836712"/>
            <a:ext cx="928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965536" y="1412776"/>
            <a:ext cx="1178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83302" y="2348880"/>
            <a:ext cx="1178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020272" y="3645024"/>
            <a:ext cx="928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948264" y="4797152"/>
            <a:ext cx="928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Pictures\Приемы рефлексии\de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348880"/>
            <a:ext cx="5544616" cy="4158462"/>
          </a:xfrm>
          <a:prstGeom prst="rect">
            <a:avLst/>
          </a:prstGeom>
          <a:noFill/>
        </p:spPr>
      </p:pic>
      <p:sp>
        <p:nvSpPr>
          <p:cNvPr id="4" name="Овальная выноска 3"/>
          <p:cNvSpPr/>
          <p:nvPr/>
        </p:nvSpPr>
        <p:spPr>
          <a:xfrm>
            <a:off x="251520" y="188640"/>
            <a:ext cx="2448272" cy="2276872"/>
          </a:xfrm>
          <a:prstGeom prst="wedgeEllipseCallout">
            <a:avLst>
              <a:gd name="adj1" fmla="val 22561"/>
              <a:gd name="adj2" fmla="val 841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67544" y="400889"/>
            <a:ext cx="194421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В словах «медвежонок,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мышонок» нужно писать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букву О.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вальная выноска 5"/>
          <p:cNvSpPr/>
          <p:nvPr/>
        </p:nvSpPr>
        <p:spPr>
          <a:xfrm>
            <a:off x="5076056" y="332656"/>
            <a:ext cx="3312368" cy="208823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- Нет, нужно писать букву Ё!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79712" y="623731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ВАСЯ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623731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МИША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9760" y="836712"/>
            <a:ext cx="6025817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8000" b="1" dirty="0">
                <a:solidFill>
                  <a:srgbClr val="00B050"/>
                </a:solidFill>
              </a:rPr>
              <a:t>камышовый </a:t>
            </a:r>
          </a:p>
          <a:p>
            <a:pPr algn="ctr"/>
            <a:r>
              <a:rPr lang="ru-RU" sz="8000" b="1" dirty="0">
                <a:solidFill>
                  <a:srgbClr val="00B050"/>
                </a:solidFill>
              </a:rPr>
              <a:t> ежовый </a:t>
            </a:r>
          </a:p>
          <a:p>
            <a:pPr algn="ctr"/>
            <a:r>
              <a:rPr lang="ru-RU" sz="8000" b="1" dirty="0">
                <a:solidFill>
                  <a:srgbClr val="00B050"/>
                </a:solidFill>
              </a:rPr>
              <a:t>лицевой </a:t>
            </a:r>
          </a:p>
          <a:p>
            <a:pPr algn="ctr"/>
            <a:r>
              <a:rPr lang="ru-RU" sz="8000" b="1" dirty="0">
                <a:solidFill>
                  <a:srgbClr val="00B050"/>
                </a:solidFill>
              </a:rPr>
              <a:t>сторожевой </a:t>
            </a:r>
            <a:endParaRPr lang="ru-RU" sz="8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548680"/>
            <a:ext cx="828092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6600" b="1" i="1" dirty="0"/>
          </a:p>
          <a:p>
            <a:pPr algn="ctr"/>
            <a:r>
              <a:rPr lang="ru-RU" sz="4000" b="1" dirty="0"/>
              <a:t>Цель урока</a:t>
            </a:r>
            <a:r>
              <a:rPr lang="ru-RU" sz="4000" dirty="0"/>
              <a:t>: узнать …. и научиться…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83768" y="2564904"/>
            <a:ext cx="3960440" cy="3785652"/>
          </a:xfrm>
          <a:prstGeom prst="rect">
            <a:avLst/>
          </a:prstGeom>
          <a:solidFill>
            <a:srgbClr val="99FF99"/>
          </a:solidFill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rgbClr val="FF0000"/>
                </a:solidFill>
              </a:rPr>
              <a:t>У</a:t>
            </a:r>
            <a:r>
              <a:rPr lang="ru-RU" sz="3200" dirty="0">
                <a:solidFill>
                  <a:srgbClr val="FF0000"/>
                </a:solidFill>
              </a:rPr>
              <a:t>знать….</a:t>
            </a:r>
            <a:endParaRPr lang="ru-RU" sz="6000" dirty="0">
              <a:solidFill>
                <a:srgbClr val="FF0000"/>
              </a:solidFill>
            </a:endParaRPr>
          </a:p>
          <a:p>
            <a:r>
              <a:rPr lang="ru-RU" sz="6000" dirty="0">
                <a:solidFill>
                  <a:srgbClr val="FF0000"/>
                </a:solidFill>
              </a:rPr>
              <a:t>Р</a:t>
            </a:r>
            <a:r>
              <a:rPr lang="ru-RU" sz="3200" dirty="0">
                <a:solidFill>
                  <a:srgbClr val="FF0000"/>
                </a:solidFill>
              </a:rPr>
              <a:t>ассуждать…</a:t>
            </a:r>
            <a:endParaRPr lang="ru-RU" sz="6000" dirty="0">
              <a:solidFill>
                <a:srgbClr val="FF0000"/>
              </a:solidFill>
            </a:endParaRPr>
          </a:p>
          <a:p>
            <a:r>
              <a:rPr lang="ru-RU" sz="6000" dirty="0">
                <a:solidFill>
                  <a:srgbClr val="FF0000"/>
                </a:solidFill>
              </a:rPr>
              <a:t>О</a:t>
            </a:r>
            <a:r>
              <a:rPr lang="ru-RU" sz="3200" dirty="0">
                <a:solidFill>
                  <a:srgbClr val="FF0000"/>
                </a:solidFill>
              </a:rPr>
              <a:t>пределять…</a:t>
            </a:r>
            <a:endParaRPr lang="ru-RU" sz="6000" dirty="0">
              <a:solidFill>
                <a:srgbClr val="FF0000"/>
              </a:solidFill>
            </a:endParaRPr>
          </a:p>
          <a:p>
            <a:r>
              <a:rPr lang="ru-RU" sz="6000" dirty="0">
                <a:solidFill>
                  <a:srgbClr val="FF0000"/>
                </a:solidFill>
              </a:rPr>
              <a:t>К</a:t>
            </a:r>
            <a:r>
              <a:rPr lang="ru-RU" sz="3200" dirty="0">
                <a:solidFill>
                  <a:srgbClr val="FF0000"/>
                </a:solidFill>
              </a:rPr>
              <a:t>онтролировать…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User\Pictures\аннимации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924944"/>
            <a:ext cx="2088232" cy="2183772"/>
          </a:xfrm>
          <a:prstGeom prst="rect">
            <a:avLst/>
          </a:prstGeom>
          <a:noFill/>
        </p:spPr>
      </p:pic>
      <p:sp>
        <p:nvSpPr>
          <p:cNvPr id="6" name="Стрелка вправо 5"/>
          <p:cNvSpPr/>
          <p:nvPr/>
        </p:nvSpPr>
        <p:spPr>
          <a:xfrm>
            <a:off x="251520" y="3573016"/>
            <a:ext cx="2195736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Задачи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476672"/>
            <a:ext cx="7632848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Буквы о - е после шипящих и </a:t>
            </a:r>
            <a:r>
              <a:rPr lang="ru-RU" sz="2800" b="1" dirty="0" err="1"/>
              <a:t>ц</a:t>
            </a:r>
            <a:r>
              <a:rPr lang="ru-RU" sz="2800" b="1" dirty="0"/>
              <a:t> в суффиксах прилагательных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9760" y="836712"/>
            <a:ext cx="6025817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8000" b="1" dirty="0">
                <a:solidFill>
                  <a:srgbClr val="00B050"/>
                </a:solidFill>
              </a:rPr>
              <a:t>камышовый </a:t>
            </a:r>
          </a:p>
          <a:p>
            <a:pPr algn="ctr"/>
            <a:r>
              <a:rPr lang="ru-RU" sz="8000" b="1" dirty="0">
                <a:solidFill>
                  <a:srgbClr val="00B050"/>
                </a:solidFill>
              </a:rPr>
              <a:t> ежовый </a:t>
            </a:r>
          </a:p>
          <a:p>
            <a:pPr algn="ctr"/>
            <a:r>
              <a:rPr lang="ru-RU" sz="8000" b="1" dirty="0">
                <a:solidFill>
                  <a:srgbClr val="00B050"/>
                </a:solidFill>
              </a:rPr>
              <a:t>лицевой </a:t>
            </a:r>
          </a:p>
          <a:p>
            <a:pPr algn="ctr"/>
            <a:r>
              <a:rPr lang="ru-RU" sz="8000" b="1" dirty="0">
                <a:solidFill>
                  <a:srgbClr val="00B050"/>
                </a:solidFill>
              </a:rPr>
              <a:t>сторожевой </a:t>
            </a:r>
            <a:endParaRPr lang="ru-RU" sz="8000" dirty="0">
              <a:solidFill>
                <a:srgbClr val="00B050"/>
              </a:solidFill>
            </a:endParaRPr>
          </a:p>
        </p:txBody>
      </p:sp>
      <p:sp>
        <p:nvSpPr>
          <p:cNvPr id="3" name="Диагональная полоса 2"/>
          <p:cNvSpPr/>
          <p:nvPr/>
        </p:nvSpPr>
        <p:spPr>
          <a:xfrm>
            <a:off x="4932040" y="620688"/>
            <a:ext cx="504056" cy="576064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Диагональная полоса 3"/>
          <p:cNvSpPr/>
          <p:nvPr/>
        </p:nvSpPr>
        <p:spPr>
          <a:xfrm>
            <a:off x="4211960" y="1916832"/>
            <a:ext cx="504056" cy="576064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Диагональная полоса 4"/>
          <p:cNvSpPr/>
          <p:nvPr/>
        </p:nvSpPr>
        <p:spPr>
          <a:xfrm>
            <a:off x="5292080" y="3140968"/>
            <a:ext cx="504056" cy="576064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Диагональная полоса 5"/>
          <p:cNvSpPr/>
          <p:nvPr/>
        </p:nvSpPr>
        <p:spPr>
          <a:xfrm>
            <a:off x="6084168" y="4293096"/>
            <a:ext cx="504056" cy="576064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04664"/>
            <a:ext cx="439248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dirty="0"/>
              <a:t>П. 63 стр. 28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501008"/>
            <a:ext cx="2592288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611560" y="1844824"/>
            <a:ext cx="3528392" cy="1656184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429000"/>
            <a:ext cx="8640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20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6" name="Диагональная полоса 5"/>
          <p:cNvSpPr/>
          <p:nvPr/>
        </p:nvSpPr>
        <p:spPr>
          <a:xfrm>
            <a:off x="3131840" y="1484784"/>
            <a:ext cx="1152128" cy="1152128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3717032"/>
            <a:ext cx="51341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С</a:t>
            </a:r>
          </a:p>
          <a:p>
            <a:r>
              <a:rPr lang="ru-RU" b="1" dirty="0">
                <a:solidFill>
                  <a:srgbClr val="FFFF00"/>
                </a:solidFill>
              </a:rPr>
              <a:t>У</a:t>
            </a:r>
          </a:p>
          <a:p>
            <a:r>
              <a:rPr lang="ru-RU" b="1" dirty="0">
                <a:solidFill>
                  <a:srgbClr val="FFFF00"/>
                </a:solidFill>
              </a:rPr>
              <a:t>Щ.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9832" y="3789040"/>
            <a:ext cx="432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П </a:t>
            </a:r>
          </a:p>
          <a:p>
            <a:r>
              <a:rPr lang="ru-RU" b="1" dirty="0">
                <a:solidFill>
                  <a:srgbClr val="FFFF00"/>
                </a:solidFill>
              </a:rPr>
              <a:t>Р</a:t>
            </a:r>
          </a:p>
          <a:p>
            <a:r>
              <a:rPr lang="ru-RU" b="1" dirty="0">
                <a:solidFill>
                  <a:srgbClr val="FFFF00"/>
                </a:solidFill>
              </a:rPr>
              <a:t> И</a:t>
            </a:r>
          </a:p>
          <a:p>
            <a:r>
              <a:rPr lang="ru-RU" b="1" dirty="0">
                <a:solidFill>
                  <a:srgbClr val="FFFF00"/>
                </a:solidFill>
              </a:rPr>
              <a:t>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20072" y="3429000"/>
            <a:ext cx="2592288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4644008" y="1772816"/>
            <a:ext cx="3528392" cy="1656184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3356992"/>
            <a:ext cx="8640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20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64088" y="3645024"/>
            <a:ext cx="51341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С</a:t>
            </a:r>
          </a:p>
          <a:p>
            <a:r>
              <a:rPr lang="ru-RU" b="1" dirty="0">
                <a:solidFill>
                  <a:srgbClr val="FFFF00"/>
                </a:solidFill>
              </a:rPr>
              <a:t>У</a:t>
            </a:r>
          </a:p>
          <a:p>
            <a:r>
              <a:rPr lang="ru-RU" b="1" dirty="0">
                <a:solidFill>
                  <a:srgbClr val="FFFF00"/>
                </a:solidFill>
              </a:rPr>
              <a:t>Щ.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64288" y="3717032"/>
            <a:ext cx="432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П </a:t>
            </a:r>
          </a:p>
          <a:p>
            <a:r>
              <a:rPr lang="ru-RU" b="1" dirty="0">
                <a:solidFill>
                  <a:srgbClr val="FFFF00"/>
                </a:solidFill>
              </a:rPr>
              <a:t>Р</a:t>
            </a:r>
          </a:p>
          <a:p>
            <a:r>
              <a:rPr lang="ru-RU" b="1" dirty="0">
                <a:solidFill>
                  <a:srgbClr val="FFFF00"/>
                </a:solidFill>
              </a:rPr>
              <a:t> И</a:t>
            </a:r>
          </a:p>
          <a:p>
            <a:r>
              <a:rPr lang="ru-RU" b="1" dirty="0">
                <a:solidFill>
                  <a:srgbClr val="FFFF00"/>
                </a:solidFill>
              </a:rPr>
              <a:t>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476672"/>
            <a:ext cx="45624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ФИЗМИНУТКА</a:t>
            </a:r>
          </a:p>
        </p:txBody>
      </p:sp>
      <p:pic>
        <p:nvPicPr>
          <p:cNvPr id="6145" name="Picture 1" descr="C:\Users\User\Pictures\Новая папка (2)\2 (70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700808"/>
            <a:ext cx="3219921" cy="447568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7544" y="134076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/>
            </a:b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501008"/>
            <a:ext cx="2592288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611560" y="1844824"/>
            <a:ext cx="3528392" cy="1656184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429000"/>
            <a:ext cx="8640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20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</a:t>
            </a:r>
          </a:p>
        </p:txBody>
      </p:sp>
      <p:sp>
        <p:nvSpPr>
          <p:cNvPr id="6" name="Диагональная полоса 5"/>
          <p:cNvSpPr/>
          <p:nvPr/>
        </p:nvSpPr>
        <p:spPr>
          <a:xfrm>
            <a:off x="3131840" y="1484784"/>
            <a:ext cx="1152128" cy="1152128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3717032"/>
            <a:ext cx="51341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С</a:t>
            </a:r>
          </a:p>
          <a:p>
            <a:r>
              <a:rPr lang="ru-RU" b="1" dirty="0">
                <a:solidFill>
                  <a:srgbClr val="FFFF00"/>
                </a:solidFill>
              </a:rPr>
              <a:t>У</a:t>
            </a:r>
          </a:p>
          <a:p>
            <a:r>
              <a:rPr lang="ru-RU" b="1" dirty="0">
                <a:solidFill>
                  <a:srgbClr val="FFFF00"/>
                </a:solidFill>
              </a:rPr>
              <a:t>Щ.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9832" y="3789040"/>
            <a:ext cx="432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П </a:t>
            </a:r>
          </a:p>
          <a:p>
            <a:r>
              <a:rPr lang="ru-RU" b="1" dirty="0">
                <a:solidFill>
                  <a:srgbClr val="FFFF00"/>
                </a:solidFill>
              </a:rPr>
              <a:t>Р</a:t>
            </a:r>
          </a:p>
          <a:p>
            <a:r>
              <a:rPr lang="ru-RU" b="1" dirty="0">
                <a:solidFill>
                  <a:srgbClr val="FFFF00"/>
                </a:solidFill>
              </a:rPr>
              <a:t> И</a:t>
            </a:r>
          </a:p>
          <a:p>
            <a:r>
              <a:rPr lang="ru-RU" b="1" dirty="0">
                <a:solidFill>
                  <a:srgbClr val="FFFF00"/>
                </a:solidFill>
              </a:rPr>
              <a:t>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20072" y="3429000"/>
            <a:ext cx="2592288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4644008" y="1772816"/>
            <a:ext cx="3528392" cy="1656184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3356992"/>
            <a:ext cx="8640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20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64088" y="3645024"/>
            <a:ext cx="513410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С</a:t>
            </a:r>
          </a:p>
          <a:p>
            <a:r>
              <a:rPr lang="ru-RU" b="1" dirty="0">
                <a:solidFill>
                  <a:srgbClr val="FFFF00"/>
                </a:solidFill>
              </a:rPr>
              <a:t>У</a:t>
            </a:r>
          </a:p>
          <a:p>
            <a:r>
              <a:rPr lang="ru-RU" b="1" dirty="0">
                <a:solidFill>
                  <a:srgbClr val="FFFF00"/>
                </a:solidFill>
              </a:rPr>
              <a:t>Щ.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64288" y="3717032"/>
            <a:ext cx="432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П </a:t>
            </a:r>
          </a:p>
          <a:p>
            <a:r>
              <a:rPr lang="ru-RU" b="1" dirty="0">
                <a:solidFill>
                  <a:srgbClr val="FFFF00"/>
                </a:solidFill>
              </a:rPr>
              <a:t>Р</a:t>
            </a:r>
          </a:p>
          <a:p>
            <a:r>
              <a:rPr lang="ru-RU" b="1" dirty="0">
                <a:solidFill>
                  <a:srgbClr val="FFFF00"/>
                </a:solidFill>
              </a:rPr>
              <a:t> И</a:t>
            </a:r>
          </a:p>
          <a:p>
            <a:r>
              <a:rPr lang="ru-RU" b="1" dirty="0">
                <a:solidFill>
                  <a:srgbClr val="FFFF00"/>
                </a:solidFill>
              </a:rPr>
              <a:t>Л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332656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ПРОВЕРЬТЕ СЕБЯ!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052736"/>
            <a:ext cx="763284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err="1"/>
              <a:t>лиц</a:t>
            </a:r>
            <a:r>
              <a:rPr lang="ru-RU" sz="4800" dirty="0" err="1">
                <a:solidFill>
                  <a:srgbClr val="FF0000"/>
                </a:solidFill>
              </a:rPr>
              <a:t>ЕВ</a:t>
            </a:r>
            <a:r>
              <a:rPr lang="ru-RU" sz="4800" dirty="0" err="1"/>
              <a:t>ая</a:t>
            </a:r>
            <a:r>
              <a:rPr lang="ru-RU" sz="4800" dirty="0"/>
              <a:t> сторона</a:t>
            </a:r>
          </a:p>
          <a:p>
            <a:pPr algn="ctr"/>
            <a:r>
              <a:rPr lang="ru-RU" sz="4800" dirty="0" err="1"/>
              <a:t>кольц</a:t>
            </a:r>
            <a:r>
              <a:rPr lang="ru-RU" sz="4800" dirty="0" err="1">
                <a:solidFill>
                  <a:srgbClr val="FF0000"/>
                </a:solidFill>
              </a:rPr>
              <a:t>ЕВ</a:t>
            </a:r>
            <a:r>
              <a:rPr lang="ru-RU" sz="4800" dirty="0" err="1"/>
              <a:t>ая</a:t>
            </a:r>
            <a:r>
              <a:rPr lang="ru-RU" sz="4800" dirty="0"/>
              <a:t> дорога</a:t>
            </a:r>
          </a:p>
          <a:p>
            <a:pPr algn="ctr"/>
            <a:r>
              <a:rPr lang="ru-RU" sz="4800" dirty="0" err="1"/>
              <a:t>бойц</a:t>
            </a:r>
            <a:r>
              <a:rPr lang="ru-RU" sz="4800" dirty="0" err="1">
                <a:solidFill>
                  <a:srgbClr val="FF0000"/>
                </a:solidFill>
              </a:rPr>
              <a:t>ОВ</a:t>
            </a:r>
            <a:r>
              <a:rPr lang="ru-RU" sz="4800" dirty="0" err="1"/>
              <a:t>ая</a:t>
            </a:r>
            <a:r>
              <a:rPr lang="ru-RU" sz="4800" dirty="0"/>
              <a:t> порода</a:t>
            </a:r>
          </a:p>
          <a:p>
            <a:pPr algn="ctr"/>
            <a:r>
              <a:rPr lang="ru-RU" sz="4800" dirty="0" err="1"/>
              <a:t>ключ</a:t>
            </a:r>
            <a:r>
              <a:rPr lang="ru-RU" sz="4800" dirty="0" err="1">
                <a:solidFill>
                  <a:srgbClr val="FF0000"/>
                </a:solidFill>
              </a:rPr>
              <a:t>ЕВ</a:t>
            </a:r>
            <a:r>
              <a:rPr lang="ru-RU" sz="4800" dirty="0" err="1"/>
              <a:t>ое</a:t>
            </a:r>
            <a:r>
              <a:rPr lang="ru-RU" sz="4800" dirty="0"/>
              <a:t> слово</a:t>
            </a:r>
          </a:p>
          <a:p>
            <a:pPr algn="ctr"/>
            <a:r>
              <a:rPr lang="ru-RU" sz="4800" dirty="0" err="1"/>
              <a:t>перц</a:t>
            </a:r>
            <a:r>
              <a:rPr lang="ru-RU" sz="4800" dirty="0" err="1">
                <a:solidFill>
                  <a:srgbClr val="FF0000"/>
                </a:solidFill>
              </a:rPr>
              <a:t>ОВ</a:t>
            </a:r>
            <a:r>
              <a:rPr lang="ru-RU" sz="4800" dirty="0" err="1"/>
              <a:t>ый</a:t>
            </a:r>
            <a:r>
              <a:rPr lang="ru-RU" sz="4800" dirty="0"/>
              <a:t> пластырь</a:t>
            </a:r>
          </a:p>
          <a:p>
            <a:pPr algn="ctr"/>
            <a:r>
              <a:rPr lang="ru-RU" sz="4800" dirty="0" err="1"/>
              <a:t>отц</a:t>
            </a:r>
            <a:r>
              <a:rPr lang="ru-RU" sz="4800" dirty="0" err="1">
                <a:solidFill>
                  <a:srgbClr val="FF0000"/>
                </a:solidFill>
              </a:rPr>
              <a:t>ОВ</a:t>
            </a:r>
            <a:r>
              <a:rPr lang="ru-RU" sz="4800" dirty="0" err="1"/>
              <a:t>ский</a:t>
            </a:r>
            <a:r>
              <a:rPr lang="ru-RU" sz="4800" dirty="0"/>
              <a:t> характер</a:t>
            </a:r>
          </a:p>
          <a:p>
            <a:pPr algn="ctr"/>
            <a:endParaRPr lang="ru-RU" sz="4800" dirty="0"/>
          </a:p>
          <a:p>
            <a:pPr algn="ctr"/>
            <a:endParaRPr lang="ru-RU" sz="4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88640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70C0"/>
                </a:solidFill>
              </a:rPr>
              <a:t>“Найдите ошибку”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671691"/>
            <a:ext cx="882047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/>
              <a:t>Плюшевый мишка,</a:t>
            </a:r>
          </a:p>
          <a:p>
            <a:pPr algn="ctr"/>
            <a:r>
              <a:rPr lang="ru-RU" sz="4400" dirty="0"/>
              <a:t> </a:t>
            </a:r>
            <a:r>
              <a:rPr lang="ru-RU" sz="4400" dirty="0" err="1"/>
              <a:t>ежёвые</a:t>
            </a:r>
            <a:r>
              <a:rPr lang="ru-RU" sz="4400" dirty="0"/>
              <a:t> рукавицы, </a:t>
            </a:r>
          </a:p>
          <a:p>
            <a:pPr algn="ctr"/>
            <a:r>
              <a:rPr lang="ru-RU" sz="4400" dirty="0" err="1"/>
              <a:t>песцёвый</a:t>
            </a:r>
            <a:r>
              <a:rPr lang="ru-RU" sz="4400" dirty="0"/>
              <a:t> воротник, </a:t>
            </a:r>
          </a:p>
          <a:p>
            <a:pPr algn="ctr"/>
            <a:r>
              <a:rPr lang="ru-RU" sz="4400" dirty="0" err="1"/>
              <a:t>моржёвый</a:t>
            </a:r>
            <a:r>
              <a:rPr lang="ru-RU" sz="4400" dirty="0"/>
              <a:t> клык, </a:t>
            </a:r>
          </a:p>
          <a:p>
            <a:pPr algn="ctr"/>
            <a:r>
              <a:rPr lang="ru-RU" sz="4400" dirty="0"/>
              <a:t>ситцевая занавеска, </a:t>
            </a:r>
          </a:p>
          <a:p>
            <a:pPr algn="ctr"/>
            <a:r>
              <a:rPr lang="ru-RU" sz="4400" dirty="0" err="1"/>
              <a:t>ландышовый</a:t>
            </a:r>
            <a:r>
              <a:rPr lang="ru-RU" sz="4400" dirty="0"/>
              <a:t> запах,</a:t>
            </a:r>
          </a:p>
          <a:p>
            <a:pPr algn="ctr"/>
            <a:r>
              <a:rPr lang="ru-RU" sz="4400" dirty="0"/>
              <a:t> свинцовая пуля,</a:t>
            </a:r>
          </a:p>
          <a:p>
            <a:pPr algn="ctr"/>
            <a:r>
              <a:rPr lang="ru-RU" sz="4400" dirty="0"/>
              <a:t> </a:t>
            </a:r>
            <a:r>
              <a:rPr lang="ru-RU" sz="4400" dirty="0" err="1"/>
              <a:t>камышёвые</a:t>
            </a:r>
            <a:r>
              <a:rPr lang="ru-RU" sz="4400" dirty="0"/>
              <a:t> заросли.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476672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</a:rPr>
              <a:t>КЛЮЧ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34076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/>
              <a:t>еж</a:t>
            </a:r>
            <a:r>
              <a:rPr lang="ru-RU" sz="5400" dirty="0">
                <a:solidFill>
                  <a:srgbClr val="FF0000"/>
                </a:solidFill>
              </a:rPr>
              <a:t>ов</a:t>
            </a:r>
            <a:r>
              <a:rPr lang="ru-RU" sz="5400" dirty="0"/>
              <a:t>ые рукавицы</a:t>
            </a:r>
          </a:p>
          <a:p>
            <a:pPr algn="ctr"/>
            <a:r>
              <a:rPr lang="ru-RU" sz="5400" dirty="0"/>
              <a:t>песц</a:t>
            </a:r>
            <a:r>
              <a:rPr lang="ru-RU" sz="5400" dirty="0">
                <a:solidFill>
                  <a:srgbClr val="FF0000"/>
                </a:solidFill>
              </a:rPr>
              <a:t>ов</a:t>
            </a:r>
            <a:r>
              <a:rPr lang="ru-RU" sz="5400" dirty="0"/>
              <a:t>ый воротник,</a:t>
            </a:r>
          </a:p>
          <a:p>
            <a:pPr algn="ctr"/>
            <a:r>
              <a:rPr lang="ru-RU" sz="5400" dirty="0"/>
              <a:t> морж</a:t>
            </a:r>
            <a:r>
              <a:rPr lang="ru-RU" sz="5400" dirty="0">
                <a:solidFill>
                  <a:srgbClr val="FF0000"/>
                </a:solidFill>
              </a:rPr>
              <a:t>ов</a:t>
            </a:r>
            <a:r>
              <a:rPr lang="ru-RU" sz="5400" dirty="0"/>
              <a:t>ый клык, </a:t>
            </a:r>
          </a:p>
          <a:p>
            <a:pPr algn="ctr"/>
            <a:r>
              <a:rPr lang="ru-RU" sz="5400" dirty="0"/>
              <a:t>ландыш</a:t>
            </a:r>
            <a:r>
              <a:rPr lang="ru-RU" sz="5400" dirty="0">
                <a:solidFill>
                  <a:srgbClr val="FF0000"/>
                </a:solidFill>
              </a:rPr>
              <a:t>ев</a:t>
            </a:r>
            <a:r>
              <a:rPr lang="ru-RU" sz="5400" dirty="0"/>
              <a:t>ый запах, </a:t>
            </a:r>
          </a:p>
          <a:p>
            <a:pPr algn="ctr"/>
            <a:r>
              <a:rPr lang="ru-RU" sz="5400" dirty="0"/>
              <a:t>камыш</a:t>
            </a:r>
            <a:r>
              <a:rPr lang="ru-RU" sz="5400" dirty="0">
                <a:solidFill>
                  <a:srgbClr val="FF0000"/>
                </a:solidFill>
              </a:rPr>
              <a:t>ов</a:t>
            </a:r>
            <a:r>
              <a:rPr lang="ru-RU" sz="5400" dirty="0"/>
              <a:t>ые заросли.</a:t>
            </a:r>
          </a:p>
          <a:p>
            <a:pPr algn="ctr"/>
            <a:r>
              <a:rPr lang="ru-RU" sz="5400" b="1" dirty="0"/>
              <a:t> </a:t>
            </a:r>
            <a:endParaRPr lang="ru-RU" sz="54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3528" y="908720"/>
          <a:ext cx="8568954" cy="1010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56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63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63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rgbClr val="0070C0"/>
                          </a:solidFill>
                        </a:rPr>
                        <a:t>Корень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rgbClr val="0070C0"/>
                          </a:solidFill>
                        </a:rPr>
                        <a:t>Суффикс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rgbClr val="0070C0"/>
                          </a:solidFill>
                        </a:rPr>
                        <a:t>Окончание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9552" y="2132856"/>
            <a:ext cx="799288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/>
              <a:t>Задач..</a:t>
            </a:r>
            <a:r>
              <a:rPr lang="ru-RU" sz="4400" dirty="0" err="1"/>
              <a:t>й</a:t>
            </a:r>
            <a:r>
              <a:rPr lang="ru-RU" sz="4400" dirty="0"/>
              <a:t>, </a:t>
            </a:r>
            <a:r>
              <a:rPr lang="ru-RU" sz="4400" dirty="0" err="1"/>
              <a:t>ш</a:t>
            </a:r>
            <a:r>
              <a:rPr lang="ru-RU" sz="4400" dirty="0"/>
              <a:t>..лк, ландыш..м, </a:t>
            </a:r>
            <a:r>
              <a:rPr lang="ru-RU" sz="4400" dirty="0" err="1"/>
              <a:t>образц</a:t>
            </a:r>
            <a:r>
              <a:rPr lang="ru-RU" sz="4400" dirty="0"/>
              <a:t>..вый, </a:t>
            </a:r>
            <a:r>
              <a:rPr lang="ru-RU" sz="4400" dirty="0" err="1"/>
              <a:t>девч</a:t>
            </a:r>
            <a:r>
              <a:rPr lang="ru-RU" sz="4400" dirty="0"/>
              <a:t>..</a:t>
            </a:r>
            <a:r>
              <a:rPr lang="ru-RU" sz="4400" dirty="0" err="1"/>
              <a:t>нка</a:t>
            </a:r>
            <a:r>
              <a:rPr lang="ru-RU" sz="4400" dirty="0"/>
              <a:t>, </a:t>
            </a:r>
            <a:r>
              <a:rPr lang="ru-RU" sz="4400" dirty="0" err="1"/>
              <a:t>прич</a:t>
            </a:r>
            <a:r>
              <a:rPr lang="ru-RU" sz="4400" dirty="0"/>
              <a:t>..</a:t>
            </a:r>
            <a:r>
              <a:rPr lang="ru-RU" sz="4400" dirty="0" err="1"/>
              <a:t>ска</a:t>
            </a:r>
            <a:r>
              <a:rPr lang="ru-RU" sz="4400" dirty="0"/>
              <a:t>, шалаш..м, </a:t>
            </a:r>
            <a:r>
              <a:rPr lang="ru-RU" sz="4400" dirty="0" err="1"/>
              <a:t>приш</a:t>
            </a:r>
            <a:r>
              <a:rPr lang="ru-RU" sz="4400" dirty="0"/>
              <a:t>..л, страж..</a:t>
            </a:r>
            <a:r>
              <a:rPr lang="ru-RU" sz="4400" dirty="0" err="1"/>
              <a:t>й</a:t>
            </a:r>
            <a:r>
              <a:rPr lang="ru-RU" sz="4400" dirty="0"/>
              <a:t>, грач..м, крыж..вник,  </a:t>
            </a:r>
            <a:r>
              <a:rPr lang="ru-RU" sz="4400" dirty="0" err="1"/>
              <a:t>рубаш</a:t>
            </a:r>
            <a:r>
              <a:rPr lang="ru-RU" sz="4400" dirty="0"/>
              <a:t>..</a:t>
            </a:r>
            <a:r>
              <a:rPr lang="ru-RU" sz="4400" dirty="0" err="1"/>
              <a:t>нка</a:t>
            </a:r>
            <a:r>
              <a:rPr lang="ru-RU" sz="4400" dirty="0"/>
              <a:t>, одеж..</a:t>
            </a:r>
            <a:r>
              <a:rPr lang="ru-RU" sz="4400" dirty="0" err="1"/>
              <a:t>нка</a:t>
            </a:r>
            <a:r>
              <a:rPr lang="ru-RU" sz="4400" dirty="0"/>
              <a:t>, </a:t>
            </a:r>
            <a:r>
              <a:rPr lang="ru-RU" sz="4400" dirty="0" err="1"/>
              <a:t>дворц</a:t>
            </a:r>
            <a:r>
              <a:rPr lang="ru-RU" sz="4400" dirty="0"/>
              <a:t>..вый, ж..</a:t>
            </a:r>
            <a:r>
              <a:rPr lang="ru-RU" sz="4400" dirty="0" err="1"/>
              <a:t>лтый</a:t>
            </a:r>
            <a:r>
              <a:rPr lang="ru-RU" sz="4400" dirty="0"/>
              <a:t>.   </a:t>
            </a:r>
          </a:p>
          <a:p>
            <a:pPr algn="ctr"/>
            <a:r>
              <a:rPr lang="ru-RU" sz="4400" dirty="0"/>
              <a:t>  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843808" y="260648"/>
            <a:ext cx="324036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Сделайте выбор!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3529" y="1196752"/>
          <a:ext cx="8820471" cy="377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40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0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01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rgbClr val="0070C0"/>
                          </a:solidFill>
                        </a:rPr>
                        <a:t>Корень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rgbClr val="0070C0"/>
                          </a:solidFill>
                        </a:rPr>
                        <a:t>Суффикс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rgbClr val="0070C0"/>
                          </a:solidFill>
                        </a:rPr>
                        <a:t>Окончание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/>
                        <a:t>Шёлк</a:t>
                      </a:r>
                    </a:p>
                    <a:p>
                      <a:pPr algn="ctr"/>
                      <a:r>
                        <a:rPr lang="ru-RU" sz="4000" dirty="0"/>
                        <a:t>Причёска</a:t>
                      </a:r>
                      <a:r>
                        <a:rPr lang="ru-RU" sz="4000" baseline="0" dirty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aseline="0" dirty="0"/>
                        <a:t>Пришёл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aseline="0" dirty="0"/>
                        <a:t>Крыжовник</a:t>
                      </a:r>
                      <a:endParaRPr lang="ru-RU" sz="400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aseline="0" dirty="0"/>
                        <a:t>Жёлтый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/>
                        <a:t>Образцовый </a:t>
                      </a:r>
                    </a:p>
                    <a:p>
                      <a:pPr algn="ctr"/>
                      <a:r>
                        <a:rPr lang="ru-RU" sz="4000" dirty="0"/>
                        <a:t>Девчонка </a:t>
                      </a:r>
                    </a:p>
                    <a:p>
                      <a:pPr algn="ctr"/>
                      <a:r>
                        <a:rPr lang="ru-RU" sz="4000" dirty="0"/>
                        <a:t>Рубашонка </a:t>
                      </a:r>
                    </a:p>
                    <a:p>
                      <a:pPr algn="ctr"/>
                      <a:r>
                        <a:rPr lang="ru-RU" sz="4000" dirty="0"/>
                        <a:t>Одежонка </a:t>
                      </a:r>
                    </a:p>
                    <a:p>
                      <a:pPr algn="ctr"/>
                      <a:r>
                        <a:rPr lang="ru-RU" sz="4000" dirty="0"/>
                        <a:t>Дворцовый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/>
                        <a:t>Задачей</a:t>
                      </a:r>
                    </a:p>
                    <a:p>
                      <a:pPr algn="ctr"/>
                      <a:r>
                        <a:rPr lang="ru-RU" sz="4000" dirty="0"/>
                        <a:t>Ландышем</a:t>
                      </a:r>
                    </a:p>
                    <a:p>
                      <a:pPr algn="ctr"/>
                      <a:r>
                        <a:rPr lang="ru-RU" sz="4000" dirty="0"/>
                        <a:t>Шалашом </a:t>
                      </a:r>
                    </a:p>
                    <a:p>
                      <a:pPr algn="ctr"/>
                      <a:r>
                        <a:rPr lang="ru-RU" sz="4000" dirty="0"/>
                        <a:t>Стражей </a:t>
                      </a:r>
                    </a:p>
                    <a:p>
                      <a:pPr algn="ctr"/>
                      <a:r>
                        <a:rPr lang="ru-RU" sz="4000" dirty="0"/>
                        <a:t>Грачом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843808" y="260648"/>
            <a:ext cx="324036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КЛЮЧ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47667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70C0"/>
                </a:solidFill>
              </a:rPr>
              <a:t>«Сыщики»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196752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3200" dirty="0"/>
              <a:t>Густой, чёрный дым большими клубами шёл из-под длинных камышовых крыш. </a:t>
            </a:r>
          </a:p>
          <a:p>
            <a:pPr marL="514350" indent="-514350">
              <a:buAutoNum type="arabicPeriod"/>
            </a:pPr>
            <a:r>
              <a:rPr lang="ru-RU" sz="3200" dirty="0"/>
              <a:t>Хруст веток под отцовскими тяжёлыми шагами становился все тише и тише. </a:t>
            </a:r>
          </a:p>
          <a:p>
            <a:pPr marL="514350" indent="-514350">
              <a:buAutoNum type="arabicPeriod"/>
            </a:pPr>
            <a:r>
              <a:rPr lang="ru-RU" sz="3200" dirty="0"/>
              <a:t> Сторожевые казаки услышали шорох. </a:t>
            </a:r>
          </a:p>
          <a:p>
            <a:pPr marL="514350" indent="-514350">
              <a:buAutoNum type="arabicPeriod"/>
            </a:pPr>
            <a:r>
              <a:rPr lang="ru-RU" sz="3200" dirty="0"/>
              <a:t>Тяжёлые танцевальные упражнения уже давали свои результаты. </a:t>
            </a:r>
          </a:p>
          <a:p>
            <a:pPr marL="514350" indent="-514350">
              <a:buAutoNum type="arabicPeriod"/>
            </a:pPr>
            <a:r>
              <a:rPr lang="ru-RU" sz="3200" dirty="0"/>
              <a:t>Холодно и ярко сияло на севере тяжёлыми свинцовыми тучами жидкое голубое небо.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47667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70C0"/>
                </a:solidFill>
              </a:rPr>
              <a:t>КЛЮЧ «Сыщики»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196752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3200" dirty="0"/>
              <a:t>Густой, </a:t>
            </a:r>
            <a:r>
              <a:rPr lang="ru-RU" sz="3200" u="sng" dirty="0">
                <a:solidFill>
                  <a:srgbClr val="0070C0"/>
                </a:solidFill>
              </a:rPr>
              <a:t>чёрный</a:t>
            </a:r>
            <a:r>
              <a:rPr lang="ru-RU" sz="3200" dirty="0"/>
              <a:t> дым большими клубами </a:t>
            </a:r>
            <a:r>
              <a:rPr lang="ru-RU" sz="3200" u="sng" dirty="0">
                <a:solidFill>
                  <a:srgbClr val="0070C0"/>
                </a:solidFill>
              </a:rPr>
              <a:t>шёл</a:t>
            </a:r>
            <a:r>
              <a:rPr lang="ru-RU" sz="3200" dirty="0"/>
              <a:t> из-под длинных </a:t>
            </a:r>
            <a:r>
              <a:rPr lang="ru-RU" sz="3200" u="sng" dirty="0">
                <a:solidFill>
                  <a:srgbClr val="FF0000"/>
                </a:solidFill>
              </a:rPr>
              <a:t>камышовых</a:t>
            </a:r>
            <a:r>
              <a:rPr lang="ru-RU" sz="3200" dirty="0"/>
              <a:t> крыш. </a:t>
            </a:r>
          </a:p>
          <a:p>
            <a:pPr marL="514350" indent="-514350">
              <a:buAutoNum type="arabicPeriod"/>
            </a:pPr>
            <a:r>
              <a:rPr lang="ru-RU" sz="3200" dirty="0"/>
              <a:t>Хруст веток под </a:t>
            </a:r>
            <a:r>
              <a:rPr lang="ru-RU" sz="3200" u="sng" dirty="0">
                <a:solidFill>
                  <a:srgbClr val="FF0000"/>
                </a:solidFill>
              </a:rPr>
              <a:t>отцовскими</a:t>
            </a:r>
            <a:r>
              <a:rPr lang="ru-RU" sz="3200" dirty="0"/>
              <a:t> </a:t>
            </a:r>
            <a:r>
              <a:rPr lang="ru-RU" sz="3200" u="sng" dirty="0">
                <a:solidFill>
                  <a:srgbClr val="0070C0"/>
                </a:solidFill>
              </a:rPr>
              <a:t>тяжёлыми</a:t>
            </a:r>
            <a:r>
              <a:rPr lang="ru-RU" sz="3200" dirty="0"/>
              <a:t> шагами становился все тише и тише. </a:t>
            </a:r>
          </a:p>
          <a:p>
            <a:pPr marL="514350" indent="-514350">
              <a:buAutoNum type="arabicPeriod"/>
            </a:pPr>
            <a:r>
              <a:rPr lang="ru-RU" sz="3200" dirty="0"/>
              <a:t> </a:t>
            </a:r>
            <a:r>
              <a:rPr lang="ru-RU" sz="3200" u="sng" dirty="0">
                <a:solidFill>
                  <a:srgbClr val="FF0000"/>
                </a:solidFill>
              </a:rPr>
              <a:t>Сторожевые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/>
              <a:t>казаки услышали </a:t>
            </a:r>
            <a:r>
              <a:rPr lang="ru-RU" sz="3200" u="sng" dirty="0">
                <a:solidFill>
                  <a:srgbClr val="0070C0"/>
                </a:solidFill>
              </a:rPr>
              <a:t>шорох</a:t>
            </a:r>
            <a:r>
              <a:rPr lang="ru-RU" sz="3200" dirty="0"/>
              <a:t>. </a:t>
            </a:r>
          </a:p>
          <a:p>
            <a:pPr marL="514350" indent="-514350">
              <a:buAutoNum type="arabicPeriod"/>
            </a:pPr>
            <a:r>
              <a:rPr lang="ru-RU" sz="3200" u="sng" dirty="0">
                <a:solidFill>
                  <a:srgbClr val="0070C0"/>
                </a:solidFill>
              </a:rPr>
              <a:t>Тяжёлые</a:t>
            </a:r>
            <a:r>
              <a:rPr lang="ru-RU" sz="3200" dirty="0"/>
              <a:t> </a:t>
            </a:r>
            <a:r>
              <a:rPr lang="ru-RU" sz="3200" u="sng" dirty="0">
                <a:solidFill>
                  <a:srgbClr val="FF0000"/>
                </a:solidFill>
              </a:rPr>
              <a:t>танцевальные</a:t>
            </a:r>
            <a:r>
              <a:rPr lang="ru-RU" sz="3200" dirty="0"/>
              <a:t> упражнения уже давали свои результаты. </a:t>
            </a:r>
          </a:p>
          <a:p>
            <a:pPr marL="514350" indent="-514350">
              <a:buAutoNum type="arabicPeriod"/>
            </a:pPr>
            <a:r>
              <a:rPr lang="ru-RU" sz="3200" dirty="0"/>
              <a:t>Холодно и ярко сияло на севере </a:t>
            </a:r>
            <a:r>
              <a:rPr lang="ru-RU" sz="3200" u="sng" dirty="0">
                <a:solidFill>
                  <a:srgbClr val="0070C0"/>
                </a:solidFill>
              </a:rPr>
              <a:t>тяжёлыми</a:t>
            </a:r>
            <a:r>
              <a:rPr lang="ru-RU" sz="3200" dirty="0"/>
              <a:t> </a:t>
            </a:r>
            <a:r>
              <a:rPr lang="ru-RU" sz="3200" u="sng" dirty="0">
                <a:solidFill>
                  <a:srgbClr val="FF0000"/>
                </a:solidFill>
              </a:rPr>
              <a:t>свинцовыми</a:t>
            </a: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/>
              <a:t>тучами жидкое голубое небо.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548680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B0F0"/>
                </a:solidFill>
              </a:rPr>
              <a:t>«Линейке достижений»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4" y="1700808"/>
          <a:ext cx="8280920" cy="1296144"/>
        </p:xfrm>
        <a:graphic>
          <a:graphicData uri="http://schemas.openxmlformats.org/drawingml/2006/table">
            <a:tbl>
              <a:tblPr/>
              <a:tblGrid>
                <a:gridCol w="828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ЕВ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ЕВ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>
                          <a:latin typeface="Times New Roman"/>
                          <a:ea typeface="Calibri"/>
                          <a:cs typeface="Times New Roman"/>
                        </a:rPr>
                        <a:t>ОВ</a:t>
                      </a:r>
                      <a:endParaRPr lang="ru-RU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ЕВ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ЕВ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ЕВ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ОВ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ЕВ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ЕВ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ОВ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476672"/>
            <a:ext cx="691276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dirty="0"/>
              <a:t>ИТОГИ </a:t>
            </a:r>
          </a:p>
        </p:txBody>
      </p:sp>
      <p:pic>
        <p:nvPicPr>
          <p:cNvPr id="3074" name="Picture 2" descr="https://lh6.googleusercontent.com/proxy/vJKc52ZntWhngEgtyM3AYYM1KRwuP32918Q1Gxk54ECuzMlEVwrEmUaPHpw6luSWI2nK7GCnyhQ92V0tRA6S5sVEb8MRcVAE0-JvQCXjLPsU7cnYJpdiyQANXZyV_A=w1200-h630-p-k-no-n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7200800" cy="5233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124744"/>
            <a:ext cx="86764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sz="4000" dirty="0"/>
              <a:t> Сегодня я …</a:t>
            </a:r>
          </a:p>
          <a:p>
            <a:pPr algn="ctr"/>
            <a:r>
              <a:rPr lang="ru-RU" sz="4000" dirty="0"/>
              <a:t>Не успел глазом моргнуть.</a:t>
            </a:r>
          </a:p>
          <a:p>
            <a:pPr algn="ctr"/>
            <a:r>
              <a:rPr lang="ru-RU" sz="4000" dirty="0"/>
              <a:t>Работал, не покладая рук.</a:t>
            </a:r>
          </a:p>
          <a:p>
            <a:pPr algn="ctr"/>
            <a:r>
              <a:rPr lang="ru-RU" sz="4000" dirty="0"/>
              <a:t>Витал в облаках.</a:t>
            </a:r>
          </a:p>
          <a:p>
            <a:pPr algn="ctr"/>
            <a:r>
              <a:rPr lang="ru-RU" sz="4000" dirty="0"/>
              <a:t>Зарубил себе на носу.</a:t>
            </a:r>
          </a:p>
          <a:p>
            <a:pPr algn="ctr"/>
            <a:r>
              <a:rPr lang="ru-RU" sz="4000" dirty="0"/>
              <a:t>Бил баклуши.</a:t>
            </a:r>
          </a:p>
          <a:p>
            <a:pPr algn="ctr"/>
            <a:r>
              <a:rPr lang="ru-RU" sz="4000" dirty="0"/>
              <a:t>Работал в поте лица.</a:t>
            </a:r>
          </a:p>
          <a:p>
            <a:pPr algn="ctr"/>
            <a:r>
              <a:rPr lang="ru-RU" sz="4000" dirty="0"/>
              <a:t>Ловил каждое слово.</a:t>
            </a:r>
          </a:p>
          <a:p>
            <a:pPr>
              <a:buFontTx/>
              <a:buChar char="-"/>
            </a:pP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259632" y="476672"/>
            <a:ext cx="691276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dirty="0"/>
              <a:t>РЕФЛЕКСИЯ</a:t>
            </a:r>
          </a:p>
        </p:txBody>
      </p:sp>
      <p:pic>
        <p:nvPicPr>
          <p:cNvPr id="22530" name="Picture 2" descr="C:\Users\User\Pictures\аннимации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941168"/>
            <a:ext cx="1691680" cy="19168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620688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Оцените свою работу на уроке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7624" y="1844824"/>
            <a:ext cx="69847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/>
              <a:t>15 - 14б. – </a:t>
            </a:r>
            <a:r>
              <a:rPr lang="ru-RU" sz="8000" dirty="0">
                <a:solidFill>
                  <a:srgbClr val="FF0000"/>
                </a:solidFill>
              </a:rPr>
              <a:t>«5»</a:t>
            </a:r>
          </a:p>
          <a:p>
            <a:pPr algn="ctr"/>
            <a:r>
              <a:rPr lang="ru-RU" sz="8000" dirty="0"/>
              <a:t> 13 - 10 б. – </a:t>
            </a:r>
            <a:r>
              <a:rPr lang="ru-RU" sz="8000" dirty="0">
                <a:solidFill>
                  <a:srgbClr val="FFC000"/>
                </a:solidFill>
              </a:rPr>
              <a:t>«4»</a:t>
            </a:r>
          </a:p>
          <a:p>
            <a:pPr algn="ctr"/>
            <a:r>
              <a:rPr lang="ru-RU" sz="8000" dirty="0"/>
              <a:t>6 - 9 б. – </a:t>
            </a:r>
            <a:r>
              <a:rPr lang="ru-RU" sz="8000" dirty="0">
                <a:solidFill>
                  <a:srgbClr val="00B050"/>
                </a:solidFill>
              </a:rPr>
              <a:t>«3»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82809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solidFill>
                  <a:srgbClr val="FF0000"/>
                </a:solidFill>
              </a:rPr>
              <a:t>Домашнее задание</a:t>
            </a:r>
            <a:r>
              <a:rPr lang="ru-RU" sz="4400" dirty="0"/>
              <a:t>: </a:t>
            </a:r>
          </a:p>
          <a:p>
            <a:pPr marL="742950" indent="-742950">
              <a:buAutoNum type="arabicPeriod"/>
            </a:pPr>
            <a:r>
              <a:rPr lang="ru-RU" sz="4400" dirty="0"/>
              <a:t>Составить сказку «Разговор суффиксов </a:t>
            </a:r>
            <a:r>
              <a:rPr lang="ru-RU" sz="4400" dirty="0" err="1"/>
              <a:t>ов-ев</a:t>
            </a:r>
            <a:r>
              <a:rPr lang="ru-RU" sz="4400" dirty="0"/>
              <a:t>». </a:t>
            </a:r>
          </a:p>
          <a:p>
            <a:pPr marL="742950" indent="-742950">
              <a:buAutoNum type="arabicPeriod"/>
            </a:pPr>
            <a:r>
              <a:rPr lang="ru-RU" sz="4400" dirty="0"/>
              <a:t> Написать письмо своему учителю и рассказать о теме урока. </a:t>
            </a:r>
          </a:p>
          <a:p>
            <a:r>
              <a:rPr lang="ru-RU" sz="4400" dirty="0"/>
              <a:t>3.    п.63 упр. 363 </a:t>
            </a:r>
          </a:p>
        </p:txBody>
      </p:sp>
      <p:pic>
        <p:nvPicPr>
          <p:cNvPr id="21506" name="Picture 2" descr="C:\Users\User\Pictures\аннимации\owl-readin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293096"/>
            <a:ext cx="2232476" cy="2057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577</Words>
  <Application>Microsoft Office PowerPoint</Application>
  <PresentationFormat>Экран (4:3)</PresentationFormat>
  <Paragraphs>176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Тема Office</vt:lpstr>
      <vt:lpstr>Урок русского языка 6 класс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русского языка 6 класс </dc:title>
  <dc:creator>User</dc:creator>
  <cp:lastModifiedBy>Наталья Классен</cp:lastModifiedBy>
  <cp:revision>7</cp:revision>
  <dcterms:created xsi:type="dcterms:W3CDTF">2019-01-29T15:14:14Z</dcterms:created>
  <dcterms:modified xsi:type="dcterms:W3CDTF">2021-04-25T15:23:53Z</dcterms:modified>
</cp:coreProperties>
</file>