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ppt/_rels/presentation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11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7.xml.rels" ContentType="application/vnd.openxmlformats-package.relationships+xml"/>
  <Override PartName="/ppt/slideMasters/slideMaster6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7.xml" ContentType="application/vnd.openxmlformats-officedocument.presentationml.slideMaster+xml"/>
  <Override PartName="/ppt/presProps.xml" ContentType="application/vnd.openxmlformats-officedocument.presentationml.presProps+xml"/>
  <Override PartName="/ppt/media/hdphoto7.wdp" ContentType="image/vnd.ms-photo"/>
  <Override PartName="/ppt/media/hdphoto6.wdp" ContentType="image/vnd.ms-photo"/>
  <Override PartName="/ppt/media/image29.png" ContentType="image/png"/>
  <Override PartName="/ppt/media/hdphoto5.wdp" ContentType="image/vnd.ms-photo"/>
  <Override PartName="/ppt/media/image16.jpeg" ContentType="image/jpeg"/>
  <Override PartName="/ppt/media/hdphoto2.wdp" ContentType="image/vnd.ms-photo"/>
  <Override PartName="/ppt/media/image22.jpeg" ContentType="image/jpeg"/>
  <Override PartName="/ppt/media/image15.jpeg" ContentType="image/jpeg"/>
  <Override PartName="/ppt/media/image13.jpeg" ContentType="image/jpeg"/>
  <Override PartName="/ppt/media/image12.jpeg" ContentType="image/jpeg"/>
  <Override PartName="/ppt/media/image23.jpeg" ContentType="image/jpeg"/>
  <Override PartName="/ppt/media/image30.jpeg" ContentType="image/jpeg"/>
  <Override PartName="/ppt/media/image11.jpeg" ContentType="image/jpeg"/>
  <Override PartName="/ppt/media/image25.jpeg" ContentType="image/jpeg"/>
  <Override PartName="/ppt/media/image18.jpeg" ContentType="image/jpeg"/>
  <Override PartName="/ppt/media/image32.jpeg" ContentType="image/jpeg"/>
  <Override PartName="/ppt/media/image17.jpeg" ContentType="image/jpeg"/>
  <Override PartName="/ppt/media/image31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hdphoto9.wdp" ContentType="image/vnd.ms-photo"/>
  <Override PartName="/ppt/media/hdphoto8.wdp" ContentType="image/vnd.ms-photo"/>
  <Override PartName="/ppt/media/image21.jpeg" ContentType="image/jpeg"/>
  <Override PartName="/ppt/media/hdphoto4.wdp" ContentType="image/vnd.ms-photo"/>
  <Override PartName="/ppt/media/hdphoto3.wdp" ContentType="image/vnd.ms-photo"/>
  <Override PartName="/ppt/media/image33.png" ContentType="image/png"/>
  <Override PartName="/ppt/media/image34.png" ContentType="image/png"/>
  <Override PartName="/ppt/media/image9.jpeg" ContentType="image/jpeg"/>
  <Override PartName="/ppt/media/image7.png" ContentType="image/png"/>
  <Override PartName="/ppt/media/image6.jpeg" ContentType="image/jpeg"/>
  <Override PartName="/ppt/media/image5.png" ContentType="image/png"/>
  <Override PartName="/ppt/media/image10.jpeg" ContentType="image/jpeg"/>
  <Override PartName="/ppt/media/image2.png" ContentType="image/png"/>
  <Override PartName="/ppt/media/image8.jpeg" ContentType="image/jpeg"/>
  <Override PartName="/ppt/media/image3.png" ContentType="image/png"/>
  <Override PartName="/ppt/media/image4.png" ContentType="image/png"/>
  <Override PartName="/ppt/media/image1.jpeg" ContentType="image/jpeg"/>
  <Override PartName="/ppt/media/image14.png" ContentType="image/png"/>
  <Override PartName="/ppt/media/image19.png" ContentType="image/png"/>
  <Override PartName="/ppt/media/image20.png" ContentType="image/png"/>
  <Override PartName="/ppt/media/hdphoto1.wdp" ContentType="image/vnd.ms-photo"/>
  <Override PartName="/ppt/media/image24.png" ContentType="image/png"/>
  <Override PartName="/ppt/presentation.xml" ContentType="application/vnd.openxmlformats-officedocument.presentationml.presentation.main+xml"/>
  <Override PartName="/ppt/slides/_rels/slide3.xml.rels" ContentType="application/vnd.openxmlformats-package.relationships+xml"/>
  <Override PartName="/ppt/slides/_rels/slide7.xml.rels" ContentType="application/vnd.openxmlformats-package.relationships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8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18.xml.rels" ContentType="application/vnd.openxmlformats-package.relationships+xml"/>
  <Override PartName="/ppt/slides/_rels/slide25.xml.rels" ContentType="application/vnd.openxmlformats-package.relationships+xml"/>
  <Override PartName="/ppt/slides/_rels/slide23.xml.rels" ContentType="application/vnd.openxmlformats-package.relationships+xml"/>
  <Override PartName="/ppt/slides/_rels/slide30.xml.rels" ContentType="application/vnd.openxmlformats-package.relationships+xml"/>
  <Override PartName="/ppt/slides/_rels/slide29.xml.rels" ContentType="application/vnd.openxmlformats-package.relationships+xml"/>
  <Override PartName="/ppt/slides/_rels/slide17.xml.rels" ContentType="application/vnd.openxmlformats-package.relationships+xml"/>
  <Override PartName="/ppt/slides/_rels/slide24.xml.rels" ContentType="application/vnd.openxmlformats-package.relationships+xml"/>
  <Override PartName="/ppt/slides/_rels/slide31.xml.rels" ContentType="application/vnd.openxmlformats-package.relationships+xml"/>
  <Override PartName="/ppt/slides/_rels/slide28.xml.rels" ContentType="application/vnd.openxmlformats-package.relationships+xml"/>
  <Override PartName="/ppt/slides/_rels/slide27.xml.rels" ContentType="application/vnd.openxmlformats-package.relationships+xml"/>
  <Override PartName="/ppt/slides/_rels/slide19.xml.rels" ContentType="application/vnd.openxmlformats-package.relationships+xml"/>
  <Override PartName="/ppt/slides/_rels/slide26.xml.rels" ContentType="application/vnd.openxmlformats-package.relationships+xml"/>
  <Override PartName="/ppt/slides/_rels/slide16.xml.rels" ContentType="application/vnd.openxmlformats-package.relationships+xml"/>
  <Override PartName="/ppt/slides/_rels/slide15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11.xml.rels" ContentType="application/vnd.openxmlformats-package.relationships+xml"/>
  <Override PartName="/ppt/slides/_rels/slide10.xml.rels" ContentType="application/vnd.openxmlformats-package.relationships+xml"/>
  <Override PartName="/ppt/slides/_rels/slide14.xml.rels" ContentType="application/vnd.openxmlformats-package.relationships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1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26.xml" ContentType="application/vnd.openxmlformats-officedocument.presentationml.slide+xml"/>
  <Override PartName="/ppt/slides/slide19.xml" ContentType="application/vnd.openxmlformats-officedocument.presentationml.slide+xml"/>
  <Override PartName="/ppt/slides/slide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1.xml" ContentType="application/vnd.openxmlformats-officedocument.presentationml.slide+xml"/>
  <Override PartName="/ppt/slides/slide24.xml" ContentType="application/vnd.openxmlformats-officedocument.presentationml.slide+xml"/>
  <Override PartName="/ppt/slides/slide17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23.xml" ContentType="application/vnd.openxmlformats-officedocument.presentationml.slide+xml"/>
  <Override PartName="/ppt/slides/slide25.xml" ContentType="application/vnd.openxmlformats-officedocument.presentationml.slide+xml"/>
  <Override PartName="/ppt/slides/slide18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theme/theme6.xml" ContentType="application/vnd.openxmlformats-officedocument.theme+xml"/>
  <Override PartName="/ppt/theme/theme5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11.xml" ContentType="application/vnd.openxmlformats-officedocument.theme+xml"/>
  <Override PartName="/ppt/theme/theme8.xml" ContentType="application/vnd.openxmlformats-officedocument.theme+xml"/>
  <Override PartName="/ppt/theme/theme1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2.xml" ContentType="application/vnd.openxmlformats-officedocument.theme+xml"/>
  <Override PartName="/ppt/theme/theme7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8.xml.rels" ContentType="application/vnd.openxmlformats-package.relationships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  <p:sldId id="276" r:id="rId33"/>
    <p:sldId id="277" r:id="rId34"/>
    <p:sldId id="278" r:id="rId35"/>
    <p:sldId id="279" r:id="rId36"/>
    <p:sldId id="280" r:id="rId37"/>
    <p:sldId id="281" r:id="rId38"/>
    <p:sldId id="282" r:id="rId39"/>
    <p:sldId id="283" r:id="rId40"/>
    <p:sldId id="284" r:id="rId41"/>
    <p:sldId id="285" r:id="rId42"/>
    <p:sldId id="286" r:id="rId43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slide" Target="slides/slide6.xml"/><Relationship Id="rId19" Type="http://schemas.openxmlformats.org/officeDocument/2006/relationships/slide" Target="slides/slide7.xml"/><Relationship Id="rId20" Type="http://schemas.openxmlformats.org/officeDocument/2006/relationships/slide" Target="slides/slide8.xml"/><Relationship Id="rId21" Type="http://schemas.openxmlformats.org/officeDocument/2006/relationships/slide" Target="slides/slide9.xml"/><Relationship Id="rId22" Type="http://schemas.openxmlformats.org/officeDocument/2006/relationships/slide" Target="slides/slide10.xml"/><Relationship Id="rId23" Type="http://schemas.openxmlformats.org/officeDocument/2006/relationships/slide" Target="slides/slide11.xml"/><Relationship Id="rId24" Type="http://schemas.openxmlformats.org/officeDocument/2006/relationships/slide" Target="slides/slide12.xml"/><Relationship Id="rId25" Type="http://schemas.openxmlformats.org/officeDocument/2006/relationships/slide" Target="slides/slide13.xml"/><Relationship Id="rId26" Type="http://schemas.openxmlformats.org/officeDocument/2006/relationships/slide" Target="slides/slide14.xml"/><Relationship Id="rId27" Type="http://schemas.openxmlformats.org/officeDocument/2006/relationships/slide" Target="slides/slide15.xml"/><Relationship Id="rId28" Type="http://schemas.openxmlformats.org/officeDocument/2006/relationships/slide" Target="slides/slide16.xml"/><Relationship Id="rId29" Type="http://schemas.openxmlformats.org/officeDocument/2006/relationships/slide" Target="slides/slide17.xml"/><Relationship Id="rId30" Type="http://schemas.openxmlformats.org/officeDocument/2006/relationships/slide" Target="slides/slide18.xml"/><Relationship Id="rId31" Type="http://schemas.openxmlformats.org/officeDocument/2006/relationships/slide" Target="slides/slide19.xml"/><Relationship Id="rId32" Type="http://schemas.openxmlformats.org/officeDocument/2006/relationships/slide" Target="slides/slide20.xml"/><Relationship Id="rId33" Type="http://schemas.openxmlformats.org/officeDocument/2006/relationships/slide" Target="slides/slide21.xml"/><Relationship Id="rId34" Type="http://schemas.openxmlformats.org/officeDocument/2006/relationships/slide" Target="slides/slide22.xml"/><Relationship Id="rId35" Type="http://schemas.openxmlformats.org/officeDocument/2006/relationships/slide" Target="slides/slide23.xml"/><Relationship Id="rId36" Type="http://schemas.openxmlformats.org/officeDocument/2006/relationships/slide" Target="slides/slide24.xml"/><Relationship Id="rId37" Type="http://schemas.openxmlformats.org/officeDocument/2006/relationships/slide" Target="slides/slide25.xml"/><Relationship Id="rId38" Type="http://schemas.openxmlformats.org/officeDocument/2006/relationships/slide" Target="slides/slide26.xml"/><Relationship Id="rId39" Type="http://schemas.openxmlformats.org/officeDocument/2006/relationships/slide" Target="slides/slide27.xml"/><Relationship Id="rId40" Type="http://schemas.openxmlformats.org/officeDocument/2006/relationships/slide" Target="slides/slide28.xml"/><Relationship Id="rId41" Type="http://schemas.openxmlformats.org/officeDocument/2006/relationships/slide" Target="slides/slide29.xml"/><Relationship Id="rId42" Type="http://schemas.openxmlformats.org/officeDocument/2006/relationships/slide" Target="slides/slide30.xml"/><Relationship Id="rId43" Type="http://schemas.openxmlformats.org/officeDocument/2006/relationships/slide" Target="slides/slide31.xml"/><Relationship Id="rId4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1CB9A0F-B68C-4698-A9E1-A6109C8AC725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7CE65568-100F-4ADB-8F27-1D2CB848BB69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DEA83AAD-333E-40A9-A299-2A6FB77237FA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39E59A5D-2521-4FCD-9FA0-8189086E7DE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D708E6EA-74D3-4179-B214-6BCE3ED7653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8"/>
          </p:nvPr>
        </p:nvSpPr>
        <p:spPr/>
        <p:txBody>
          <a:bodyPr/>
          <a:p>
            <a:fld id="{8AB6E652-D2B1-4A33-A099-8FE8462EF976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6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1"/>
          </p:nvPr>
        </p:nvSpPr>
        <p:spPr/>
        <p:txBody>
          <a:bodyPr/>
          <a:p>
            <a:fld id="{AE4C4E30-D5D8-4BE8-8BCE-9F45B79FD91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4"/>
          </p:nvPr>
        </p:nvSpPr>
        <p:spPr/>
        <p:txBody>
          <a:bodyPr/>
          <a:p>
            <a:fld id="{1B98D043-5914-4CB9-B7D6-38BB0A24C4B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22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7"/>
          </p:nvPr>
        </p:nvSpPr>
        <p:spPr/>
        <p:txBody>
          <a:bodyPr/>
          <a:p>
            <a:fld id="{8EDE5862-278A-4CDA-813D-C79956FFC40C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5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0"/>
          </p:nvPr>
        </p:nvSpPr>
        <p:spPr/>
        <p:txBody>
          <a:bodyPr/>
          <a:p>
            <a:fld id="{5D9D3F5A-F4C7-4CA2-A47C-5D7C6A0B2497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8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3"/>
          </p:nvPr>
        </p:nvSpPr>
        <p:spPr/>
        <p:txBody>
          <a:bodyPr/>
          <a:p>
            <a:fld id="{C755EC13-F473-4180-BA5F-1E8A7861D8F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b="0" lang="ru-RU" sz="60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en-US" sz="6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 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 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88C3C04B-94E2-44D3-81A1-1623E718FD76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1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Для правки структуры щёлкните мышью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Второй уровень структуры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Третий уровень структуры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Четвёртый уровень структуры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Пятый уровень структуры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Шестой уровень структуры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Седьмой уровень структуры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dt" idx="4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" name="PlaceHolder 4"/>
          <p:cNvSpPr>
            <a:spLocks noGrp="1"/>
          </p:cNvSpPr>
          <p:nvPr>
            <p:ph type="ftr" idx="5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sldNum" idx="6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7829CE62-22CA-437C-9BCE-4B9F2A12D7F5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2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543720" y="365040"/>
            <a:ext cx="1971360" cy="58114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 vert="eaVert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628560" y="365040"/>
            <a:ext cx="5800320" cy="58114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dt" idx="7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ftr" idx="8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6" name="PlaceHolder 5"/>
          <p:cNvSpPr>
            <a:spLocks noGrp="1"/>
          </p:cNvSpPr>
          <p:nvPr>
            <p:ph type="sldNum" idx="9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A0C59E17-D808-4856-9958-B21E62B1BE48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" name="PlaceHolder 3"/>
          <p:cNvSpPr>
            <a:spLocks noGrp="1"/>
          </p:cNvSpPr>
          <p:nvPr>
            <p:ph type="dt" idx="10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" name="PlaceHolder 4"/>
          <p:cNvSpPr>
            <a:spLocks noGrp="1"/>
          </p:cNvSpPr>
          <p:nvPr>
            <p:ph type="ftr" idx="11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1" name="PlaceHolder 5"/>
          <p:cNvSpPr>
            <a:spLocks noGrp="1"/>
          </p:cNvSpPr>
          <p:nvPr>
            <p:ph type="sldNum" idx="12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A3D85D68-484C-4989-A443-08F80F75675C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23880" y="1709640"/>
            <a:ext cx="7886520" cy="2852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60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en-US" sz="6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623880" y="4589640"/>
            <a:ext cx="7886520" cy="14997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dt" idx="13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ftr" idx="14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8" name="PlaceHolder 5"/>
          <p:cNvSpPr>
            <a:spLocks noGrp="1"/>
          </p:cNvSpPr>
          <p:nvPr>
            <p:ph type="sldNum" idx="15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20123607-C25C-46C3-9A0C-1F24454038DD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2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8584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29240" y="1825560"/>
            <a:ext cx="388584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dt" idx="16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ftr" idx="17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4" name="PlaceHolder 6"/>
          <p:cNvSpPr>
            <a:spLocks noGrp="1"/>
          </p:cNvSpPr>
          <p:nvPr>
            <p:ph type="sldNum" idx="18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F87304AB-A7ED-4C59-B4A2-43D3BB8824C7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3000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30000" y="1681200"/>
            <a:ext cx="3867840" cy="823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4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630000" y="2505240"/>
            <a:ext cx="3867840" cy="36842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4629240" y="1681200"/>
            <a:ext cx="3886920" cy="823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4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4629240" y="2505240"/>
            <a:ext cx="3886920" cy="36842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3" name="PlaceHolder 6"/>
          <p:cNvSpPr>
            <a:spLocks noGrp="1"/>
          </p:cNvSpPr>
          <p:nvPr>
            <p:ph type="dt" idx="19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4" name="PlaceHolder 7"/>
          <p:cNvSpPr>
            <a:spLocks noGrp="1"/>
          </p:cNvSpPr>
          <p:nvPr>
            <p:ph type="ftr" idx="20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5" name="PlaceHolder 8"/>
          <p:cNvSpPr>
            <a:spLocks noGrp="1"/>
          </p:cNvSpPr>
          <p:nvPr>
            <p:ph type="sldNum" idx="21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3341418F-E927-4C62-AC3D-665155A9E8FA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2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dt" idx="22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ftr" idx="23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9" name="PlaceHolder 4"/>
          <p:cNvSpPr>
            <a:spLocks noGrp="1"/>
          </p:cNvSpPr>
          <p:nvPr>
            <p:ph type="sldNum" idx="24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AAE0DDCC-02B4-439D-98D3-93056E4D44A0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3" r:id="rId2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dt" idx="25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ftr" idx="26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sldNum" idx="27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F7F91539-491B-4F5E-B1EE-97F43721FC17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5" r:id="rId2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30000" y="457200"/>
            <a:ext cx="2948760" cy="15998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32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3887280" y="987480"/>
            <a:ext cx="4628880" cy="4873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630000" y="2057400"/>
            <a:ext cx="2948760" cy="3811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 type="dt" idx="28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" name="PlaceHolder 5"/>
          <p:cNvSpPr>
            <a:spLocks noGrp="1"/>
          </p:cNvSpPr>
          <p:nvPr>
            <p:ph type="ftr" idx="29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9" name="PlaceHolder 6"/>
          <p:cNvSpPr>
            <a:spLocks noGrp="1"/>
          </p:cNvSpPr>
          <p:nvPr>
            <p:ph type="sldNum" idx="30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DBE07D62-4C10-478C-8FBE-0D562D159D2D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7" r:id="rId2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30000" y="457200"/>
            <a:ext cx="2948760" cy="15998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32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3887280" y="987480"/>
            <a:ext cx="4628880" cy="4873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 defTabSz="4572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3200" spc="-1" strike="noStrike">
                <a:solidFill>
                  <a:schemeClr val="dk1"/>
                </a:solidFill>
                <a:latin typeface="Calibri"/>
              </a:rPr>
              <a:t>Вставка рисунка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630000" y="2057400"/>
            <a:ext cx="2948760" cy="3811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 type="dt" idx="31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4" name="PlaceHolder 5"/>
          <p:cNvSpPr>
            <a:spLocks noGrp="1"/>
          </p:cNvSpPr>
          <p:nvPr>
            <p:ph type="ftr" idx="32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5" name="PlaceHolder 6"/>
          <p:cNvSpPr>
            <a:spLocks noGrp="1"/>
          </p:cNvSpPr>
          <p:nvPr>
            <p:ph type="sldNum" idx="33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1C12744C-23E4-48F0-A2BA-1D8309E7DF4A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microsoft.com/office/2007/relationships/hdphoto" Target="../media/hdphoto1.wdp"/><Relationship Id="rId5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microsoft.com/office/2007/relationships/hdphoto" Target="../media/hdphoto2.wdp"/><Relationship Id="rId5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5.png"/><Relationship Id="rId4" Type="http://schemas.microsoft.com/office/2007/relationships/hdphoto" Target="../media/hdphoto3.wdp"/><Relationship Id="rId5" Type="http://schemas.openxmlformats.org/officeDocument/2006/relationships/image" Target="../media/image6.jpeg"/><Relationship Id="rId6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7.png"/><Relationship Id="rId4" Type="http://schemas.microsoft.com/office/2007/relationships/hdphoto" Target="../media/hdphoto4.wdp"/><Relationship Id="rId5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10.jpeg"/><Relationship Id="rId4" Type="http://schemas.openxmlformats.org/officeDocument/2006/relationships/image" Target="../media/image11.jpeg"/><Relationship Id="rId5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12.jpeg"/><Relationship Id="rId4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13.jpeg"/><Relationship Id="rId4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hyperlink" Target="javascript:showFoto%20(&apos;image/full/vid_zavod.jpg&apos;,&apos;&#1055;&#1083;&#1072;&#1085;%20&#1079;&#1072;&#1074;&#1086;&#1076;&#1072;.%201941%20&#1075;&#1086;&#1076;.&apos;,450,300)" TargetMode="External"/><Relationship Id="rId4" Type="http://schemas.openxmlformats.org/officeDocument/2006/relationships/image" Target="../media/image14.png"/><Relationship Id="rId5" Type="http://schemas.microsoft.com/office/2007/relationships/hdphoto" Target="../media/hdphoto5.wdp"/><Relationship Id="rId6" Type="http://schemas.openxmlformats.org/officeDocument/2006/relationships/image" Target="../media/image15.jpeg"/><Relationship Id="rId7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16.jpeg"/><Relationship Id="rId4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hyperlink" Target="javascript:showFoto%20(&apos;image/full/him.jpg&apos;,&apos;&#1055;&#1088;&#1086;&#1093;&#1086;&#1076;&#1085;&#1072;&#1103;%20&#1061;&#1080;&#1084;&#1092;&#1072;&#1088;&#1084;&#1079;&#1072;&#1074;&#1086;&#1076;&#1072;.&apos;,450,350)" TargetMode="External"/><Relationship Id="rId4" Type="http://schemas.openxmlformats.org/officeDocument/2006/relationships/image" Target="../media/image17.jpeg"/><Relationship Id="rId5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18.jpeg"/><Relationship Id="rId4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19.png"/><Relationship Id="rId4" Type="http://schemas.microsoft.com/office/2007/relationships/hdphoto" Target="../media/hdphoto6.wdp"/><Relationship Id="rId5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0.png"/><Relationship Id="rId3" Type="http://schemas.openxmlformats.org/officeDocument/2006/relationships/image" Target="../media/image21.jpeg"/><Relationship Id="rId4" Type="http://schemas.openxmlformats.org/officeDocument/2006/relationships/slideLayout" Target="../slideLayouts/slideLayout1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0.png"/><Relationship Id="rId3" Type="http://schemas.openxmlformats.org/officeDocument/2006/relationships/image" Target="../media/image22.jpeg"/><Relationship Id="rId4" Type="http://schemas.openxmlformats.org/officeDocument/2006/relationships/slideLayout" Target="../slideLayouts/slideLayout1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3.jpeg"/><Relationship Id="rId3" Type="http://schemas.openxmlformats.org/officeDocument/2006/relationships/image" Target="../media/image20.png"/><Relationship Id="rId4" Type="http://schemas.openxmlformats.org/officeDocument/2006/relationships/image" Target="../media/image24.png"/><Relationship Id="rId5" Type="http://schemas.openxmlformats.org/officeDocument/2006/relationships/slideLayout" Target="../slideLayouts/slideLayout1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0.png"/><Relationship Id="rId3" Type="http://schemas.openxmlformats.org/officeDocument/2006/relationships/image" Target="../media/image25.jpeg"/><Relationship Id="rId4" Type="http://schemas.openxmlformats.org/officeDocument/2006/relationships/image" Target="../media/image24.png"/><Relationship Id="rId5" Type="http://schemas.openxmlformats.org/officeDocument/2006/relationships/slideLayout" Target="../slideLayouts/slideLayout1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0.png"/><Relationship Id="rId3" Type="http://schemas.openxmlformats.org/officeDocument/2006/relationships/image" Target="../media/image26.jpeg"/><Relationship Id="rId4" Type="http://schemas.openxmlformats.org/officeDocument/2006/relationships/image" Target="../media/image27.jpeg"/><Relationship Id="rId5" Type="http://schemas.openxmlformats.org/officeDocument/2006/relationships/image" Target="../media/image24.png"/><Relationship Id="rId6" Type="http://schemas.openxmlformats.org/officeDocument/2006/relationships/slideLayout" Target="../slideLayouts/slideLayout1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0.png"/><Relationship Id="rId3" Type="http://schemas.openxmlformats.org/officeDocument/2006/relationships/image" Target="../media/image28.jpeg"/><Relationship Id="rId4" Type="http://schemas.openxmlformats.org/officeDocument/2006/relationships/image" Target="../media/image24.png"/><Relationship Id="rId5" Type="http://schemas.openxmlformats.org/officeDocument/2006/relationships/slideLayout" Target="../slideLayouts/slideLayout1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0.png"/><Relationship Id="rId3" Type="http://schemas.openxmlformats.org/officeDocument/2006/relationships/image" Target="../media/image29.png"/><Relationship Id="rId4" Type="http://schemas.microsoft.com/office/2007/relationships/hdphoto" Target="../media/hdphoto7.wdp"/><Relationship Id="rId5" Type="http://schemas.openxmlformats.org/officeDocument/2006/relationships/image" Target="../media/image30.jpeg"/><Relationship Id="rId6" Type="http://schemas.openxmlformats.org/officeDocument/2006/relationships/image" Target="../media/image24.png"/><Relationship Id="rId7" Type="http://schemas.openxmlformats.org/officeDocument/2006/relationships/slideLayout" Target="../slideLayouts/slideLayout1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0.png"/><Relationship Id="rId3" Type="http://schemas.openxmlformats.org/officeDocument/2006/relationships/image" Target="../media/image31.jpeg"/><Relationship Id="rId4" Type="http://schemas.openxmlformats.org/officeDocument/2006/relationships/image" Target="../media/image24.png"/><Relationship Id="rId5" Type="http://schemas.openxmlformats.org/officeDocument/2006/relationships/slideLayout" Target="../slideLayouts/slideLayout1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32.jpeg"/><Relationship Id="rId3" Type="http://schemas.openxmlformats.org/officeDocument/2006/relationships/image" Target="../media/image20.png"/><Relationship Id="rId4" Type="http://schemas.openxmlformats.org/officeDocument/2006/relationships/slideLayout" Target="../slideLayouts/slideLayout1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0.png"/><Relationship Id="rId3" Type="http://schemas.openxmlformats.org/officeDocument/2006/relationships/image" Target="../media/image33.png"/><Relationship Id="rId4" Type="http://schemas.microsoft.com/office/2007/relationships/hdphoto" Target="../media/hdphoto8.wdp"/><Relationship Id="rId5" Type="http://schemas.openxmlformats.org/officeDocument/2006/relationships/slideLayout" Target="../slideLayouts/slideLayout1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0.png"/><Relationship Id="rId3" Type="http://schemas.openxmlformats.org/officeDocument/2006/relationships/image" Target="../media/image34.png"/><Relationship Id="rId4" Type="http://schemas.microsoft.com/office/2007/relationships/hdphoto" Target="../media/hdphoto9.wdp"/><Relationship Id="rId5" Type="http://schemas.openxmlformats.org/officeDocument/2006/relationships/slideLayout" Target="../slideLayouts/slideLayout1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hyperlink" Target="https://as-museum.ucoz.ru/index/0-58" TargetMode="External"/><Relationship Id="rId3" Type="http://schemas.openxmlformats.org/officeDocument/2006/relationships/hyperlink" Target="https://as-museum.ucoz.ru/index/0-58" TargetMode="External"/><Relationship Id="rId4" Type="http://schemas.openxmlformats.org/officeDocument/2006/relationships/hyperlink" Target="https://as-museum.ucoz.ru/index/0-58" TargetMode="External"/><Relationship Id="rId5" Type="http://schemas.openxmlformats.org/officeDocument/2006/relationships/hyperlink" Target="https://www.anzhero.ru/gorod/obshchie-svedeniya/istoriya-goroda.php" TargetMode="External"/><Relationship Id="rId6" Type="http://schemas.openxmlformats.org/officeDocument/2006/relationships/hyperlink" Target="https://www.anzhero.ru/gorod/obshchie-svedeniya/istoriya-goroda.php" TargetMode="External"/><Relationship Id="rId7" Type="http://schemas.openxmlformats.org/officeDocument/2006/relationships/hyperlink" Target="https://anjerosudjensk.bezformata.com/listnews/vojni-1941-1945-godov/32605942/" TargetMode="External"/><Relationship Id="rId8" Type="http://schemas.openxmlformats.org/officeDocument/2006/relationships/hyperlink" Target="https://anjerosudjensk.bezformata.com/listnews/vojni-1941-1945-godov/32605942/" TargetMode="External"/><Relationship Id="rId9" Type="http://schemas.openxmlformats.org/officeDocument/2006/relationships/hyperlink" Target="https://anjerosudjensk.bezformata.com/listnews/vojni-1941-1945-godov/32605942/" TargetMode="External"/><Relationship Id="rId10" Type="http://schemas.openxmlformats.org/officeDocument/2006/relationships/hyperlink" Target="https://www.moypolk.ru/anzhero-sudzhensk/during_war" TargetMode="External"/><Relationship Id="rId11" Type="http://schemas.openxmlformats.org/officeDocument/2006/relationships/hyperlink" Target="https://www.moypolk.ru/anzhero-sudzhensk/during_war" TargetMode="External"/><Relationship Id="rId12" Type="http://schemas.openxmlformats.org/officeDocument/2006/relationships/hyperlink" Target="https://www.moypolk.ru/anzhero-sudzhensk/during_war" TargetMode="External"/><Relationship Id="rId13" Type="http://schemas.openxmlformats.org/officeDocument/2006/relationships/hyperlink" Target="https://m.ok.ru/group/54651165212785/topic/151679329983857" TargetMode="External"/><Relationship Id="rId14" Type="http://schemas.openxmlformats.org/officeDocument/2006/relationships/hyperlink" Target="https://m.ok.ru/group/54651165212785/topic/151679329983857" TargetMode="External"/><Relationship Id="rId15" Type="http://schemas.openxmlformats.org/officeDocument/2006/relationships/hyperlink" Target="https://lyubimiigorod.ru/anjero_sudjensk/news/4949702" TargetMode="External"/><Relationship Id="rId16" Type="http://schemas.openxmlformats.org/officeDocument/2006/relationships/hyperlink" Target="https://lyubimiigorod.ru/anjero_sudjensk/news/4949702" TargetMode="External"/><Relationship Id="rId17" Type="http://schemas.openxmlformats.org/officeDocument/2006/relationships/hyperlink" Target="https://znanierussia.ru/articles/&#1040;&#1085;&#1078;&#1077;&#1088;&#1086;-&#1057;&#1091;&#1076;&#1078;&#1077;&#1085;&#1089;&#1082;" TargetMode="External"/><Relationship Id="rId18" Type="http://schemas.openxmlformats.org/officeDocument/2006/relationships/hyperlink" Target="https://znanierussia.ru/articles/&#1040;&#1085;&#1078;&#1077;&#1088;&#1086;-&#1057;&#1091;&#1076;&#1078;&#1077;&#1085;&#1089;&#1082;" TargetMode="External"/><Relationship Id="rId19" Type="http://schemas.openxmlformats.org/officeDocument/2006/relationships/hyperlink" Target="https://milliard.tatar/news/geroi-velikoi-otecestvennoi-voiny-desyat-istorii-tatar-voevavsix-v-belarusi-3307" TargetMode="External"/><Relationship Id="rId20" Type="http://schemas.openxmlformats.org/officeDocument/2006/relationships/hyperlink" Target="https://milliard.tatar/news/geroi-velikoi-otecestvennoi-voiny-desyat-istorii-tatar-voevavsix-v-belarusi-3307" TargetMode="External"/><Relationship Id="rId21" Type="http://schemas.openxmlformats.org/officeDocument/2006/relationships/hyperlink" Target="https://1418museum.ru/heroes/56731121/" TargetMode="External"/><Relationship Id="rId22" Type="http://schemas.openxmlformats.org/officeDocument/2006/relationships/hyperlink" Target="https://1418museum.ru/heroes/56731121/" TargetMode="External"/><Relationship Id="rId23" Type="http://schemas.openxmlformats.org/officeDocument/2006/relationships/hyperlink" Target="https://&#1088;&#1091;&#1085;&#1080;.&#1088;&#1092;/&#1058;&#1091;&#1081;&#1075;&#1091;&#1085;&#1086;&#1074;,_&#1051;&#1077;&#1086;&#1085;&#1080;&#1076;_&#1053;&#1072;&#1091;&#1084;&#1086;&#1074;&#1080;&#1095;" TargetMode="External"/><Relationship Id="rId24" Type="http://schemas.openxmlformats.org/officeDocument/2006/relationships/hyperlink" Target="https://&#1088;&#1091;&#1085;&#1080;.&#1088;&#1092;/&#1058;&#1091;&#1081;&#1075;&#1091;&#1085;&#1086;&#1074;,_&#1051;&#1077;&#1086;&#1085;&#1080;&#1076;_&#1053;&#1072;&#1091;&#1084;&#1086;&#1074;&#1080;&#1095;" TargetMode="External"/><Relationship Id="rId25" Type="http://schemas.openxmlformats.org/officeDocument/2006/relationships/hyperlink" Target="https://&#1088;&#1091;&#1085;&#1080;.&#1088;&#1092;/&#1058;&#1091;&#1081;&#1075;&#1091;&#1085;&#1086;&#1074;,_&#1051;&#1077;&#1086;&#1085;&#1080;&#1076;_&#1053;&#1072;&#1091;&#1084;&#1086;&#1074;&#1080;&#1095;" TargetMode="External"/><Relationship Id="rId26" Type="http://schemas.openxmlformats.org/officeDocument/2006/relationships/hyperlink" Target="https://&#1088;&#1091;&#1085;&#1080;.&#1088;&#1092;/&#1058;&#1091;&#1081;&#1075;&#1091;&#1085;&#1086;&#1074;,_&#1051;&#1077;&#1086;&#1085;&#1080;&#1076;_&#1053;&#1072;&#1091;&#1084;&#1086;&#1074;&#1080;&#1095;" TargetMode="External"/><Relationship Id="rId27" Type="http://schemas.openxmlformats.org/officeDocument/2006/relationships/hyperlink" Target="https://yandex.ru/images/search?img_url=http://mincult-kuzbass.ru/upload/iblock/6e7/5z6rg373lls65mt7pbqqtf2eikcp9zbz.jpg&amp;lr=11276&amp;pos=1&amp;rpt=simage&amp;serp_list_type=all&amp;source=serp&amp;text=&#1076;&#1077;&#1088;&#1075;&#1072;&#1095;%20&#1072;&#1083;&#1077;&#1082;&#1089;&#1077;&#1081;%20&#1085;&#1080;&#1082;&#1086;&#1083;&#1072;&#1077;&#1074;&#1080;&#1095;%20&#1075;&#1077;&#1088;&#1086;&#1081;%20&#1089;&#1086;&#1074;&#1077;&#1090;&#1089;&#1082;&#1086;&#1075;&#1086;%20&#1089;&#1086;&#1102;&#1079;&#1072;" TargetMode="External"/><Relationship Id="rId28" Type="http://schemas.openxmlformats.org/officeDocument/2006/relationships/hyperlink" Target="https://yandex.ru/images/search?img_url=http://mincult-kuzbass.ru/upload/iblock/6e7/5z6rg373lls65mt7pbqqtf2eikcp9zbz.jpg&amp;lr=11276&amp;pos=1&amp;rpt=simage&amp;serp_list_type=all&amp;source=serp&amp;text=&#1076;&#1077;&#1088;&#1075;&#1072;&#1095;%20&#1072;&#1083;&#1077;&#1082;&#1089;&#1077;&#1081;%20&#1085;&#1080;&#1082;&#1086;&#1083;&#1072;&#1077;&#1074;&#1080;&#1095;%20&#1075;&#1077;&#1088;&#1086;&#1081;%20&#1089;&#1086;&#1074;&#1077;&#1090;&#1089;&#1082;&#1086;&#1075;&#1086;%20&#1089;&#1086;&#1102;&#1079;&#1072;" TargetMode="External"/><Relationship Id="rId29" Type="http://schemas.openxmlformats.org/officeDocument/2006/relationships/hyperlink" Target="https://yandex.ru/images/search?img_url=http://mincult-kuzbass.ru/upload/iblock/6e7/5z6rg373lls65mt7pbqqtf2eikcp9zbz.jpg&amp;lr=11276&amp;pos=1&amp;rpt=simage&amp;serp_list_type=all&amp;source=serp&amp;text=&#1076;&#1077;&#1088;&#1075;&#1072;&#1095;%20&#1072;&#1083;&#1077;&#1082;&#1089;&#1077;&#1081;%20&#1085;&#1080;&#1082;&#1086;&#1083;&#1072;&#1077;&#1074;&#1080;&#1095;%20&#1075;&#1077;&#1088;&#1086;&#1081;%20&#1089;&#1086;&#1074;&#1077;&#1090;&#1089;&#1082;&#1086;&#1075;&#1086;%20&#1089;&#1086;&#1102;&#1079;&#1072;" TargetMode="External"/><Relationship Id="rId30" Type="http://schemas.openxmlformats.org/officeDocument/2006/relationships/hyperlink" Target="https://yandex.ru/images/search?img_url=http://mincult-kuzbass.ru/upload/iblock/6e7/5z6rg373lls65mt7pbqqtf2eikcp9zbz.jpg&amp;lr=11276&amp;pos=1&amp;rpt=simage&amp;serp_list_type=all&amp;source=serp&amp;text=&#1076;&#1077;&#1088;&#1075;&#1072;&#1095;%20&#1072;&#1083;&#1077;&#1082;&#1089;&#1077;&#1081;%20&#1085;&#1080;&#1082;&#1086;&#1083;&#1072;&#1077;&#1074;&#1080;&#1095;%20&#1075;&#1077;&#1088;&#1086;&#1081;%20&#1089;&#1086;&#1074;&#1077;&#1090;&#1089;&#1082;&#1086;&#1075;&#1086;%20&#1089;&#1086;&#1102;&#1079;&#1072;" TargetMode="External"/><Relationship Id="rId31" Type="http://schemas.openxmlformats.org/officeDocument/2006/relationships/hyperlink" Target="https://yandex.ru/images/search?img_url=http://mincult-kuzbass.ru/upload/iblock/6e7/5z6rg373lls65mt7pbqqtf2eikcp9zbz.jpg&amp;lr=11276&amp;pos=1&amp;rpt=simage&amp;serp_list_type=all&amp;source=serp&amp;text=&#1076;&#1077;&#1088;&#1075;&#1072;&#1095;%20&#1072;&#1083;&#1077;&#1082;&#1089;&#1077;&#1081;%20&#1085;&#1080;&#1082;&#1086;&#1083;&#1072;&#1077;&#1074;&#1080;&#1095;%20&#1075;&#1077;&#1088;&#1086;&#1081;%20&#1089;&#1086;&#1074;&#1077;&#1090;&#1089;&#1082;&#1086;&#1075;&#1086;%20&#1089;&#1086;&#1102;&#1079;&#1072;" TargetMode="External"/><Relationship Id="rId32" Type="http://schemas.openxmlformats.org/officeDocument/2006/relationships/hyperlink" Target="https://yandex.ru/images/search?img_url=http://mincult-kuzbass.ru/upload/iblock/6e7/5z6rg373lls65mt7pbqqtf2eikcp9zbz.jpg&amp;lr=11276&amp;pos=1&amp;rpt=simage&amp;serp_list_type=all&amp;source=serp&amp;text=&#1076;&#1077;&#1088;&#1075;&#1072;&#1095;%20&#1072;&#1083;&#1077;&#1082;&#1089;&#1077;&#1081;%20&#1085;&#1080;&#1082;&#1086;&#1083;&#1072;&#1077;&#1074;&#1080;&#1095;%20&#1075;&#1077;&#1088;&#1086;&#1081;%20&#1089;&#1086;&#1074;&#1077;&#1090;&#1089;&#1082;&#1086;&#1075;&#1086;%20&#1089;&#1086;&#1102;&#1079;&#1072;" TargetMode="External"/><Relationship Id="rId33" Type="http://schemas.openxmlformats.org/officeDocument/2006/relationships/hyperlink" Target="https://new-old.ngonb.ru/calendar/detail.php?ELEMENT_ID=46577" TargetMode="External"/><Relationship Id="rId34" Type="http://schemas.openxmlformats.org/officeDocument/2006/relationships/hyperlink" Target="https://new-old.ngonb.ru/calendar/detail.php?ELEMENT_ID=46577" TargetMode="External"/><Relationship Id="rId35" Type="http://schemas.openxmlformats.org/officeDocument/2006/relationships/hyperlink" Target="https://dshi56.kmr.muzkult.ru/media/2020/03/31/1252321149/obratka_2_pdf.io_1_-_kopiya.jpg" TargetMode="External"/><Relationship Id="rId36" Type="http://schemas.openxmlformats.org/officeDocument/2006/relationships/hyperlink" Target="https://dshi56.kmr.muzkult.ru/media/2020/03/31/1252321149/obratka_2_pdf.io_1_-_kopiya.jpg" TargetMode="External"/><Relationship Id="rId37" Type="http://schemas.openxmlformats.org/officeDocument/2006/relationships/hyperlink" Target="https://my.mail.ru/mail/kom-vera/photo/349/371.html" TargetMode="External"/><Relationship Id="rId38" Type="http://schemas.openxmlformats.org/officeDocument/2006/relationships/hyperlink" Target="https://my.mail.ru/mail/kom-vera/photo/349/371.html" TargetMode="External"/><Relationship Id="rId39" Type="http://schemas.openxmlformats.org/officeDocument/2006/relationships/hyperlink" Target="https://my.mail.ru/mail/kom-vera/photo/349/371.html" TargetMode="External"/><Relationship Id="rId40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Рисунок 6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19400" y="1504440"/>
            <a:ext cx="5263200" cy="386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algn="ctr" defTabSz="914400">
              <a:lnSpc>
                <a:spcPct val="100000"/>
              </a:lnSpc>
              <a:spcBef>
                <a:spcPts val="451"/>
              </a:spcBef>
              <a:buNone/>
            </a:pPr>
            <a:r>
              <a:rPr b="0" lang="ru-RU" sz="3000" spc="-1" strike="noStrike">
                <a:solidFill>
                  <a:srgbClr val="c00000"/>
                </a:solidFill>
                <a:latin typeface="Arial Black"/>
              </a:rPr>
              <a:t>АНЖЕРО-СУДЖЕНСК </a:t>
            </a:r>
            <a:br>
              <a:rPr sz="3000"/>
            </a:br>
            <a:r>
              <a:rPr b="0" lang="ru-RU" sz="3000" spc="-1" strike="noStrike">
                <a:solidFill>
                  <a:srgbClr val="c00000"/>
                </a:solidFill>
                <a:latin typeface="Arial Black"/>
              </a:rPr>
              <a:t>в годы </a:t>
            </a:r>
            <a:br>
              <a:rPr sz="3000"/>
            </a:br>
            <a:r>
              <a:rPr b="0" lang="ru-RU" sz="3000" spc="-1" strike="noStrike">
                <a:solidFill>
                  <a:srgbClr val="c00000"/>
                </a:solidFill>
                <a:latin typeface="Arial Black"/>
              </a:rPr>
              <a:t>ВЕЛИКОЙ ОТЕЧЕСТВЕННОЙ ВОЙНЫ</a:t>
            </a:r>
            <a:br>
              <a:rPr sz="3000"/>
            </a:br>
            <a:r>
              <a:rPr b="0" lang="ru-RU" sz="3000" spc="-1" strike="noStrike">
                <a:solidFill>
                  <a:srgbClr val="c00000"/>
                </a:solidFill>
                <a:latin typeface="Arial Black"/>
              </a:rPr>
              <a:t>1941-1945 годов</a:t>
            </a:r>
            <a:br>
              <a:rPr sz="3000"/>
            </a:br>
            <a:r>
              <a:rPr b="0" lang="ru-RU" sz="3000" spc="-1" strike="noStrike">
                <a:solidFill>
                  <a:srgbClr val="c00000"/>
                </a:solidFill>
                <a:latin typeface="Arial Black"/>
              </a:rPr>
              <a:t> </a:t>
            </a:r>
            <a:br>
              <a:rPr sz="3000"/>
            </a:br>
            <a:r>
              <a:rPr b="0" lang="ru-RU" sz="3000" spc="-1" strike="noStrike">
                <a:solidFill>
                  <a:srgbClr val="c00000"/>
                </a:solidFill>
                <a:latin typeface="Arial Black"/>
              </a:rPr>
              <a:t>ЦИФРЫ И ФАКТЫ</a:t>
            </a:r>
            <a:endParaRPr b="0" lang="en-US" sz="30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68" name="Рисунок 5" descr=""/>
          <p:cNvPicPr/>
          <p:nvPr/>
        </p:nvPicPr>
        <p:blipFill>
          <a:blip r:embed="rId2"/>
          <a:stretch/>
        </p:blipFill>
        <p:spPr>
          <a:xfrm>
            <a:off x="5682600" y="792360"/>
            <a:ext cx="2769840" cy="4946760"/>
          </a:xfrm>
          <a:prstGeom prst="rect">
            <a:avLst/>
          </a:prstGeom>
          <a:ln w="0">
            <a:noFill/>
          </a:ln>
        </p:spPr>
      </p:pic>
      <p:sp>
        <p:nvSpPr>
          <p:cNvPr id="69" name="Прямоугольник 7"/>
          <p:cNvSpPr/>
          <p:nvPr/>
        </p:nvSpPr>
        <p:spPr>
          <a:xfrm>
            <a:off x="663840" y="423000"/>
            <a:ext cx="8043120" cy="730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Прямоугольник 8"/>
          <p:cNvSpPr/>
          <p:nvPr/>
        </p:nvSpPr>
        <p:spPr>
          <a:xfrm>
            <a:off x="3420000" y="5400000"/>
            <a:ext cx="5286960" cy="730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r" defTabSz="457200">
              <a:lnSpc>
                <a:spcPct val="100000"/>
              </a:lnSpc>
            </a:pPr>
            <a:r>
              <a:rPr b="0" lang="ru-RU" sz="1400" spc="-1" strike="noStrike">
                <a:solidFill>
                  <a:schemeClr val="dk1"/>
                </a:solidFill>
                <a:latin typeface="Arial"/>
                <a:ea typeface="Times New Roman"/>
              </a:rPr>
              <a:t>Разработка материала: </a:t>
            </a:r>
            <a:r>
              <a:rPr b="1" i="1" lang="ru-RU" sz="1400" spc="-1" strike="noStrike">
                <a:solidFill>
                  <a:schemeClr val="dk1"/>
                </a:solidFill>
                <a:latin typeface="Arial"/>
                <a:ea typeface="Times New Roman"/>
              </a:rPr>
              <a:t>Черкашина Ольга Александровна, преподаватель ГПОУ «Анжеро-Судженский политехнический колледж»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Рисунок 1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682560" y="649800"/>
            <a:ext cx="2368800" cy="1047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algn="ctr" defTabSz="914400">
              <a:lnSpc>
                <a:spcPct val="100000"/>
              </a:lnSpc>
              <a:spcBef>
                <a:spcPts val="451"/>
              </a:spcBef>
              <a:buNone/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Под лозунгом</a:t>
            </a:r>
            <a:r>
              <a:rPr b="1" lang="ru-RU" sz="2400" spc="-1" strike="noStrike">
                <a:solidFill>
                  <a:srgbClr val="c00000"/>
                </a:solidFill>
                <a:latin typeface="Arial"/>
              </a:rPr>
              <a:t> </a:t>
            </a:r>
            <a:br>
              <a:rPr sz="3000"/>
            </a:b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73" name="Рисунок 5" descr=""/>
          <p:cNvPicPr/>
          <p:nvPr/>
        </p:nvPicPr>
        <p:blipFill>
          <a:blip r:embed="rId2"/>
          <a:stretch/>
        </p:blipFill>
        <p:spPr>
          <a:xfrm>
            <a:off x="6855120" y="459000"/>
            <a:ext cx="1662840" cy="2969640"/>
          </a:xfrm>
          <a:prstGeom prst="rect">
            <a:avLst/>
          </a:prstGeom>
          <a:ln w="0">
            <a:noFill/>
          </a:ln>
        </p:spPr>
      </p:pic>
      <p:pic>
        <p:nvPicPr>
          <p:cNvPr id="74" name="Picture 2" descr="https://topwar.ru/uploads/posts/2023-02/zensiny_v_vov_08_1-1.png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791640" y="1414440"/>
            <a:ext cx="5856840" cy="4392720"/>
          </a:xfrm>
          <a:prstGeom prst="rect">
            <a:avLst/>
          </a:prstGeom>
          <a:ln w="0">
            <a:noFill/>
          </a:ln>
          <a:effectLst>
            <a:outerShdw algn="tl" blurRad="291960" dir="2700000" dist="139498" rotWithShape="0">
              <a:srgbClr val="333333">
                <a:alpha val="65000"/>
              </a:srgbClr>
            </a:outerShdw>
          </a:effectLst>
        </p:spPr>
      </p:pic>
      <p:sp>
        <p:nvSpPr>
          <p:cNvPr id="75" name="Заголовок 4"/>
          <p:cNvSpPr/>
          <p:nvPr/>
        </p:nvSpPr>
        <p:spPr>
          <a:xfrm>
            <a:off x="682560" y="5888880"/>
            <a:ext cx="4956120" cy="443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68760" rIns="68760" tIns="34200" bIns="34200" anchor="b">
            <a:noAutofit/>
          </a:bodyPr>
          <a:p>
            <a:pPr defTabSz="685800">
              <a:lnSpc>
                <a:spcPct val="100000"/>
              </a:lnSpc>
              <a:spcBef>
                <a:spcPts val="451"/>
              </a:spcBef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жил и работал военный тыл…</a:t>
            </a:r>
            <a:r>
              <a:rPr b="1" lang="ru-RU" sz="3000" spc="-1" strike="noStrike">
                <a:solidFill>
                  <a:srgbClr val="c00000"/>
                </a:solidFill>
                <a:latin typeface="Arial"/>
              </a:rPr>
              <a:t> </a:t>
            </a:r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Рисунок 1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708480" y="534960"/>
            <a:ext cx="6060600" cy="23612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br>
              <a:rPr sz="2200"/>
            </a:br>
            <a:br>
              <a:rPr sz="2200"/>
            </a:br>
            <a:br>
              <a:rPr sz="2200"/>
            </a:br>
            <a:r>
              <a:rPr b="0" lang="ru-RU" sz="2100" spc="-1" strike="noStrike">
                <a:solidFill>
                  <a:srgbClr val="222222"/>
                </a:solidFill>
                <a:latin typeface="Arial"/>
                <a:ea typeface="Calibri"/>
              </a:rPr>
              <a:t>В 1941-1942 годах в Анжеро-Судженске добыча угля велась на </a:t>
            </a:r>
            <a:r>
              <a:rPr b="0" lang="ru-RU" sz="2100" spc="-1" strike="noStrike" u="sng">
                <a:solidFill>
                  <a:srgbClr val="222222"/>
                </a:solidFill>
                <a:uFillTx/>
                <a:latin typeface="Arial"/>
                <a:ea typeface="Calibri"/>
              </a:rPr>
              <a:t>шахтах 9/15, 5/7 им. Кирова</a:t>
            </a:r>
            <a:r>
              <a:rPr b="0" lang="ru-RU" sz="2100" spc="-1" strike="noStrike">
                <a:solidFill>
                  <a:srgbClr val="222222"/>
                </a:solidFill>
                <a:latin typeface="Arial"/>
                <a:ea typeface="Calibri"/>
              </a:rPr>
              <a:t> и </a:t>
            </a:r>
            <a:r>
              <a:rPr b="0" lang="ru-RU" sz="2100" spc="-1" strike="noStrike" u="sng">
                <a:solidFill>
                  <a:srgbClr val="222222"/>
                </a:solidFill>
                <a:uFillTx/>
                <a:latin typeface="Arial"/>
                <a:ea typeface="Calibri"/>
              </a:rPr>
              <a:t>двух небольших шахтах Гортопа и Промкооперации.</a:t>
            </a:r>
            <a:br>
              <a:rPr sz="2100"/>
            </a:br>
            <a:r>
              <a:rPr b="0" lang="ru-RU" sz="2100" spc="-1" strike="noStrike">
                <a:solidFill>
                  <a:srgbClr val="222222"/>
                </a:solidFill>
                <a:latin typeface="Arial"/>
                <a:ea typeface="Calibri"/>
              </a:rPr>
              <a:t>В 1942 году создаются женские комсомольско-молодёжные бригады: две – на шахте 5/7 </a:t>
            </a:r>
            <a:br>
              <a:rPr sz="2100"/>
            </a:br>
            <a:r>
              <a:rPr b="0" lang="ru-RU" sz="2100" spc="-1" strike="noStrike">
                <a:solidFill>
                  <a:srgbClr val="222222"/>
                </a:solidFill>
                <a:latin typeface="Arial"/>
                <a:ea typeface="Calibri"/>
              </a:rPr>
              <a:t>и две – на шахте 9/15.</a:t>
            </a:r>
            <a:endParaRPr b="0" lang="en-US" sz="21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78" name="Рисунок 5" descr=""/>
          <p:cNvPicPr/>
          <p:nvPr/>
        </p:nvPicPr>
        <p:blipFill>
          <a:blip r:embed="rId2"/>
          <a:stretch/>
        </p:blipFill>
        <p:spPr>
          <a:xfrm>
            <a:off x="6882840" y="313200"/>
            <a:ext cx="1662840" cy="2969640"/>
          </a:xfrm>
          <a:prstGeom prst="rect">
            <a:avLst/>
          </a:prstGeom>
          <a:ln w="0">
            <a:noFill/>
          </a:ln>
        </p:spPr>
      </p:pic>
      <p:sp>
        <p:nvSpPr>
          <p:cNvPr id="79" name="Прямоугольник 6"/>
          <p:cNvSpPr/>
          <p:nvPr/>
        </p:nvSpPr>
        <p:spPr>
          <a:xfrm>
            <a:off x="478440" y="5344200"/>
            <a:ext cx="8174880" cy="1095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200" spc="-1" strike="noStrike">
                <a:solidFill>
                  <a:srgbClr val="222222"/>
                </a:solidFill>
                <a:latin typeface="Arial"/>
                <a:ea typeface="Calibri"/>
              </a:rPr>
              <a:t>В едином патриотическом порыве анжерские горняки добыли и отправили в фонд победы свыше 15 миллионов тонн топлива. 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0" name="Рисунок 8" descr="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708480" y="2951640"/>
            <a:ext cx="3268080" cy="22820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sp>
        <p:nvSpPr>
          <p:cNvPr id="81" name="Прямоугольник 9"/>
          <p:cNvSpPr/>
          <p:nvPr/>
        </p:nvSpPr>
        <p:spPr>
          <a:xfrm>
            <a:off x="4092840" y="3608640"/>
            <a:ext cx="3100320" cy="1674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1" lang="ru-RU" sz="1400" spc="-1" strike="noStrike">
                <a:solidFill>
                  <a:schemeClr val="dk1"/>
                </a:solidFill>
                <a:latin typeface="Arial"/>
              </a:rPr>
              <a:t>Фото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1" lang="ru-RU" sz="18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0" i="1" lang="ru-RU" sz="1800" spc="-1" strike="noStrike">
                <a:solidFill>
                  <a:schemeClr val="dk1"/>
                </a:solidFill>
                <a:latin typeface="Arial"/>
              </a:rPr>
              <a:t>Женская бригада забойщиков шахты им. Кирова треста «Анжероуголь» перед спуском в шахту. 1942г.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Рисунок 2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pic>
        <p:nvPicPr>
          <p:cNvPr id="83" name="Рисунок 5" descr=""/>
          <p:cNvPicPr/>
          <p:nvPr/>
        </p:nvPicPr>
        <p:blipFill>
          <a:blip r:embed="rId2"/>
          <a:stretch/>
        </p:blipFill>
        <p:spPr>
          <a:xfrm>
            <a:off x="6882840" y="313200"/>
            <a:ext cx="1662840" cy="2969640"/>
          </a:xfrm>
          <a:prstGeom prst="rect">
            <a:avLst/>
          </a:prstGeom>
          <a:ln w="0">
            <a:noFill/>
          </a:ln>
        </p:spPr>
      </p:pic>
      <p:sp>
        <p:nvSpPr>
          <p:cNvPr id="84" name="Заголовок 4"/>
          <p:cNvSpPr/>
          <p:nvPr/>
        </p:nvSpPr>
        <p:spPr>
          <a:xfrm>
            <a:off x="581400" y="748800"/>
            <a:ext cx="6301080" cy="2817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68760" rIns="68760" tIns="34200" bIns="34200" anchor="b">
            <a:noAutofit/>
          </a:bodyPr>
          <a:p>
            <a:pPr defTabSz="685800">
              <a:lnSpc>
                <a:spcPct val="100000"/>
              </a:lnSpc>
            </a:pPr>
            <a:r>
              <a:rPr b="1" lang="ru-RU" sz="22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0" lang="ru-RU" sz="2200" spc="-1" strike="noStrike">
                <a:solidFill>
                  <a:srgbClr val="222222"/>
                </a:solidFill>
                <a:latin typeface="Arial"/>
                <a:ea typeface="Calibri"/>
              </a:rPr>
              <a:t>29 июля 1943 года </a:t>
            </a:r>
            <a:r>
              <a:rPr b="0" lang="ru-RU" sz="2200" spc="-1" strike="noStrike" u="sng">
                <a:solidFill>
                  <a:srgbClr val="222222"/>
                </a:solidFill>
                <a:uFillTx/>
                <a:latin typeface="Arial"/>
                <a:ea typeface="Calibri"/>
              </a:rPr>
              <a:t>шахта </a:t>
            </a:r>
            <a:r>
              <a:rPr b="0" lang="ru-RU" sz="2200" spc="-1" strike="noStrike" u="sng">
                <a:solidFill>
                  <a:schemeClr val="dk1"/>
                </a:solidFill>
                <a:uFillTx/>
                <a:latin typeface="Arial"/>
                <a:ea typeface="Calibri"/>
              </a:rPr>
              <a:t>«</a:t>
            </a:r>
            <a:r>
              <a:rPr b="0" lang="ru-RU" sz="2200" spc="-1" strike="noStrike" u="sng">
                <a:solidFill>
                  <a:schemeClr val="dk1"/>
                </a:solidFill>
                <a:uFillTx/>
                <a:latin typeface="Arial"/>
                <a:ea typeface="Calibri"/>
              </a:rPr>
              <a:t>Физкультурник»</a:t>
            </a:r>
            <a:r>
              <a:rPr b="0" lang="ru-RU" sz="2200" spc="-1" strike="noStrike">
                <a:solidFill>
                  <a:schemeClr val="dk1"/>
                </a:solidFill>
                <a:latin typeface="Arial"/>
                <a:ea typeface="Calibri"/>
              </a:rPr>
              <a:t> </a:t>
            </a:r>
            <a:r>
              <a:rPr b="0" lang="ru-RU" sz="2200" spc="-1" strike="noStrike">
                <a:solidFill>
                  <a:srgbClr val="222222"/>
                </a:solidFill>
                <a:latin typeface="Arial"/>
                <a:ea typeface="Calibri"/>
              </a:rPr>
              <a:t>официально была принята в число действующий с проектной мощностью 300 тыс. тонн угля в год. В сентябре 1943 года шахта выполнила план на 105%. Но уже к концу 1943-го шахтой было выдано на-гора 220 тысяч тонн угля.</a:t>
            </a:r>
            <a:br>
              <a:rPr sz="2200"/>
            </a:b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5" name="Рисунок 6" descr="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amount="50000" contrast="-40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581400" y="3556800"/>
            <a:ext cx="4894920" cy="239472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pic>
        <p:nvPicPr>
          <p:cNvPr id="86" name="Рисунок 8" descr=""/>
          <p:cNvPicPr/>
          <p:nvPr/>
        </p:nvPicPr>
        <p:blipFill>
          <a:blip r:embed="rId5"/>
          <a:stretch/>
        </p:blipFill>
        <p:spPr>
          <a:xfrm>
            <a:off x="5840280" y="3556800"/>
            <a:ext cx="2705400" cy="23936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sp>
        <p:nvSpPr>
          <p:cNvPr id="87" name="Прямоугольник 1"/>
          <p:cNvSpPr/>
          <p:nvPr/>
        </p:nvSpPr>
        <p:spPr>
          <a:xfrm>
            <a:off x="329400" y="5950800"/>
            <a:ext cx="847296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0" i="1" lang="ru-RU" sz="18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1" i="1" lang="ru-RU" sz="1600" spc="-1" strike="noStrike">
                <a:solidFill>
                  <a:schemeClr val="dk1"/>
                </a:solidFill>
                <a:latin typeface="Arial"/>
              </a:rPr>
              <a:t>шахта «Физкультурник» (фото из архива городского музея)</a:t>
            </a: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4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pic>
        <p:nvPicPr>
          <p:cNvPr id="89" name="Рисунок 5" descr=""/>
          <p:cNvPicPr/>
          <p:nvPr/>
        </p:nvPicPr>
        <p:blipFill>
          <a:blip r:embed="rId2"/>
          <a:stretch/>
        </p:blipFill>
        <p:spPr>
          <a:xfrm>
            <a:off x="6722280" y="529200"/>
            <a:ext cx="1662840" cy="2969640"/>
          </a:xfrm>
          <a:prstGeom prst="rect">
            <a:avLst/>
          </a:prstGeom>
          <a:ln w="0">
            <a:noFill/>
          </a:ln>
        </p:spPr>
      </p:pic>
      <p:sp>
        <p:nvSpPr>
          <p:cNvPr id="90" name="Прямоугольник 2"/>
          <p:cNvSpPr/>
          <p:nvPr/>
        </p:nvSpPr>
        <p:spPr>
          <a:xfrm>
            <a:off x="677880" y="567720"/>
            <a:ext cx="6044040" cy="1430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200" spc="-1" strike="noStrike">
                <a:solidFill>
                  <a:srgbClr val="222222"/>
                </a:solidFill>
                <a:latin typeface="Arial"/>
                <a:ea typeface="Calibri"/>
              </a:rPr>
              <a:t>За беспримерный трудовой подвиг в 1944 году коллективу шахты 9/15 передано на вечное хранение Знамя Государственного Комитета Обороны. 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1" name="Рисунок 1" descr="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816480" y="2156400"/>
            <a:ext cx="5539680" cy="410760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Рисунок 7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575280" y="568080"/>
            <a:ext cx="6125400" cy="144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2200" spc="-1" strike="noStrike">
                <a:solidFill>
                  <a:srgbClr val="222222"/>
                </a:solidFill>
                <a:latin typeface="Arial"/>
                <a:ea typeface="Calibri"/>
              </a:rPr>
              <a:t>В годы войны в Анжеро-Судженске работал один </a:t>
            </a:r>
            <a:r>
              <a:rPr b="0" lang="ru-RU" sz="2200" spc="-1" strike="noStrike" u="sng">
                <a:solidFill>
                  <a:srgbClr val="222222"/>
                </a:solidFill>
                <a:uFillTx/>
                <a:latin typeface="Arial"/>
                <a:ea typeface="Calibri"/>
              </a:rPr>
              <a:t>хлебозавод</a:t>
            </a:r>
            <a:r>
              <a:rPr b="0" lang="ru-RU" sz="2200" spc="-1" strike="noStrike">
                <a:solidFill>
                  <a:srgbClr val="222222"/>
                </a:solidFill>
                <a:latin typeface="Arial"/>
                <a:ea typeface="Calibri"/>
              </a:rPr>
              <a:t> и </a:t>
            </a:r>
            <a:r>
              <a:rPr b="0" lang="ru-RU" sz="2200" spc="-1" strike="noStrike" u="sng">
                <a:solidFill>
                  <a:srgbClr val="222222"/>
                </a:solidFill>
                <a:uFillTx/>
                <a:latin typeface="Arial"/>
                <a:ea typeface="Calibri"/>
              </a:rPr>
              <a:t>две пекарни</a:t>
            </a:r>
            <a:r>
              <a:rPr b="0" lang="ru-RU" sz="2200" spc="-1" strike="noStrike">
                <a:solidFill>
                  <a:srgbClr val="222222"/>
                </a:solidFill>
                <a:latin typeface="Arial"/>
                <a:ea typeface="Calibri"/>
              </a:rPr>
              <a:t>, которые обеспечивали хлебом весь город. Общая мощность – 57,5 тонн хлеба в сутки. </a:t>
            </a:r>
            <a:endParaRPr b="0" lang="en-US" sz="22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94" name="Рисунок 5" descr=""/>
          <p:cNvPicPr/>
          <p:nvPr/>
        </p:nvPicPr>
        <p:blipFill>
          <a:blip r:embed="rId2"/>
          <a:stretch/>
        </p:blipFill>
        <p:spPr>
          <a:xfrm>
            <a:off x="6580080" y="388080"/>
            <a:ext cx="1662840" cy="2969640"/>
          </a:xfrm>
          <a:prstGeom prst="rect">
            <a:avLst/>
          </a:prstGeom>
          <a:ln w="0">
            <a:noFill/>
          </a:ln>
        </p:spPr>
      </p:pic>
      <p:sp>
        <p:nvSpPr>
          <p:cNvPr id="95" name="Прямоугольник 1"/>
          <p:cNvSpPr/>
          <p:nvPr/>
        </p:nvSpPr>
        <p:spPr>
          <a:xfrm>
            <a:off x="459720" y="5388480"/>
            <a:ext cx="7951680" cy="1095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200" spc="-1" strike="noStrike">
                <a:solidFill>
                  <a:schemeClr val="dk1"/>
                </a:solidFill>
                <a:latin typeface="Arial"/>
                <a:ea typeface="Times New Roman"/>
              </a:rPr>
              <a:t>Анжерский хлебозавод начал выпускать сухари. За четыре года было выпечено и отправлено на фронт 81535 тонн хлеба для солдатских пайков. 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6" name="Рисунок 6" descr=""/>
          <p:cNvPicPr/>
          <p:nvPr/>
        </p:nvPicPr>
        <p:blipFill>
          <a:blip r:embed="rId3"/>
          <a:stretch/>
        </p:blipFill>
        <p:spPr>
          <a:xfrm>
            <a:off x="6077880" y="3387240"/>
            <a:ext cx="2301120" cy="16682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pic>
        <p:nvPicPr>
          <p:cNvPr id="97" name="Рисунок 8" descr=""/>
          <p:cNvPicPr/>
          <p:nvPr/>
        </p:nvPicPr>
        <p:blipFill>
          <a:blip r:embed="rId4"/>
          <a:stretch/>
        </p:blipFill>
        <p:spPr>
          <a:xfrm>
            <a:off x="712800" y="2076840"/>
            <a:ext cx="4965840" cy="29876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sp>
        <p:nvSpPr>
          <p:cNvPr id="98" name="Прямоугольник 2"/>
          <p:cNvSpPr/>
          <p:nvPr/>
        </p:nvSpPr>
        <p:spPr>
          <a:xfrm>
            <a:off x="575280" y="5064840"/>
            <a:ext cx="802224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i="1" lang="ru-RU" sz="1800" spc="-1" strike="noStrike">
                <a:solidFill>
                  <a:schemeClr val="dk1"/>
                </a:solidFill>
                <a:latin typeface="Arial"/>
                <a:ea typeface="Times New Roman"/>
              </a:rPr>
              <a:t>  </a:t>
            </a:r>
            <a:r>
              <a:rPr b="1" i="1" lang="ru-RU" sz="1600" spc="-1" strike="noStrike">
                <a:solidFill>
                  <a:schemeClr val="dk1"/>
                </a:solidFill>
                <a:latin typeface="Arial"/>
                <a:ea typeface="Times New Roman"/>
              </a:rPr>
              <a:t>фото архива городского музея,  Хлебозавод, г. Анжеро-Судженск, 1944г.</a:t>
            </a: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Рисунок 1" descr=""/>
          <p:cNvPicPr/>
          <p:nvPr/>
        </p:nvPicPr>
        <p:blipFill>
          <a:blip r:embed="rId1"/>
          <a:stretch/>
        </p:blipFill>
        <p:spPr>
          <a:xfrm>
            <a:off x="-6120" y="0"/>
            <a:ext cx="9155520" cy="6857640"/>
          </a:xfrm>
          <a:prstGeom prst="rect">
            <a:avLst/>
          </a:prstGeom>
          <a:ln w="0">
            <a:noFill/>
          </a:ln>
        </p:spPr>
      </p:pic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555840" y="607320"/>
            <a:ext cx="6018120" cy="26510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2100" spc="-1" strike="noStrike" u="sng">
                <a:solidFill>
                  <a:schemeClr val="dk1"/>
                </a:solidFill>
                <a:uFillTx/>
                <a:latin typeface="Arial"/>
                <a:ea typeface="Calibri"/>
              </a:rPr>
              <a:t>Швейно-обувная фабрика № 9 </a:t>
            </a:r>
            <a:r>
              <a:rPr b="0" lang="ru-RU" sz="2100" spc="-1" strike="noStrike">
                <a:solidFill>
                  <a:schemeClr val="dk1"/>
                </a:solidFill>
                <a:latin typeface="Arial"/>
                <a:ea typeface="Calibri"/>
              </a:rPr>
              <a:t>в годы войны располагалась на улице Бийской. Когда началась война, в наш город эвакуировали часть оборудования и несколько специалистов харьковской швейной фабрики.</a:t>
            </a:r>
            <a:br>
              <a:rPr sz="2100"/>
            </a:br>
            <a:r>
              <a:rPr b="0" lang="ru-RU" sz="2100" spc="-1" strike="noStrike">
                <a:solidFill>
                  <a:schemeClr val="dk1"/>
                </a:solidFill>
                <a:latin typeface="Arial"/>
                <a:ea typeface="Calibri"/>
              </a:rPr>
              <a:t>С 1942 по 1944г здесь шили петлицы, пилотки, погоны, гимнастёрки, брюки, полушубки для офицеров, чехлы для фляжек. </a:t>
            </a:r>
            <a:endParaRPr b="0" lang="en-US" sz="21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101" name="Рисунок 5" descr=""/>
          <p:cNvPicPr/>
          <p:nvPr/>
        </p:nvPicPr>
        <p:blipFill>
          <a:blip r:embed="rId2"/>
          <a:stretch/>
        </p:blipFill>
        <p:spPr>
          <a:xfrm>
            <a:off x="6580080" y="388080"/>
            <a:ext cx="1662840" cy="2969640"/>
          </a:xfrm>
          <a:prstGeom prst="rect">
            <a:avLst/>
          </a:prstGeom>
          <a:ln w="0">
            <a:noFill/>
          </a:ln>
        </p:spPr>
      </p:pic>
      <p:sp>
        <p:nvSpPr>
          <p:cNvPr id="102" name="Прямоугольник 2"/>
          <p:cNvSpPr/>
          <p:nvPr/>
        </p:nvSpPr>
        <p:spPr>
          <a:xfrm>
            <a:off x="421920" y="6068160"/>
            <a:ext cx="8273520" cy="303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  <a:ea typeface="Times New Roman"/>
              </a:rPr>
              <a:t>фото архива городского музея, Швейно-обувная фабрика №9,г. Анжеро-Судженск,1944г.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3" name="Рисунок 7" descr=""/>
          <p:cNvPicPr/>
          <p:nvPr/>
        </p:nvPicPr>
        <p:blipFill>
          <a:blip r:embed="rId3"/>
          <a:stretch/>
        </p:blipFill>
        <p:spPr>
          <a:xfrm>
            <a:off x="650520" y="3970440"/>
            <a:ext cx="2916720" cy="20660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pic>
        <p:nvPicPr>
          <p:cNvPr id="104" name="Рисунок 9" descr=""/>
          <p:cNvPicPr/>
          <p:nvPr/>
        </p:nvPicPr>
        <p:blipFill>
          <a:blip r:embed="rId4"/>
          <a:stretch/>
        </p:blipFill>
        <p:spPr>
          <a:xfrm>
            <a:off x="4237200" y="3969360"/>
            <a:ext cx="3649680" cy="20984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sp>
        <p:nvSpPr>
          <p:cNvPr id="105" name="Прямоугольник 11"/>
          <p:cNvSpPr/>
          <p:nvPr/>
        </p:nvSpPr>
        <p:spPr>
          <a:xfrm>
            <a:off x="555840" y="3200760"/>
            <a:ext cx="8587800" cy="759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200" spc="-1" strike="noStrike">
                <a:solidFill>
                  <a:schemeClr val="dk1"/>
                </a:solidFill>
                <a:latin typeface="Arial"/>
              </a:rPr>
              <a:t>Военное обмундирование производилось и в </a:t>
            </a:r>
            <a:r>
              <a:rPr b="0" lang="ru-RU" sz="2200" spc="-1" strike="noStrike" u="sng">
                <a:solidFill>
                  <a:schemeClr val="dk1"/>
                </a:solidFill>
                <a:uFillTx/>
                <a:latin typeface="Arial"/>
              </a:rPr>
              <a:t>промысловой артели инвалидов «Горняк».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Рисунок 2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29640" y="1828800"/>
            <a:ext cx="6098040" cy="2025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2200" spc="-1" strike="noStrike">
                <a:solidFill>
                  <a:schemeClr val="dk1"/>
                </a:solidFill>
                <a:latin typeface="Arial"/>
                <a:ea typeface="Calibri"/>
              </a:rPr>
              <a:t>С целью максимального удовлетворения нужд фронта на </a:t>
            </a:r>
            <a:r>
              <a:rPr b="0" lang="ru-RU" sz="2200" spc="-1" strike="noStrike" u="sng">
                <a:solidFill>
                  <a:schemeClr val="dk1"/>
                </a:solidFill>
                <a:uFillTx/>
                <a:latin typeface="Arial"/>
                <a:ea typeface="Calibri"/>
              </a:rPr>
              <a:t>убойных пунктах </a:t>
            </a:r>
            <a:r>
              <a:rPr b="0" lang="ru-RU" sz="2200" spc="-1" strike="noStrike">
                <a:solidFill>
                  <a:schemeClr val="dk1"/>
                </a:solidFill>
                <a:latin typeface="Arial"/>
                <a:ea typeface="Calibri"/>
              </a:rPr>
              <a:t>и </a:t>
            </a:r>
            <a:r>
              <a:rPr b="0" lang="ru-RU" sz="2200" spc="-1" strike="noStrike" u="sng">
                <a:solidFill>
                  <a:schemeClr val="dk1"/>
                </a:solidFill>
                <a:uFillTx/>
                <a:latin typeface="Arial"/>
                <a:ea typeface="Calibri"/>
              </a:rPr>
              <a:t>сельхозбазах</a:t>
            </a:r>
            <a:r>
              <a:rPr b="0" lang="ru-RU" sz="2200" spc="-1" strike="noStrike">
                <a:solidFill>
                  <a:schemeClr val="dk1"/>
                </a:solidFill>
                <a:latin typeface="Arial"/>
                <a:ea typeface="Calibri"/>
              </a:rPr>
              <a:t> Анжерского мясокомбината был организован сбор овечьей шерсти для выработки технической продукции, пошиву шапок и вязке рукавиц. </a:t>
            </a:r>
            <a:endParaRPr b="0" lang="en-US" sz="22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108" name="Рисунок 5" descr=""/>
          <p:cNvPicPr/>
          <p:nvPr/>
        </p:nvPicPr>
        <p:blipFill>
          <a:blip r:embed="rId2"/>
          <a:stretch/>
        </p:blipFill>
        <p:spPr>
          <a:xfrm>
            <a:off x="6580080" y="388080"/>
            <a:ext cx="1662840" cy="2969640"/>
          </a:xfrm>
          <a:prstGeom prst="rect">
            <a:avLst/>
          </a:prstGeom>
          <a:ln w="0">
            <a:noFill/>
          </a:ln>
        </p:spPr>
      </p:pic>
      <p:sp>
        <p:nvSpPr>
          <p:cNvPr id="109" name="Прямоугольник 1"/>
          <p:cNvSpPr/>
          <p:nvPr/>
        </p:nvSpPr>
        <p:spPr>
          <a:xfrm>
            <a:off x="629640" y="4024080"/>
            <a:ext cx="7926840" cy="2100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  <a:tabLst>
                <a:tab algn="l" pos="0"/>
              </a:tabLst>
            </a:pPr>
            <a:r>
              <a:rPr b="0" lang="ru-RU" sz="2200" spc="-1" strike="noStrike">
                <a:solidFill>
                  <a:schemeClr val="dk1"/>
                </a:solidFill>
                <a:latin typeface="Arial"/>
                <a:ea typeface="Calibri"/>
              </a:rPr>
              <a:t>С января 1943 года стал действовать </a:t>
            </a:r>
            <a:r>
              <a:rPr b="0" lang="ru-RU" sz="2200" spc="-1" strike="noStrike" u="sng">
                <a:solidFill>
                  <a:schemeClr val="dk1"/>
                </a:solidFill>
                <a:uFillTx/>
                <a:latin typeface="Arial"/>
                <a:ea typeface="Calibri"/>
              </a:rPr>
              <a:t>овчинно-шубный цех</a:t>
            </a:r>
            <a:r>
              <a:rPr b="0" lang="ru-RU" sz="2200" spc="-1" strike="noStrike">
                <a:solidFill>
                  <a:schemeClr val="dk1"/>
                </a:solidFill>
                <a:latin typeface="Arial"/>
                <a:ea typeface="Calibri"/>
              </a:rPr>
              <a:t>, организована работа </a:t>
            </a:r>
            <a:r>
              <a:rPr b="0" lang="ru-RU" sz="2200" spc="-1" strike="noStrike" u="sng">
                <a:solidFill>
                  <a:schemeClr val="dk1"/>
                </a:solidFill>
                <a:uFillTx/>
                <a:latin typeface="Arial"/>
                <a:ea typeface="Calibri"/>
              </a:rPr>
              <a:t>гребешково-пуговичного цеха</a:t>
            </a:r>
            <a:r>
              <a:rPr b="0" lang="ru-RU" sz="2200" spc="-1" strike="noStrike">
                <a:solidFill>
                  <a:schemeClr val="dk1"/>
                </a:solidFill>
                <a:latin typeface="Arial"/>
                <a:ea typeface="Calibri"/>
              </a:rPr>
              <a:t>, увеличил производство </a:t>
            </a:r>
            <a:r>
              <a:rPr b="0" lang="ru-RU" sz="2200" spc="-1" strike="noStrike" u="sng">
                <a:solidFill>
                  <a:schemeClr val="dk1"/>
                </a:solidFill>
                <a:uFillTx/>
                <a:latin typeface="Arial"/>
                <a:ea typeface="Calibri"/>
              </a:rPr>
              <a:t>мыловаренный цех</a:t>
            </a:r>
            <a:r>
              <a:rPr b="0" lang="ru-RU" sz="2200" spc="-1" strike="noStrike">
                <a:solidFill>
                  <a:schemeClr val="dk1"/>
                </a:solidFill>
                <a:latin typeface="Arial"/>
                <a:ea typeface="Calibri"/>
              </a:rPr>
              <a:t>. 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  <a:tabLst>
                <a:tab algn="l" pos="0"/>
              </a:tabLst>
            </a:pPr>
            <a:r>
              <a:rPr b="0" lang="ru-RU" sz="2200" spc="-1" strike="noStrike">
                <a:solidFill>
                  <a:schemeClr val="dk1"/>
                </a:solidFill>
                <a:latin typeface="Arial"/>
                <a:ea typeface="Calibri"/>
              </a:rPr>
              <a:t>Для обеспечения госпиталей был налажен выпуск </a:t>
            </a:r>
            <a:r>
              <a:rPr b="0" lang="ru-RU" sz="2200" spc="-1" strike="noStrike" u="sng">
                <a:solidFill>
                  <a:schemeClr val="dk1"/>
                </a:solidFill>
                <a:uFillTx/>
                <a:latin typeface="Arial"/>
                <a:ea typeface="Calibri"/>
              </a:rPr>
              <a:t>лечебных препаратов на основе печени и поджелудочной железы крупнорогатого скота</a:t>
            </a:r>
            <a:r>
              <a:rPr b="0" lang="ru-RU" sz="2200" spc="-1" strike="noStrike">
                <a:solidFill>
                  <a:schemeClr val="dk1"/>
                </a:solidFill>
                <a:latin typeface="Arial"/>
                <a:ea typeface="Calibri"/>
              </a:rPr>
              <a:t>.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0" name="Прямоугольник 6"/>
          <p:cNvSpPr/>
          <p:nvPr/>
        </p:nvSpPr>
        <p:spPr>
          <a:xfrm>
            <a:off x="730080" y="672840"/>
            <a:ext cx="5849280" cy="1430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  <a:tabLst>
                <a:tab algn="l" pos="0"/>
              </a:tabLst>
            </a:pPr>
            <a:r>
              <a:rPr b="0" lang="ru-RU" sz="2200" spc="-1" strike="noStrike">
                <a:solidFill>
                  <a:schemeClr val="dk1"/>
                </a:solidFill>
                <a:latin typeface="Arial"/>
                <a:ea typeface="Calibri"/>
              </a:rPr>
              <a:t>Для нужд фронта перестраивалось производство и на других предприятиях города.</a:t>
            </a:r>
            <a:br>
              <a:rPr sz="2200"/>
            </a:b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Рисунок 6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687600" y="313200"/>
            <a:ext cx="6111000" cy="34700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2100" spc="-1" strike="noStrike">
                <a:solidFill>
                  <a:srgbClr val="222222"/>
                </a:solidFill>
                <a:latin typeface="Arial"/>
                <a:ea typeface="Calibri"/>
              </a:rPr>
              <a:t>В конце 1941 года в город прибыли специалисты и оборудование </a:t>
            </a:r>
            <a:r>
              <a:rPr b="0" lang="ru-RU" sz="2100" spc="-1" strike="noStrike" u="sng">
                <a:solidFill>
                  <a:srgbClr val="222222"/>
                </a:solidFill>
                <a:uFillTx/>
                <a:latin typeface="Arial"/>
                <a:ea typeface="Calibri"/>
              </a:rPr>
              <a:t>вагоноремонтного завода </a:t>
            </a:r>
            <a:r>
              <a:rPr b="0" lang="ru-RU" sz="2100" spc="-1" strike="noStrike">
                <a:solidFill>
                  <a:srgbClr val="222222"/>
                </a:solidFill>
                <a:latin typeface="Arial"/>
                <a:ea typeface="Calibri"/>
              </a:rPr>
              <a:t>из Харькова, разместившиеся на площадях вагоноремонтных мастерских. </a:t>
            </a:r>
            <a:br>
              <a:rPr sz="2100"/>
            </a:br>
            <a:r>
              <a:rPr b="0" lang="ru-RU" sz="2100" spc="-1" strike="noStrike">
                <a:solidFill>
                  <a:srgbClr val="222222"/>
                </a:solidFill>
                <a:latin typeface="Arial"/>
                <a:ea typeface="Calibri"/>
              </a:rPr>
              <a:t>К февралю следующего года завод стал действующим. В месяц ремонтировалось и возвращалось железной дороге по 25-30 вагонов. Рабочие трудились в тяжелых зимних условиях по 10 – 12 часов в сутки.</a:t>
            </a:r>
            <a:endParaRPr b="0" lang="en-US" sz="21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113" name="Рисунок 5" descr=""/>
          <p:cNvPicPr/>
          <p:nvPr/>
        </p:nvPicPr>
        <p:blipFill>
          <a:blip r:embed="rId2"/>
          <a:stretch/>
        </p:blipFill>
        <p:spPr>
          <a:xfrm>
            <a:off x="6882840" y="313200"/>
            <a:ext cx="1662840" cy="2969640"/>
          </a:xfrm>
          <a:prstGeom prst="rect">
            <a:avLst/>
          </a:prstGeom>
          <a:ln w="0">
            <a:noFill/>
          </a:ln>
        </p:spPr>
      </p:pic>
      <p:sp>
        <p:nvSpPr>
          <p:cNvPr id="114" name="Прямоугольник 1"/>
          <p:cNvSpPr/>
          <p:nvPr/>
        </p:nvSpPr>
        <p:spPr>
          <a:xfrm>
            <a:off x="3659400" y="3731760"/>
            <a:ext cx="5117040" cy="2649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100" spc="-1" strike="noStrike">
                <a:solidFill>
                  <a:srgbClr val="222222"/>
                </a:solidFill>
                <a:latin typeface="Arial"/>
                <a:ea typeface="Calibri"/>
              </a:rPr>
              <a:t>В феврале 1942 года завод стал уже действующим предприятием и отремонтировал первые железнодорожные вагоны. Одновременно шло строительство колесного, кузнечного, котельного и сборочного цехов общей площадью 1200 кв.м.</a:t>
            </a:r>
            <a:endParaRPr b="0" lang="ru-RU" sz="21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5" name="Рисунок 2" descr=""/>
          <p:cNvPicPr/>
          <p:nvPr/>
        </p:nvPicPr>
        <p:blipFill>
          <a:blip r:embed="rId3"/>
          <a:stretch/>
        </p:blipFill>
        <p:spPr>
          <a:xfrm>
            <a:off x="878040" y="3783600"/>
            <a:ext cx="2416320" cy="20714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sp>
        <p:nvSpPr>
          <p:cNvPr id="116" name="Прямоугольник 11"/>
          <p:cNvSpPr/>
          <p:nvPr/>
        </p:nvSpPr>
        <p:spPr>
          <a:xfrm>
            <a:off x="513360" y="5889240"/>
            <a:ext cx="3145320" cy="51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  <a:ea typeface="Times New Roman"/>
              </a:rPr>
              <a:t>фото архива городского музея, проходная ВРЗ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Рисунок 1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518760" y="544680"/>
            <a:ext cx="6382080" cy="28850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В 1943-45 гг.. было отремонтировано 733 вагона. </a:t>
            </a:r>
            <a:br>
              <a:rPr sz="1800"/>
            </a:b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Не прекращали своей работы вагоноремонтные пункты станций «Анжерская» </a:t>
            </a:r>
            <a:br>
              <a:rPr sz="1800"/>
            </a:b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и «Судженская», где производился средний ремонт.</a:t>
            </a:r>
            <a:br>
              <a:rPr sz="1800"/>
            </a:b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В 1945 г. был построен деревообделочный цех, который стал давать необходимые для ремонта вагонов детали и пиломатериал. Потом к основному вагоносборочному цеху были пристроены подготовительные участки. Это позволило улучшить условия труда, упорядочить технологию ремонта.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119" name="Рисунок 5" descr=""/>
          <p:cNvPicPr/>
          <p:nvPr/>
        </p:nvPicPr>
        <p:blipFill>
          <a:blip r:embed="rId2"/>
          <a:stretch/>
        </p:blipFill>
        <p:spPr>
          <a:xfrm>
            <a:off x="6882840" y="313200"/>
            <a:ext cx="1662840" cy="2969640"/>
          </a:xfrm>
          <a:prstGeom prst="rect">
            <a:avLst/>
          </a:prstGeom>
          <a:ln w="0">
            <a:noFill/>
          </a:ln>
        </p:spPr>
      </p:pic>
      <p:sp>
        <p:nvSpPr>
          <p:cNvPr id="120" name="Прямоугольник 6"/>
          <p:cNvSpPr/>
          <p:nvPr/>
        </p:nvSpPr>
        <p:spPr>
          <a:xfrm>
            <a:off x="3886560" y="3283200"/>
            <a:ext cx="4830840" cy="3107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  <a:spcAft>
                <a:spcPts val="2251"/>
              </a:spcAft>
              <a:tabLst>
                <a:tab algn="l" pos="0"/>
              </a:tabLst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  <a:ea typeface="Calibri"/>
              </a:rPr>
              <a:t>Одним из важных участков производства была </a:t>
            </a:r>
            <a:r>
              <a:rPr b="0" lang="ru-RU" sz="1800" spc="-1" strike="noStrike" u="sng">
                <a:solidFill>
                  <a:schemeClr val="dk1"/>
                </a:solidFill>
                <a:uFillTx/>
                <a:latin typeface="Arial"/>
                <a:ea typeface="Calibri"/>
              </a:rPr>
              <a:t>заготовка леса. </a:t>
            </a:r>
            <a:r>
              <a:rPr b="0" lang="ru-RU" sz="1800" spc="-1" strike="noStrike">
                <a:solidFill>
                  <a:schemeClr val="dk1"/>
                </a:solidFill>
                <a:latin typeface="Arial"/>
                <a:ea typeface="Calibri"/>
              </a:rPr>
              <a:t>Этим тяжелым трудом занимались только репрессированные. По данным за второе полугодие 1941 года, из 824 трудпоселенцев, переданных Анжерскому ЛПХ и Яйскому лесоперевалкомбинату, нормы выработки до 150 процентов перевыполнил 351 человек, от 150 до 300 процентов – 268 и свыше 300 процентов – 3 человека.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1" name="Рисунок 9" descr=""/>
          <p:cNvPicPr/>
          <p:nvPr/>
        </p:nvPicPr>
        <p:blipFill>
          <a:blip r:embed="rId3"/>
          <a:stretch/>
        </p:blipFill>
        <p:spPr>
          <a:xfrm>
            <a:off x="656640" y="3584880"/>
            <a:ext cx="3121920" cy="185040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sp>
        <p:nvSpPr>
          <p:cNvPr id="122" name="Прямоугольник 10"/>
          <p:cNvSpPr/>
          <p:nvPr/>
        </p:nvSpPr>
        <p:spPr>
          <a:xfrm>
            <a:off x="635040" y="5590080"/>
            <a:ext cx="3026520" cy="303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  <a:ea typeface="Times New Roman"/>
              </a:rPr>
              <a:t>фото архива городского музея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Рисунок 9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50520" y="577080"/>
            <a:ext cx="6008400" cy="2737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2000" spc="-1" strike="noStrike">
                <a:solidFill>
                  <a:srgbClr val="222222"/>
                </a:solidFill>
                <a:latin typeface="Arial"/>
                <a:ea typeface="Calibri"/>
              </a:rPr>
              <a:t>По решению Государственного Комитета обороны СССР в Анжеро-Судженск был эвакуированы машиностроительные заводы из Харькова и Конотопа. 14 декабря 1941 года рудоремонтный завод переименовывается в </a:t>
            </a:r>
            <a:r>
              <a:rPr b="0" lang="ru-RU" sz="2000" spc="-1" strike="noStrike" u="sng">
                <a:solidFill>
                  <a:srgbClr val="222222"/>
                </a:solidFill>
                <a:uFillTx/>
                <a:latin typeface="Arial"/>
                <a:ea typeface="Calibri"/>
              </a:rPr>
              <a:t>Государственный союзный ордена Ленина машзавод «Свет шахтера»</a:t>
            </a:r>
            <a:r>
              <a:rPr b="0" lang="ru-RU" sz="2000" spc="-1" strike="noStrike">
                <a:solidFill>
                  <a:srgbClr val="222222"/>
                </a:solidFill>
                <a:latin typeface="Arial"/>
                <a:ea typeface="Calibri"/>
              </a:rPr>
              <a:t>. Прибывающее оборудование размещали на площадках прямо под открытым небом. 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125" name="Рисунок 5" descr=""/>
          <p:cNvPicPr/>
          <p:nvPr/>
        </p:nvPicPr>
        <p:blipFill>
          <a:blip r:embed="rId2"/>
          <a:stretch/>
        </p:blipFill>
        <p:spPr>
          <a:xfrm>
            <a:off x="6950160" y="344520"/>
            <a:ext cx="1662840" cy="2969640"/>
          </a:xfrm>
          <a:prstGeom prst="rect">
            <a:avLst/>
          </a:prstGeom>
          <a:ln w="0">
            <a:noFill/>
          </a:ln>
        </p:spPr>
      </p:pic>
      <p:sp>
        <p:nvSpPr>
          <p:cNvPr id="126" name="Прямоугольник 11"/>
          <p:cNvSpPr/>
          <p:nvPr/>
        </p:nvSpPr>
        <p:spPr>
          <a:xfrm>
            <a:off x="6024240" y="5640840"/>
            <a:ext cx="2552760" cy="51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  <a:ea typeface="Times New Roman"/>
              </a:rPr>
              <a:t>цех машзавода 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  <a:ea typeface="Times New Roman"/>
              </a:rPr>
              <a:t>Анжеро-Судженск,1941г.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7" name="Прямоугольник 6"/>
          <p:cNvSpPr/>
          <p:nvPr/>
        </p:nvSpPr>
        <p:spPr>
          <a:xfrm>
            <a:off x="2866680" y="3910320"/>
            <a:ext cx="2564640" cy="1614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000" spc="-1" strike="noStrike">
                <a:solidFill>
                  <a:schemeClr val="dk1"/>
                </a:solidFill>
                <a:latin typeface="Arial"/>
              </a:rPr>
              <a:t>Уже в декабре завод приступил к выпуску продукции особого назначения.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Прямоугольник 1"/>
          <p:cNvSpPr/>
          <p:nvPr/>
        </p:nvSpPr>
        <p:spPr>
          <a:xfrm>
            <a:off x="650520" y="3193920"/>
            <a:ext cx="7962840" cy="699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000" spc="-1" strike="noStrike">
                <a:solidFill>
                  <a:srgbClr val="222222"/>
                </a:solidFill>
                <a:latin typeface="Arial"/>
                <a:ea typeface="Calibri"/>
              </a:rPr>
              <a:t>Затем строили цеха. Торопились до наступления сильных морозов укрыть станки.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9" name="Рисунок 8" descr="План завода. 1941 год.">
            <a:hlinkClick r:id="rId3"/>
          </p:cNvPr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829080" y="4046040"/>
            <a:ext cx="1904760" cy="127872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pic>
        <p:nvPicPr>
          <p:cNvPr id="130" name="Рисунок 2" descr=""/>
          <p:cNvPicPr/>
          <p:nvPr/>
        </p:nvPicPr>
        <p:blipFill>
          <a:blip r:embed="rId6"/>
          <a:stretch/>
        </p:blipFill>
        <p:spPr>
          <a:xfrm>
            <a:off x="5464440" y="3602160"/>
            <a:ext cx="3112920" cy="20750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sp>
        <p:nvSpPr>
          <p:cNvPr id="131" name="Прямоугольник 7"/>
          <p:cNvSpPr/>
          <p:nvPr/>
        </p:nvSpPr>
        <p:spPr>
          <a:xfrm>
            <a:off x="460440" y="5394600"/>
            <a:ext cx="5680800" cy="1004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000" spc="-1" strike="noStrike">
                <a:solidFill>
                  <a:schemeClr val="dk1"/>
                </a:solidFill>
                <a:latin typeface="Arial"/>
              </a:rPr>
              <a:t>Здесь изготавливали корпуса мин,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0" lang="ru-RU" sz="2000" spc="-1" strike="noStrike">
                <a:solidFill>
                  <a:schemeClr val="dk1"/>
                </a:solidFill>
                <a:latin typeface="Arial"/>
              </a:rPr>
              <a:t>авиабомб, специальные патроны.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0" lang="ru-RU" sz="2000" spc="-1" strike="noStrike">
                <a:solidFill>
                  <a:schemeClr val="dk1"/>
                </a:solidFill>
                <a:latin typeface="Arial"/>
              </a:rPr>
              <a:t>За год мощность завода увеличилась в 6 раз.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Рисунок 10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501120" y="198360"/>
            <a:ext cx="6526800" cy="3619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2100" spc="-1" strike="noStrike">
                <a:solidFill>
                  <a:srgbClr val="222222"/>
                </a:solidFill>
                <a:latin typeface="Arial"/>
                <a:ea typeface="Calibri"/>
              </a:rPr>
              <a:t>Но запросы шахт вынуждали выпускать горное оборудование. Не снижая объёмов выпуска военной продукции, заводчане с июля 1942 года стали производить лебедки, погрузчики, приводы для шахт Кузбасса. Наращивались производственные мощности.</a:t>
            </a:r>
            <a:br>
              <a:rPr sz="2100"/>
            </a:br>
            <a:r>
              <a:rPr b="0" lang="ru-RU" sz="2100" spc="-1" strike="noStrike">
                <a:solidFill>
                  <a:srgbClr val="222222"/>
                </a:solidFill>
                <a:latin typeface="Arial"/>
                <a:ea typeface="Calibri"/>
              </a:rPr>
              <a:t>Уже с 1943 года завод становится мощным предприятием угольного машиностроения. Объём валовой продукции за 1943 год более чем в 10 раз превзошел уровень довоенного 1940 года. </a:t>
            </a:r>
            <a:endParaRPr b="0" lang="en-US" sz="21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134" name="Рисунок 5" descr=""/>
          <p:cNvPicPr/>
          <p:nvPr/>
        </p:nvPicPr>
        <p:blipFill>
          <a:blip r:embed="rId2"/>
          <a:stretch/>
        </p:blipFill>
        <p:spPr>
          <a:xfrm>
            <a:off x="6882840" y="313200"/>
            <a:ext cx="1662840" cy="2969640"/>
          </a:xfrm>
          <a:prstGeom prst="rect">
            <a:avLst/>
          </a:prstGeom>
          <a:ln w="0">
            <a:noFill/>
          </a:ln>
        </p:spPr>
      </p:pic>
      <p:sp>
        <p:nvSpPr>
          <p:cNvPr id="135" name="Прямоугольник 11"/>
          <p:cNvSpPr/>
          <p:nvPr/>
        </p:nvSpPr>
        <p:spPr>
          <a:xfrm>
            <a:off x="317520" y="5717160"/>
            <a:ext cx="3923280" cy="730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  <a:ea typeface="Times New Roman"/>
              </a:rPr>
              <a:t>фото архива городского музея, проходная машиностроительного завода, Анжеро-Судженск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36" name="Рисунок 7" descr=""/>
          <p:cNvPicPr/>
          <p:nvPr/>
        </p:nvPicPr>
        <p:blipFill>
          <a:blip r:embed="rId3"/>
          <a:stretch/>
        </p:blipFill>
        <p:spPr>
          <a:xfrm>
            <a:off x="600120" y="3907440"/>
            <a:ext cx="3625560" cy="183240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sp>
        <p:nvSpPr>
          <p:cNvPr id="137" name="Прямоугольник 8"/>
          <p:cNvSpPr/>
          <p:nvPr/>
        </p:nvSpPr>
        <p:spPr>
          <a:xfrm>
            <a:off x="4471560" y="3749760"/>
            <a:ext cx="4453560" cy="252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000" spc="-1" strike="noStrike">
                <a:solidFill>
                  <a:schemeClr val="dk1"/>
                </a:solidFill>
                <a:latin typeface="Arial"/>
              </a:rPr>
              <a:t>Производительность труда выросла почти вдвое. Наряду с горно-шахтным оборудованием по правительственному заданию завод освоил производство автомобильных и тракторных газогенераторов для предприятий угольной промышленности.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Рисунок 7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pic>
        <p:nvPicPr>
          <p:cNvPr id="139" name="Рисунок 5" descr=""/>
          <p:cNvPicPr/>
          <p:nvPr/>
        </p:nvPicPr>
        <p:blipFill>
          <a:blip r:embed="rId2"/>
          <a:stretch/>
        </p:blipFill>
        <p:spPr>
          <a:xfrm>
            <a:off x="6985800" y="411120"/>
            <a:ext cx="1662840" cy="2969640"/>
          </a:xfrm>
          <a:prstGeom prst="rect">
            <a:avLst/>
          </a:prstGeom>
          <a:ln w="0">
            <a:noFill/>
          </a:ln>
        </p:spPr>
      </p:pic>
      <p:sp>
        <p:nvSpPr>
          <p:cNvPr id="140" name="Прямоугольник 1"/>
          <p:cNvSpPr/>
          <p:nvPr/>
        </p:nvSpPr>
        <p:spPr>
          <a:xfrm>
            <a:off x="667800" y="1896120"/>
            <a:ext cx="6469920" cy="2329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100" spc="-1" strike="noStrike">
                <a:solidFill>
                  <a:schemeClr val="dk1"/>
                </a:solidFill>
                <a:latin typeface="Arial"/>
              </a:rPr>
              <a:t>12 февраля 1942 года начал свою работу </a:t>
            </a:r>
            <a:r>
              <a:rPr b="0" lang="ru-RU" sz="2100" spc="-1" strike="noStrike" u="sng">
                <a:solidFill>
                  <a:schemeClr val="dk1"/>
                </a:solidFill>
                <a:uFillTx/>
                <a:latin typeface="Arial"/>
              </a:rPr>
              <a:t>химфармзавод </a:t>
            </a:r>
            <a:r>
              <a:rPr b="0" lang="ru-RU" sz="2100" spc="-1" strike="noStrike">
                <a:solidFill>
                  <a:schemeClr val="dk1"/>
                </a:solidFill>
                <a:latin typeface="Arial"/>
              </a:rPr>
              <a:t>№ 37, созданный на базе прибывшего оборудования химико-фармацевтического завода им. Н. А. Семашко из Москвы. Оборудование, прибывших специалистов и их семьи разместили в корпусах горнопромышленного училища. </a:t>
            </a:r>
            <a:endParaRPr b="0" lang="ru-RU" sz="2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1" name="Прямоугольник 2"/>
          <p:cNvSpPr/>
          <p:nvPr/>
        </p:nvSpPr>
        <p:spPr>
          <a:xfrm>
            <a:off x="667800" y="5309640"/>
            <a:ext cx="8237520" cy="1049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100" spc="-1" strike="noStrike">
                <a:solidFill>
                  <a:srgbClr val="222222"/>
                </a:solidFill>
                <a:latin typeface="Arial"/>
                <a:ea typeface="Calibri"/>
              </a:rPr>
              <a:t>16 апреля 1942 года химзавод выпустил первые килограммы продукции — белого стрептоцида для госпиталей тыла и фронта, а до конца года было выработано 4292 кг. </a:t>
            </a:r>
            <a:endParaRPr b="0" lang="ru-RU" sz="2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Прямоугольник 9"/>
          <p:cNvSpPr/>
          <p:nvPr/>
        </p:nvSpPr>
        <p:spPr>
          <a:xfrm>
            <a:off x="667800" y="4247640"/>
            <a:ext cx="7664400" cy="1049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100" spc="-1" strike="noStrike">
                <a:solidFill>
                  <a:schemeClr val="dk1"/>
                </a:solidFill>
                <a:latin typeface="Arial"/>
              </a:rPr>
              <a:t>Небольшой коллектив — на заводе работало всего лишь 94 человека, да и то в основном женщины — приступил к освоению сложного технологического процесса.</a:t>
            </a:r>
            <a:endParaRPr b="0" lang="ru-RU" sz="2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3" name="Прямоугольник 13"/>
          <p:cNvSpPr/>
          <p:nvPr/>
        </p:nvSpPr>
        <p:spPr>
          <a:xfrm>
            <a:off x="667800" y="576000"/>
            <a:ext cx="6469920" cy="1369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100" spc="-1" strike="noStrike">
                <a:solidFill>
                  <a:srgbClr val="262421"/>
                </a:solidFill>
                <a:latin typeface="Arial"/>
                <a:ea typeface="Times New Roman"/>
              </a:rPr>
              <a:t>Из Брянской области было эвакуировано оборудование Бытошевского </a:t>
            </a:r>
            <a:r>
              <a:rPr b="0" lang="ru-RU" sz="2100" spc="-1" strike="noStrike" u="sng">
                <a:solidFill>
                  <a:srgbClr val="262421"/>
                </a:solidFill>
                <a:uFillTx/>
                <a:latin typeface="Arial"/>
                <a:ea typeface="Times New Roman"/>
              </a:rPr>
              <a:t>стекольного завода</a:t>
            </a:r>
            <a:r>
              <a:rPr b="0" lang="ru-RU" sz="2100" spc="-1" strike="noStrike">
                <a:solidFill>
                  <a:srgbClr val="262421"/>
                </a:solidFill>
                <a:latin typeface="Arial"/>
                <a:ea typeface="Times New Roman"/>
              </a:rPr>
              <a:t>. На его базе началось строительство стекольного завода.  </a:t>
            </a:r>
            <a:endParaRPr b="0" lang="ru-RU" sz="21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Рисунок 9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576720" y="783360"/>
            <a:ext cx="6305760" cy="1745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2200" spc="-1" strike="noStrike">
                <a:solidFill>
                  <a:srgbClr val="222222"/>
                </a:solidFill>
                <a:latin typeface="Arial"/>
                <a:ea typeface="Calibri"/>
              </a:rPr>
              <a:t>Специалисты завода открыли курсы по подготовке мастеров из местного населения. </a:t>
            </a:r>
            <a:br>
              <a:rPr sz="2200"/>
            </a:br>
            <a:r>
              <a:rPr b="0" lang="ru-RU" sz="2200" spc="-1" strike="noStrike">
                <a:solidFill>
                  <a:srgbClr val="222222"/>
                </a:solidFill>
                <a:latin typeface="Arial"/>
                <a:ea typeface="Calibri"/>
              </a:rPr>
              <a:t>Этого требовало увеличение объёмов производства препаратов, а также внедрение новых их видов. </a:t>
            </a:r>
            <a:endParaRPr b="0" lang="en-US" sz="22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146" name="Рисунок 5" descr=""/>
          <p:cNvPicPr/>
          <p:nvPr/>
        </p:nvPicPr>
        <p:blipFill>
          <a:blip r:embed="rId2"/>
          <a:stretch/>
        </p:blipFill>
        <p:spPr>
          <a:xfrm>
            <a:off x="6882840" y="313200"/>
            <a:ext cx="1662840" cy="2969640"/>
          </a:xfrm>
          <a:prstGeom prst="rect">
            <a:avLst/>
          </a:prstGeom>
          <a:ln w="0">
            <a:noFill/>
          </a:ln>
        </p:spPr>
      </p:pic>
      <p:pic>
        <p:nvPicPr>
          <p:cNvPr id="147" name="Рисунок 7" descr="Проходная Химфармзавода.">
            <a:hlinkClick r:id="rId3"/>
          </p:cNvPr>
          <p:cNvPicPr/>
          <p:nvPr/>
        </p:nvPicPr>
        <p:blipFill>
          <a:blip r:embed="rId4"/>
          <a:stretch/>
        </p:blipFill>
        <p:spPr>
          <a:xfrm>
            <a:off x="726480" y="2873520"/>
            <a:ext cx="3726000" cy="261612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sp>
        <p:nvSpPr>
          <p:cNvPr id="148" name="Прямоугольник 8"/>
          <p:cNvSpPr/>
          <p:nvPr/>
        </p:nvSpPr>
        <p:spPr>
          <a:xfrm>
            <a:off x="494640" y="5650560"/>
            <a:ext cx="4189680" cy="51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  <a:ea typeface="Times New Roman"/>
              </a:rPr>
              <a:t>фото архива городского музея, проходная 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  <a:ea typeface="Times New Roman"/>
              </a:rPr>
              <a:t>химфармзавода, Анжеро-Судженск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9" name="Прямоугольник 6"/>
          <p:cNvSpPr/>
          <p:nvPr/>
        </p:nvSpPr>
        <p:spPr>
          <a:xfrm>
            <a:off x="5179320" y="3321000"/>
            <a:ext cx="3296520" cy="2435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200" spc="-1" strike="noStrike">
                <a:solidFill>
                  <a:srgbClr val="222222"/>
                </a:solidFill>
                <a:latin typeface="Arial"/>
                <a:ea typeface="Calibri"/>
              </a:rPr>
              <a:t>В 1943 году на заводе уже выпускалось 4 препарата — стрептоцид, сульфидин, норсульфазол натрия и адонилен.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Рисунок 7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576720" y="394200"/>
            <a:ext cx="6305760" cy="3383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2100" spc="-1" strike="noStrike">
                <a:solidFill>
                  <a:srgbClr val="222222"/>
                </a:solidFill>
                <a:latin typeface="Arial"/>
                <a:ea typeface="Calibri"/>
              </a:rPr>
              <a:t>По мере приближения фронта к столице в наш город усилился поток эшелонов с ранеными бойцами и командирами. Многие школьные и административные здания были срочно переоборудованы под госпитали. В годы войны в городе размещалось 11 эвакогоспиталей, рассчитанных на 6785 коек. Они располагались в зданиях крупных школ — № 11, 17, 32, 23, 29, в общежитиях, в терапевтическом корпусе горбольницы. </a:t>
            </a:r>
            <a:endParaRPr b="0" lang="en-US" sz="21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152" name="Рисунок 5" descr=""/>
          <p:cNvPicPr/>
          <p:nvPr/>
        </p:nvPicPr>
        <p:blipFill>
          <a:blip r:embed="rId2"/>
          <a:stretch/>
        </p:blipFill>
        <p:spPr>
          <a:xfrm>
            <a:off x="6882840" y="313200"/>
            <a:ext cx="1662840" cy="2969640"/>
          </a:xfrm>
          <a:prstGeom prst="rect">
            <a:avLst/>
          </a:prstGeom>
          <a:ln w="0">
            <a:noFill/>
          </a:ln>
        </p:spPr>
      </p:pic>
      <p:sp>
        <p:nvSpPr>
          <p:cNvPr id="153" name="Прямоугольник 8"/>
          <p:cNvSpPr/>
          <p:nvPr/>
        </p:nvSpPr>
        <p:spPr>
          <a:xfrm>
            <a:off x="388080" y="5886360"/>
            <a:ext cx="3651120" cy="51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  <a:ea typeface="Times New Roman"/>
              </a:rPr>
              <a:t>фото архива городского музея, 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  <a:ea typeface="Times New Roman"/>
              </a:rPr>
              <a:t>Дом Советов, Анжеро-Судженск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4" name="Прямоугольник 1"/>
          <p:cNvSpPr/>
          <p:nvPr/>
        </p:nvSpPr>
        <p:spPr>
          <a:xfrm>
            <a:off x="3760560" y="3500280"/>
            <a:ext cx="4993920" cy="2649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100" spc="-1" strike="noStrike">
                <a:solidFill>
                  <a:srgbClr val="003100"/>
                </a:solidFill>
                <a:latin typeface="Arial"/>
                <a:ea typeface="Times New Roman"/>
              </a:rPr>
              <a:t>Под госпитали оборудовали Дом Советов, Дом техники, Дворец труда, Дом отдыха шахтёров на оз. Мишиха. </a:t>
            </a:r>
            <a:endParaRPr b="0" lang="ru-RU" sz="21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0" lang="ru-RU" sz="2100" spc="-1" strike="noStrike">
                <a:solidFill>
                  <a:srgbClr val="003100"/>
                </a:solidFill>
                <a:latin typeface="Arial"/>
                <a:ea typeface="Times New Roman"/>
              </a:rPr>
              <a:t>Об этом сегодня напоминают мемориальные доски, установленные на их фасадах. Работа врачей и медперсонала в этих лечебных заведения была сродни подвигу.</a:t>
            </a:r>
            <a:endParaRPr b="0" lang="ru-RU" sz="21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55" name="Рисунок 2" descr=""/>
          <p:cNvPicPr/>
          <p:nvPr/>
        </p:nvPicPr>
        <p:blipFill>
          <a:blip r:embed="rId3"/>
          <a:stretch/>
        </p:blipFill>
        <p:spPr>
          <a:xfrm>
            <a:off x="728280" y="3791880"/>
            <a:ext cx="2971080" cy="209412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Рисунок 7" descr=""/>
          <p:cNvPicPr/>
          <p:nvPr/>
        </p:nvPicPr>
        <p:blipFill>
          <a:blip r:embed="rId1"/>
          <a:stretch/>
        </p:blipFill>
        <p:spPr>
          <a:xfrm>
            <a:off x="12240" y="1800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550080" y="528120"/>
            <a:ext cx="6617520" cy="1885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2000" spc="-1" strike="noStrike">
                <a:solidFill>
                  <a:schemeClr val="dk1"/>
                </a:solidFill>
                <a:latin typeface="Arial"/>
              </a:rPr>
              <a:t>Осенью 1941 года в Анжеро-Судженск </a:t>
            </a:r>
            <a:r>
              <a:rPr b="0" lang="ru-RU" sz="2000" spc="-1" strike="noStrike">
                <a:solidFill>
                  <a:srgbClr val="222222"/>
                </a:solidFill>
                <a:latin typeface="Arial"/>
              </a:rPr>
              <a:t>прибыла труппа Ленинградского государственного театра «Новый ТЮЗ» (театр юного зрителя). </a:t>
            </a:r>
            <a:br>
              <a:rPr sz="2000"/>
            </a:br>
            <a:r>
              <a:rPr b="0" lang="ru-RU" sz="2000" spc="-1" strike="noStrike">
                <a:solidFill>
                  <a:srgbClr val="222222"/>
                </a:solidFill>
                <a:latin typeface="Arial"/>
              </a:rPr>
              <a:t>Театр был неистовым проповедником системы К. С. Станиславского. Руководителем эвакуированного театра был Борис Вольфрамович Зон. 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158" name="Рисунок 5" descr=""/>
          <p:cNvPicPr/>
          <p:nvPr/>
        </p:nvPicPr>
        <p:blipFill>
          <a:blip r:embed="rId2"/>
          <a:stretch/>
        </p:blipFill>
        <p:spPr>
          <a:xfrm>
            <a:off x="7167960" y="313200"/>
            <a:ext cx="1378080" cy="2460960"/>
          </a:xfrm>
          <a:prstGeom prst="rect">
            <a:avLst/>
          </a:prstGeom>
          <a:ln w="0">
            <a:noFill/>
          </a:ln>
        </p:spPr>
      </p:pic>
      <p:sp>
        <p:nvSpPr>
          <p:cNvPr id="159" name="Прямоугольник 10"/>
          <p:cNvSpPr/>
          <p:nvPr/>
        </p:nvSpPr>
        <p:spPr>
          <a:xfrm>
            <a:off x="3413160" y="3255120"/>
            <a:ext cx="5258520" cy="3138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27 артистов, в числе которых был и популярный актёр Павел Кадочников, даже в тяжелейшие для нашей страны годы, неустанно служили людям, искусству, дарили радость, вселяли веру в несомненную победу над врагом. Проработав на анжерской сцене всего один театральный сезон, артисты оставили неизгладимый след в народной памяти.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0" name="Прямоугольник 11"/>
          <p:cNvSpPr/>
          <p:nvPr/>
        </p:nvSpPr>
        <p:spPr>
          <a:xfrm>
            <a:off x="550080" y="2340000"/>
            <a:ext cx="8202960" cy="130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За время нахождения в городе артисты ТЮЗа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поставили 15 спектаклей на сцене Дома Шахтёра, давали специальные концерты в фонд обороны, выступали в госпиталях, вели шефскую работу.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1" name="Прямоугольник 12"/>
          <p:cNvSpPr/>
          <p:nvPr/>
        </p:nvSpPr>
        <p:spPr>
          <a:xfrm>
            <a:off x="358560" y="5844960"/>
            <a:ext cx="2582280" cy="51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lang="ru-RU" sz="1400" spc="-1" strike="noStrike">
                <a:solidFill>
                  <a:schemeClr val="dk1"/>
                </a:solidFill>
                <a:latin typeface="Calibri"/>
              </a:rPr>
              <a:t>кинотеатр Свет шахтёра (сейчас ДК Центральный)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62" name="Рисунок 13" descr="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546120" y="4055040"/>
            <a:ext cx="2741040" cy="169920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Рисунок 8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622800" y="785160"/>
            <a:ext cx="6965280" cy="56224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3200" spc="-1" strike="noStrike">
                <a:solidFill>
                  <a:srgbClr val="222222"/>
                </a:solidFill>
                <a:latin typeface="Arial"/>
                <a:ea typeface="Calibri"/>
              </a:rPr>
              <a:t>В Анжеро-Судженске </a:t>
            </a:r>
            <a:br>
              <a:rPr sz="3200"/>
            </a:br>
            <a:r>
              <a:rPr b="0" lang="ru-RU" sz="3200" spc="-1" strike="noStrike">
                <a:solidFill>
                  <a:srgbClr val="222222"/>
                </a:solidFill>
                <a:latin typeface="Arial"/>
                <a:ea typeface="Calibri"/>
              </a:rPr>
              <a:t>были сформированы </a:t>
            </a:r>
            <a:br>
              <a:rPr sz="3200"/>
            </a:br>
            <a:r>
              <a:rPr b="1" lang="ru-RU" sz="3200" spc="-1" strike="noStrike">
                <a:solidFill>
                  <a:srgbClr val="222222"/>
                </a:solidFill>
                <a:latin typeface="Arial"/>
                <a:ea typeface="Calibri"/>
              </a:rPr>
              <a:t>2 стрелковые бригады:  </a:t>
            </a:r>
            <a:br>
              <a:rPr sz="3200"/>
            </a:br>
            <a:r>
              <a:rPr b="1" lang="ru-RU" sz="3200" spc="-1" strike="noStrike">
                <a:solidFill>
                  <a:srgbClr val="222222"/>
                </a:solidFill>
                <a:latin typeface="Arial"/>
                <a:ea typeface="Calibri"/>
              </a:rPr>
              <a:t>137-я и 69-я морская.   </a:t>
            </a:r>
            <a:br>
              <a:rPr sz="3200"/>
            </a:br>
            <a:r>
              <a:rPr b="0" lang="ru-RU" sz="3200" spc="-1" strike="noStrike">
                <a:solidFill>
                  <a:srgbClr val="222222"/>
                </a:solidFill>
                <a:latin typeface="Arial"/>
                <a:ea typeface="Calibri"/>
              </a:rPr>
              <a:t>В 137-ю отдельную стрелковую бригаду было зачислено немало анжеросудженцев.  </a:t>
            </a:r>
            <a:br>
              <a:rPr sz="3200"/>
            </a:br>
            <a:r>
              <a:rPr b="0" lang="ru-RU" sz="3200" spc="-1" strike="noStrike">
                <a:solidFill>
                  <a:srgbClr val="222222"/>
                </a:solidFill>
                <a:latin typeface="Arial"/>
                <a:ea typeface="Calibri"/>
              </a:rPr>
              <a:t>Более </a:t>
            </a:r>
            <a:r>
              <a:rPr b="1" lang="ru-RU" sz="3200" spc="-1" strike="noStrike">
                <a:solidFill>
                  <a:srgbClr val="222222"/>
                </a:solidFill>
                <a:latin typeface="Arial"/>
                <a:ea typeface="Calibri"/>
              </a:rPr>
              <a:t>600 военных лётчиков подготовил</a:t>
            </a:r>
            <a:r>
              <a:rPr b="0" lang="ru-RU" sz="3200" spc="-1" strike="noStrike">
                <a:solidFill>
                  <a:srgbClr val="222222"/>
                </a:solidFill>
                <a:latin typeface="Arial"/>
                <a:ea typeface="Calibri"/>
              </a:rPr>
              <a:t> и отправил на передовую </a:t>
            </a:r>
            <a:r>
              <a:rPr b="1" lang="ru-RU" sz="3200" spc="-1" strike="noStrike">
                <a:solidFill>
                  <a:srgbClr val="222222"/>
                </a:solidFill>
                <a:latin typeface="Arial"/>
                <a:ea typeface="Calibri"/>
              </a:rPr>
              <a:t>городской авиаклуб. </a:t>
            </a:r>
            <a:br>
              <a:rPr sz="3200"/>
            </a:b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165" name="Рисунок 5" descr=""/>
          <p:cNvPicPr/>
          <p:nvPr/>
        </p:nvPicPr>
        <p:blipFill>
          <a:blip r:embed="rId2"/>
          <a:stretch/>
        </p:blipFill>
        <p:spPr>
          <a:xfrm>
            <a:off x="6882840" y="313200"/>
            <a:ext cx="1662840" cy="2969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Рисунок 5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824760" y="617760"/>
            <a:ext cx="7482240" cy="928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b="0" lang="ru-RU" sz="3200" spc="-1" strike="noStrike">
                <a:solidFill>
                  <a:srgbClr val="c00000"/>
                </a:solidFill>
                <a:latin typeface="Arial Black"/>
              </a:rPr>
              <a:t>Анжеросудженцы в годы  </a:t>
            </a:r>
            <a:br>
              <a:rPr sz="3200"/>
            </a:br>
            <a:r>
              <a:rPr b="0" lang="ru-RU" sz="3200" spc="-1" strike="noStrike">
                <a:solidFill>
                  <a:srgbClr val="c00000"/>
                </a:solidFill>
                <a:latin typeface="Arial Black"/>
              </a:rPr>
              <a:t>Великой Отечественной войны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8" name="Прямоугольник 11"/>
          <p:cNvSpPr/>
          <p:nvPr/>
        </p:nvSpPr>
        <p:spPr>
          <a:xfrm>
            <a:off x="601920" y="1749600"/>
            <a:ext cx="7538760" cy="447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3200" spc="-1" strike="noStrike">
                <a:solidFill>
                  <a:schemeClr val="dk1"/>
                </a:solidFill>
                <a:latin typeface="Arial"/>
              </a:rPr>
              <a:t>Из Анжеро-Судженска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1" lang="ru-RU" sz="3200" spc="-1" strike="noStrike">
                <a:solidFill>
                  <a:schemeClr val="dk1"/>
                </a:solidFill>
                <a:latin typeface="Arial"/>
              </a:rPr>
              <a:t>ушли на фронт 21078 человек</a:t>
            </a:r>
            <a:r>
              <a:rPr b="0" lang="ru-RU" sz="3200" spc="-1" strike="noStrike">
                <a:solidFill>
                  <a:schemeClr val="dk1"/>
                </a:solidFill>
                <a:latin typeface="Arial"/>
              </a:rPr>
              <a:t>.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0" lang="ru-RU" sz="3200" spc="-1" strike="noStrike">
                <a:solidFill>
                  <a:schemeClr val="dk1"/>
                </a:solidFill>
                <a:latin typeface="Arial"/>
              </a:rPr>
              <a:t>Из них –</a:t>
            </a:r>
            <a:r>
              <a:rPr b="1" lang="ru-RU" sz="3200" spc="-1" strike="noStrike">
                <a:solidFill>
                  <a:schemeClr val="dk1"/>
                </a:solidFill>
                <a:latin typeface="Arial"/>
              </a:rPr>
              <a:t>  928 женщин</a:t>
            </a:r>
            <a:r>
              <a:rPr b="0" lang="ru-RU" sz="3200" spc="-1" strike="noStrike">
                <a:solidFill>
                  <a:schemeClr val="dk1"/>
                </a:solidFill>
                <a:latin typeface="Arial"/>
              </a:rPr>
              <a:t>.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1" lang="ru-RU" sz="3200" spc="-1" strike="noStrike">
                <a:solidFill>
                  <a:schemeClr val="dk1"/>
                </a:solidFill>
                <a:latin typeface="Arial"/>
              </a:rPr>
              <a:t>Не вернулись с войны</a:t>
            </a:r>
            <a:r>
              <a:rPr b="0" lang="ru-RU" sz="32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1" lang="ru-RU" sz="3200" spc="-1" strike="noStrike">
                <a:solidFill>
                  <a:schemeClr val="dk1"/>
                </a:solidFill>
                <a:latin typeface="Arial"/>
              </a:rPr>
              <a:t>–</a:t>
            </a:r>
            <a:r>
              <a:rPr b="0" lang="ru-RU" sz="32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1" lang="ru-RU" sz="3200" spc="-1" strike="noStrike">
                <a:solidFill>
                  <a:schemeClr val="dk1"/>
                </a:solidFill>
                <a:latin typeface="Arial"/>
              </a:rPr>
              <a:t>7400 человек</a:t>
            </a:r>
            <a:r>
              <a:rPr b="0" lang="ru-RU" sz="3200" spc="-1" strike="noStrike">
                <a:solidFill>
                  <a:schemeClr val="dk1"/>
                </a:solidFill>
                <a:latin typeface="Arial"/>
              </a:rPr>
              <a:t>.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0" lang="ru-RU" sz="3200" spc="-1" strike="noStrike">
                <a:solidFill>
                  <a:schemeClr val="dk1"/>
                </a:solidFill>
                <a:latin typeface="Arial"/>
              </a:rPr>
              <a:t>Из них: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1" lang="ru-RU" sz="3200" spc="-1" strike="noStrike">
                <a:solidFill>
                  <a:schemeClr val="dk1"/>
                </a:solidFill>
                <a:latin typeface="Arial"/>
              </a:rPr>
              <a:t>3106 человек погибли в боях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1" lang="ru-RU" sz="3200" spc="-1" strike="noStrike">
                <a:solidFill>
                  <a:schemeClr val="dk1"/>
                </a:solidFill>
                <a:latin typeface="Arial"/>
              </a:rPr>
              <a:t>3480 человек пропали без вести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1" lang="ru-RU" sz="3200" spc="-1" strike="noStrike">
                <a:solidFill>
                  <a:schemeClr val="dk1"/>
                </a:solidFill>
                <a:latin typeface="Arial"/>
              </a:rPr>
              <a:t>46 человек погибли в плену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Рисунок 5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1224000" y="501840"/>
            <a:ext cx="7005600" cy="884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b="0" lang="ru-RU" sz="3200" spc="-1" strike="noStrike">
                <a:solidFill>
                  <a:srgbClr val="c00000"/>
                </a:solidFill>
                <a:latin typeface="Arial Black"/>
              </a:rPr>
              <a:t>Среди анжеросудженцев, </a:t>
            </a:r>
            <a:br>
              <a:rPr sz="3200"/>
            </a:br>
            <a:r>
              <a:rPr b="0" lang="ru-RU" sz="3200" spc="-1" strike="noStrike">
                <a:solidFill>
                  <a:srgbClr val="c00000"/>
                </a:solidFill>
                <a:latin typeface="Arial Black"/>
              </a:rPr>
              <a:t>внёсших вклад в Победу 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1" name="Прямоугольник 13"/>
          <p:cNvSpPr/>
          <p:nvPr/>
        </p:nvSpPr>
        <p:spPr>
          <a:xfrm>
            <a:off x="687240" y="1481760"/>
            <a:ext cx="8079120" cy="4568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11 кавалеров ордена Ленина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ru-RU" sz="8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77 кавалеров ордена Славы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ru-RU" sz="8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209 горожан награждены орденом Красной Звезды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ru-RU" sz="8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16 удостоены ордена Александра Невского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ru-RU" sz="8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1" lang="ru-RU" sz="22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1 - ордена Богдана Хмельницкого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endParaRPr b="0" lang="ru-RU" sz="8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i="1" lang="ru-RU" sz="2200" spc="-1" strike="noStrike">
                <a:solidFill>
                  <a:schemeClr val="dk1"/>
                </a:solidFill>
                <a:latin typeface="Arial"/>
              </a:rPr>
              <a:t>за героизм, проявленный в боях </a:t>
            </a:r>
            <a:endParaRPr b="0" lang="ru-RU" sz="2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ru-RU" sz="8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274 человека награждены медалями «За отвагу» и «За боевые заслуги»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ru-RU" sz="8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4 человека удостоены звания Героя Советского Союза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Рисунок 8" descr=""/>
          <p:cNvPicPr/>
          <p:nvPr/>
        </p:nvPicPr>
        <p:blipFill>
          <a:blip r:embed="rId1"/>
          <a:stretch/>
        </p:blipFill>
        <p:spPr>
          <a:xfrm>
            <a:off x="0" y="0"/>
            <a:ext cx="9131400" cy="6839640"/>
          </a:xfrm>
          <a:prstGeom prst="rect">
            <a:avLst/>
          </a:prstGeom>
          <a:ln w="0">
            <a:noFill/>
          </a:ln>
        </p:spPr>
      </p:pic>
      <p:pic>
        <p:nvPicPr>
          <p:cNvPr id="173" name="Рисунок 5" descr=""/>
          <p:cNvPicPr/>
          <p:nvPr/>
        </p:nvPicPr>
        <p:blipFill>
          <a:blip r:embed="rId2"/>
          <a:stretch/>
        </p:blipFill>
        <p:spPr>
          <a:xfrm>
            <a:off x="7238520" y="447120"/>
            <a:ext cx="1209240" cy="2159640"/>
          </a:xfrm>
          <a:prstGeom prst="rect">
            <a:avLst/>
          </a:prstGeom>
          <a:ln w="0">
            <a:noFill/>
          </a:ln>
        </p:spPr>
      </p:pic>
      <p:pic>
        <p:nvPicPr>
          <p:cNvPr id="174" name="Рисунок 6" descr=""/>
          <p:cNvPicPr/>
          <p:nvPr/>
        </p:nvPicPr>
        <p:blipFill>
          <a:blip r:embed="rId3"/>
          <a:stretch/>
        </p:blipFill>
        <p:spPr>
          <a:xfrm>
            <a:off x="732240" y="2971800"/>
            <a:ext cx="2213640" cy="29516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sp>
        <p:nvSpPr>
          <p:cNvPr id="175" name="Прямоугольник 7"/>
          <p:cNvSpPr/>
          <p:nvPr/>
        </p:nvSpPr>
        <p:spPr>
          <a:xfrm>
            <a:off x="1693800" y="388080"/>
            <a:ext cx="4453200" cy="112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lang="ru-RU" sz="2400" spc="-1" strike="noStrike">
                <a:solidFill>
                  <a:srgbClr val="222222"/>
                </a:solidFill>
                <a:latin typeface="Arial"/>
                <a:ea typeface="Calibri"/>
              </a:rPr>
              <a:t>Георгий Иванович Ярыгин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000" spc="-1" strike="noStrike">
                <a:solidFill>
                  <a:schemeClr val="dk1"/>
                </a:solidFill>
                <a:latin typeface="Calibri"/>
                <a:ea typeface="Calibri"/>
              </a:rPr>
              <a:t>10.10.1919 – 27.06.1998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400" spc="-1" strike="noStrike">
                <a:solidFill>
                  <a:srgbClr val="222222"/>
                </a:solidFill>
                <a:latin typeface="Arial"/>
                <a:ea typeface="Calibri"/>
              </a:rPr>
              <a:t>контр-адмирал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6" name="Прямоугольник 10"/>
          <p:cNvSpPr/>
          <p:nvPr/>
        </p:nvSpPr>
        <p:spPr>
          <a:xfrm>
            <a:off x="258120" y="5923800"/>
            <a:ext cx="3162240" cy="51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</a:rPr>
              <a:t>Фото архива городского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1" i="1" lang="ru-RU" sz="1400" spc="-1" strike="noStrike">
                <a:solidFill>
                  <a:schemeClr val="dk1"/>
                </a:solidFill>
                <a:latin typeface="Arial"/>
              </a:rPr>
              <a:t>музея 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7" name="Прямоугольник 13"/>
          <p:cNvSpPr/>
          <p:nvPr/>
        </p:nvSpPr>
        <p:spPr>
          <a:xfrm>
            <a:off x="602640" y="1577160"/>
            <a:ext cx="6635160" cy="1247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900" spc="-1" strike="noStrike">
                <a:solidFill>
                  <a:schemeClr val="dk1"/>
                </a:solidFill>
                <a:latin typeface="Arial"/>
              </a:rPr>
              <a:t>Родился в Анжеро-Судженске. По окончании школы №11 в 1938г. поступает в Тихоокеанское высшее военно-морское училище во Владивостоке, где его и застала война. Сражался в 69-й морской стрелковой бригаде.</a:t>
            </a:r>
            <a:endParaRPr b="0" lang="ru-RU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8" name="Прямоугольник 14"/>
          <p:cNvSpPr/>
          <p:nvPr/>
        </p:nvSpPr>
        <p:spPr>
          <a:xfrm>
            <a:off x="3051360" y="2816640"/>
            <a:ext cx="5663880" cy="3562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900" spc="-1" strike="noStrike">
                <a:solidFill>
                  <a:schemeClr val="dk1"/>
                </a:solidFill>
                <a:latin typeface="Arial"/>
              </a:rPr>
              <a:t>Во время Великой Отечественной войны занимал должность помощника начальника штаба по разведке, а затем его перевели на флот. Там был помощником командира тральщика -  корабля специального назначения, который обнаруживал и уничтожал мины.</a:t>
            </a:r>
            <a:endParaRPr b="0" lang="ru-RU" sz="19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0" lang="ru-RU" sz="1900" spc="-1" strike="noStrike">
                <a:solidFill>
                  <a:schemeClr val="dk1"/>
                </a:solidFill>
                <a:latin typeface="Arial"/>
              </a:rPr>
              <a:t>За военные подвиги </a:t>
            </a:r>
            <a:r>
              <a:rPr b="1" lang="ru-RU" sz="1900" spc="-1" strike="noStrike">
                <a:solidFill>
                  <a:schemeClr val="dk1"/>
                </a:solidFill>
                <a:latin typeface="Arial"/>
              </a:rPr>
              <a:t>удостоен двух орденов Красного Знамени</a:t>
            </a:r>
            <a:r>
              <a:rPr b="0" lang="ru-RU" sz="1900" spc="-1" strike="noStrike">
                <a:solidFill>
                  <a:schemeClr val="dk1"/>
                </a:solidFill>
                <a:latin typeface="Arial"/>
              </a:rPr>
              <a:t>, </a:t>
            </a:r>
            <a:r>
              <a:rPr b="1" lang="ru-RU" sz="1900" spc="-1" strike="noStrike">
                <a:solidFill>
                  <a:schemeClr val="dk1"/>
                </a:solidFill>
                <a:latin typeface="Arial"/>
              </a:rPr>
              <a:t>ордена Отечественной войны I и II степеней</a:t>
            </a:r>
            <a:r>
              <a:rPr b="0" lang="ru-RU" sz="1900" spc="-1" strike="noStrike">
                <a:solidFill>
                  <a:schemeClr val="dk1"/>
                </a:solidFill>
                <a:latin typeface="Arial"/>
              </a:rPr>
              <a:t>, а также </a:t>
            </a:r>
            <a:r>
              <a:rPr b="1" lang="ru-RU" sz="1900" spc="-1" strike="noStrike">
                <a:solidFill>
                  <a:schemeClr val="dk1"/>
                </a:solidFill>
                <a:latin typeface="Arial"/>
              </a:rPr>
              <a:t>двух орденов Красной Звезды</a:t>
            </a:r>
            <a:r>
              <a:rPr b="0" lang="ru-RU" sz="1900" spc="-1" strike="noStrike">
                <a:solidFill>
                  <a:schemeClr val="dk1"/>
                </a:solidFill>
                <a:latin typeface="Arial"/>
              </a:rPr>
              <a:t>. </a:t>
            </a:r>
            <a:endParaRPr b="0" lang="ru-RU" sz="19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0" lang="ru-RU" sz="1900" spc="-1" strike="noStrike">
                <a:solidFill>
                  <a:schemeClr val="dk1"/>
                </a:solidFill>
                <a:latin typeface="Arial"/>
              </a:rPr>
              <a:t>Провёл на флоте более 40 лет и </a:t>
            </a:r>
            <a:r>
              <a:rPr b="1" lang="ru-RU" sz="1900" spc="-1" strike="noStrike">
                <a:solidFill>
                  <a:schemeClr val="dk1"/>
                </a:solidFill>
                <a:latin typeface="Arial"/>
              </a:rPr>
              <a:t>дослужился до звания контр-адмирала. </a:t>
            </a:r>
            <a:endParaRPr b="0" lang="ru-RU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Рисунок 8" descr=""/>
          <p:cNvPicPr/>
          <p:nvPr/>
        </p:nvPicPr>
        <p:blipFill>
          <a:blip r:embed="rId1"/>
          <a:stretch/>
        </p:blipFill>
        <p:spPr>
          <a:xfrm>
            <a:off x="0" y="0"/>
            <a:ext cx="9131400" cy="6839640"/>
          </a:xfrm>
          <a:prstGeom prst="rect">
            <a:avLst/>
          </a:prstGeom>
          <a:ln w="0">
            <a:noFill/>
          </a:ln>
        </p:spPr>
      </p:pic>
      <p:pic>
        <p:nvPicPr>
          <p:cNvPr id="180" name="Рисунок 5" descr=""/>
          <p:cNvPicPr/>
          <p:nvPr/>
        </p:nvPicPr>
        <p:blipFill>
          <a:blip r:embed="rId2"/>
          <a:stretch/>
        </p:blipFill>
        <p:spPr>
          <a:xfrm>
            <a:off x="7111080" y="504360"/>
            <a:ext cx="1209240" cy="2159640"/>
          </a:xfrm>
          <a:prstGeom prst="rect">
            <a:avLst/>
          </a:prstGeom>
          <a:ln w="0">
            <a:noFill/>
          </a:ln>
        </p:spPr>
      </p:pic>
      <p:sp>
        <p:nvSpPr>
          <p:cNvPr id="181" name="Прямоугольник 7"/>
          <p:cNvSpPr/>
          <p:nvPr/>
        </p:nvSpPr>
        <p:spPr>
          <a:xfrm>
            <a:off x="1071000" y="445680"/>
            <a:ext cx="5204520" cy="112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lang="ru-RU" sz="2400" spc="-1" strike="noStrike">
                <a:solidFill>
                  <a:srgbClr val="222222"/>
                </a:solidFill>
                <a:latin typeface="Arial"/>
                <a:ea typeface="Calibri"/>
              </a:rPr>
              <a:t>Зайцев Валентин Иванович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000" spc="-1" strike="noStrike">
                <a:solidFill>
                  <a:srgbClr val="222222"/>
                </a:solidFill>
                <a:latin typeface="Calibri"/>
                <a:ea typeface="Calibri"/>
              </a:rPr>
              <a:t>21.11.1922 - 05.11.1988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400" spc="-1" strike="noStrike">
                <a:solidFill>
                  <a:srgbClr val="222222"/>
                </a:solidFill>
                <a:latin typeface="Arial"/>
                <a:ea typeface="Calibri"/>
              </a:rPr>
              <a:t>Полный кавалер ордена Славы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Прямоугольник 10"/>
          <p:cNvSpPr/>
          <p:nvPr/>
        </p:nvSpPr>
        <p:spPr>
          <a:xfrm>
            <a:off x="264960" y="6090840"/>
            <a:ext cx="3201120" cy="303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</a:rPr>
              <a:t>Фото архива городского музея 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3" name="Прямоугольник 2"/>
          <p:cNvSpPr/>
          <p:nvPr/>
        </p:nvSpPr>
        <p:spPr>
          <a:xfrm>
            <a:off x="3161160" y="3102840"/>
            <a:ext cx="5480280" cy="3138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000" spc="-1" strike="noStrike">
                <a:solidFill>
                  <a:schemeClr val="dk1"/>
                </a:solidFill>
                <a:latin typeface="Arial"/>
              </a:rPr>
              <a:t>Принимал участие в боевых операциях: Сталинградской битве, Изюм-Барвенковской и Донбасской наступательных операциях, битве за Днепр, Березнеговато-Снигиревской, Одесской, Люблин-Брестской, Варшавско-Познанской и Берлинской наступательных операциях. </a:t>
            </a:r>
            <a:r>
              <a:rPr b="1" lang="ru-RU" sz="2000" spc="-1" strike="noStrike">
                <a:solidFill>
                  <a:schemeClr val="dk1"/>
                </a:solidFill>
                <a:latin typeface="Arial"/>
              </a:rPr>
              <a:t>Награждён орденами Отечественной войны 1-й степени, Красной Звезды, Славы 1-й, 2-й и 3-й степеней, медалями.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84" name="Рисунок 12" descr=""/>
          <p:cNvPicPr/>
          <p:nvPr/>
        </p:nvPicPr>
        <p:blipFill>
          <a:blip r:embed="rId3"/>
          <a:stretch/>
        </p:blipFill>
        <p:spPr>
          <a:xfrm>
            <a:off x="812160" y="3191400"/>
            <a:ext cx="1963440" cy="28796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sp>
        <p:nvSpPr>
          <p:cNvPr id="185" name="Прямоугольник 13"/>
          <p:cNvSpPr/>
          <p:nvPr/>
        </p:nvSpPr>
        <p:spPr>
          <a:xfrm>
            <a:off x="556560" y="1560240"/>
            <a:ext cx="6225840" cy="1614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2000" spc="-1" strike="noStrike">
                <a:solidFill>
                  <a:schemeClr val="dk1"/>
                </a:solidFill>
                <a:latin typeface="Arial"/>
              </a:rPr>
              <a:t>Родился в селе Лебедянка Анжеро-Судженского городского округа Кемеровской области. Окончил 5 классов. Работал горнорабочим на шахте «Судженская». С 1941 служил в  Рабоче-крестьянской Армии в звании младший сержант.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Рисунок 5" descr=""/>
          <p:cNvPicPr/>
          <p:nvPr/>
        </p:nvPicPr>
        <p:blipFill>
          <a:blip r:embed="rId1"/>
          <a:stretch/>
        </p:blipFill>
        <p:spPr>
          <a:xfrm>
            <a:off x="0" y="0"/>
            <a:ext cx="9155520" cy="6857640"/>
          </a:xfrm>
          <a:prstGeom prst="rect">
            <a:avLst/>
          </a:prstGeom>
          <a:ln w="0">
            <a:noFill/>
          </a:ln>
        </p:spPr>
      </p:pic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4435560" y="2957760"/>
            <a:ext cx="3570480" cy="10094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buNone/>
            </a:pPr>
            <a:br>
              <a:rPr sz="3200"/>
            </a:br>
            <a:br>
              <a:rPr sz="3200"/>
            </a:br>
            <a:br>
              <a:rPr sz="2000"/>
            </a:b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8" name="Прямоугольник 13"/>
          <p:cNvSpPr/>
          <p:nvPr/>
        </p:nvSpPr>
        <p:spPr>
          <a:xfrm>
            <a:off x="2165400" y="402480"/>
            <a:ext cx="6309360" cy="1076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89" name="Рисунок 1" descr=""/>
          <p:cNvPicPr/>
          <p:nvPr/>
        </p:nvPicPr>
        <p:blipFill>
          <a:blip r:embed="rId2"/>
          <a:stretch/>
        </p:blipFill>
        <p:spPr>
          <a:xfrm>
            <a:off x="564120" y="2957760"/>
            <a:ext cx="2279520" cy="29516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sp>
        <p:nvSpPr>
          <p:cNvPr id="190" name="Прямоугольник 2"/>
          <p:cNvSpPr/>
          <p:nvPr/>
        </p:nvSpPr>
        <p:spPr>
          <a:xfrm>
            <a:off x="1199520" y="395280"/>
            <a:ext cx="5913000" cy="112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Гумир Мустафьевич Хадимухаметов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000" spc="-1" strike="noStrike">
                <a:solidFill>
                  <a:schemeClr val="dk1"/>
                </a:solidFill>
                <a:latin typeface="Calibri"/>
              </a:rPr>
              <a:t>05.01.1906 - 21.02.1959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Герой Советского Союза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91" name="Рисунок 7" descr=""/>
          <p:cNvPicPr/>
          <p:nvPr/>
        </p:nvPicPr>
        <p:blipFill>
          <a:blip r:embed="rId3"/>
          <a:stretch/>
        </p:blipFill>
        <p:spPr>
          <a:xfrm>
            <a:off x="7411680" y="430920"/>
            <a:ext cx="1209240" cy="2159640"/>
          </a:xfrm>
          <a:prstGeom prst="rect">
            <a:avLst/>
          </a:prstGeom>
          <a:ln w="0">
            <a:noFill/>
          </a:ln>
        </p:spPr>
      </p:pic>
      <p:pic>
        <p:nvPicPr>
          <p:cNvPr id="192" name="Рисунок 6" descr=""/>
          <p:cNvPicPr/>
          <p:nvPr/>
        </p:nvPicPr>
        <p:blipFill>
          <a:blip r:embed="rId4"/>
          <a:stretch/>
        </p:blipFill>
        <p:spPr>
          <a:xfrm>
            <a:off x="479520" y="2327040"/>
            <a:ext cx="764640" cy="1439640"/>
          </a:xfrm>
          <a:prstGeom prst="rect">
            <a:avLst/>
          </a:prstGeom>
          <a:ln w="0">
            <a:noFill/>
          </a:ln>
        </p:spPr>
      </p:pic>
      <p:sp>
        <p:nvSpPr>
          <p:cNvPr id="193" name="Прямоугольник 8"/>
          <p:cNvSpPr/>
          <p:nvPr/>
        </p:nvSpPr>
        <p:spPr>
          <a:xfrm>
            <a:off x="479520" y="1431000"/>
            <a:ext cx="6684480" cy="91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Родился 5 января 1906г. в д.Новобиксентьева  Мензилинского района ТатССР в семье рабочего.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В 1917г.  большая многодетная семья переехала в Анжерку.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4" name="Прямоугольник 9"/>
          <p:cNvSpPr/>
          <p:nvPr/>
        </p:nvSpPr>
        <p:spPr>
          <a:xfrm>
            <a:off x="404640" y="5940360"/>
            <a:ext cx="2430360" cy="51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</a:rPr>
              <a:t>Фото архива городского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1" i="1" lang="ru-RU" sz="1400" spc="-1" strike="noStrike">
                <a:solidFill>
                  <a:schemeClr val="dk1"/>
                </a:solidFill>
                <a:latin typeface="Arial"/>
              </a:rPr>
              <a:t>музея 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5" name="Прямоугольник 10"/>
          <p:cNvSpPr/>
          <p:nvPr/>
        </p:nvSpPr>
        <p:spPr>
          <a:xfrm>
            <a:off x="2927520" y="3047040"/>
            <a:ext cx="5885640" cy="3381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В 1941 году Хадимухаметов снова был призван в армию. Окончил курсы усовершенствования командного состава. С ноября 1941 г. сражался на Западном, Калининском, I Прибалтийском, III Белорусском фронтах. В 1944 г. командовал ротой 732-го стрелкового полка 235-й стрелковой дивизии 43-й армии 1-го Прибалтийского фронта. Указом Президиума Верховного Совета СССР </a:t>
            </a:r>
            <a:r>
              <a:rPr b="1" lang="ru-RU" sz="1800" spc="-1" strike="noStrike">
                <a:solidFill>
                  <a:schemeClr val="dk1"/>
                </a:solidFill>
                <a:latin typeface="Arial"/>
              </a:rPr>
              <a:t>в 1944 году старший лейтенант Гумир Хадимухаметов </a:t>
            </a: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был </a:t>
            </a:r>
            <a:r>
              <a:rPr b="1" lang="ru-RU" sz="1800" spc="-1" strike="noStrike">
                <a:solidFill>
                  <a:schemeClr val="dk1"/>
                </a:solidFill>
                <a:latin typeface="Arial"/>
              </a:rPr>
              <a:t>удостоен высокого звания Героя Советского Союза с вручением ордена Ленина и медали «Золотая Звезда».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6" name="Прямоугольник 11"/>
          <p:cNvSpPr/>
          <p:nvPr/>
        </p:nvSpPr>
        <p:spPr>
          <a:xfrm>
            <a:off x="1199520" y="2254320"/>
            <a:ext cx="6471720" cy="1461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Здесь работал на шахте, позднее учился в пединституте, руководил школой. В 1928-1930 годах проходил службу в     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                    </a:t>
            </a: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Рабоче- крестьянской Красной Армии.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                                                                       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Рисунок 5" descr=""/>
          <p:cNvPicPr/>
          <p:nvPr/>
        </p:nvPicPr>
        <p:blipFill>
          <a:blip r:embed="rId1"/>
          <a:stretch/>
        </p:blipFill>
        <p:spPr>
          <a:xfrm>
            <a:off x="0" y="1800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198" name="Прямоугольник 13"/>
          <p:cNvSpPr/>
          <p:nvPr/>
        </p:nvSpPr>
        <p:spPr>
          <a:xfrm>
            <a:off x="1123200" y="407160"/>
            <a:ext cx="4516920" cy="112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Леонид Наумович Туйгунов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000" spc="-1" strike="noStrike">
                <a:solidFill>
                  <a:schemeClr val="dk1"/>
                </a:solidFill>
                <a:latin typeface="Calibri"/>
              </a:rPr>
              <a:t>05.10.1919 -11.09.2001 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Герой Советского Союза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99" name="Рисунок 11" descr=""/>
          <p:cNvPicPr/>
          <p:nvPr/>
        </p:nvPicPr>
        <p:blipFill>
          <a:blip r:embed="rId2"/>
          <a:stretch/>
        </p:blipFill>
        <p:spPr>
          <a:xfrm>
            <a:off x="7394400" y="429840"/>
            <a:ext cx="1209240" cy="2159640"/>
          </a:xfrm>
          <a:prstGeom prst="rect">
            <a:avLst/>
          </a:prstGeom>
          <a:ln w="0">
            <a:noFill/>
          </a:ln>
        </p:spPr>
      </p:pic>
      <p:pic>
        <p:nvPicPr>
          <p:cNvPr id="200" name="Рисунок 12" descr=""/>
          <p:cNvPicPr/>
          <p:nvPr/>
        </p:nvPicPr>
        <p:blipFill>
          <a:blip r:embed="rId3"/>
          <a:stretch/>
        </p:blipFill>
        <p:spPr>
          <a:xfrm>
            <a:off x="547200" y="3185640"/>
            <a:ext cx="2043720" cy="28076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pic>
        <p:nvPicPr>
          <p:cNvPr id="201" name="Рисунок 10" descr=""/>
          <p:cNvPicPr/>
          <p:nvPr/>
        </p:nvPicPr>
        <p:blipFill>
          <a:blip r:embed="rId4"/>
          <a:stretch/>
        </p:blipFill>
        <p:spPr>
          <a:xfrm>
            <a:off x="380520" y="2589840"/>
            <a:ext cx="764640" cy="1439640"/>
          </a:xfrm>
          <a:prstGeom prst="rect">
            <a:avLst/>
          </a:prstGeom>
          <a:ln w="0">
            <a:noFill/>
          </a:ln>
        </p:spPr>
      </p:pic>
      <p:sp>
        <p:nvSpPr>
          <p:cNvPr id="202" name="Прямоугольник 16"/>
          <p:cNvSpPr/>
          <p:nvPr/>
        </p:nvSpPr>
        <p:spPr>
          <a:xfrm>
            <a:off x="524520" y="1509840"/>
            <a:ext cx="6515280" cy="1077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90000"/>
              </a:lnSpc>
            </a:pPr>
            <a:r>
              <a:rPr b="0" lang="ru-RU" sz="1800" spc="-1" strike="noStrike">
                <a:solidFill>
                  <a:srgbClr val="202122"/>
                </a:solidFill>
                <a:latin typeface="Arial"/>
              </a:rPr>
              <a:t>Родился в селе Ладейки (в черте </a:t>
            </a: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Красноярска</a:t>
            </a:r>
            <a:r>
              <a:rPr b="0" lang="ru-RU" sz="1800" spc="-1" strike="noStrike">
                <a:solidFill>
                  <a:srgbClr val="202122"/>
                </a:solidFill>
                <a:latin typeface="Arial"/>
              </a:rPr>
              <a:t>).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90000"/>
              </a:lnSpc>
            </a:pPr>
            <a:r>
              <a:rPr b="0" lang="ru-RU" sz="1800" spc="-1" strike="noStrike">
                <a:solidFill>
                  <a:srgbClr val="202122"/>
                </a:solidFill>
                <a:latin typeface="Arial"/>
              </a:rPr>
              <a:t>С 1935 г. жил в Киселёвске, где окончил школу-семилетку. После окончания десяти классов школы работал                     ретушёром в типографии.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3" name="Прямоугольник 17"/>
          <p:cNvSpPr/>
          <p:nvPr/>
        </p:nvSpPr>
        <p:spPr>
          <a:xfrm>
            <a:off x="2754000" y="3037680"/>
            <a:ext cx="6026040" cy="3477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95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В 1940 году он окончил Челябинское военное авиационное училище лётчиков-наблюдателей.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95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С начала Великой Отечественной войны воевал на её фронтах. В 1942 году Туйгунов окончил Высшую школу штурманов. Прошёл путь от гвардии младшего лейтенанта до полковника. Удостоен высокого </a:t>
            </a:r>
            <a:r>
              <a:rPr b="1" lang="ru-RU" sz="1800" spc="-1" strike="noStrike">
                <a:solidFill>
                  <a:schemeClr val="dk1"/>
                </a:solidFill>
                <a:latin typeface="Arial"/>
              </a:rPr>
              <a:t>звания Героя Советского Союза с вручением ордена Ленина и медали «Золотая Звезда»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95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Награждён </a:t>
            </a:r>
            <a:r>
              <a:rPr b="1" lang="ru-RU" sz="1800" spc="-1" strike="noStrike">
                <a:solidFill>
                  <a:schemeClr val="dk1"/>
                </a:solidFill>
                <a:latin typeface="Arial"/>
              </a:rPr>
              <a:t>двумя орденами Ленина</a:t>
            </a: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, </a:t>
            </a:r>
            <a:r>
              <a:rPr b="1" lang="ru-RU" sz="1800" spc="-1" strike="noStrike">
                <a:solidFill>
                  <a:schemeClr val="dk1"/>
                </a:solidFill>
                <a:latin typeface="Arial"/>
              </a:rPr>
              <a:t>двумя орденами Красного Знамени</a:t>
            </a: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, </a:t>
            </a:r>
            <a:r>
              <a:rPr b="1" lang="ru-RU" sz="1800" spc="-1" strike="noStrike">
                <a:solidFill>
                  <a:schemeClr val="dk1"/>
                </a:solidFill>
                <a:latin typeface="Arial"/>
              </a:rPr>
              <a:t>орденом Александра Невского</a:t>
            </a: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, </a:t>
            </a:r>
            <a:r>
              <a:rPr b="1" lang="ru-RU" sz="1800" spc="-1" strike="noStrike">
                <a:solidFill>
                  <a:schemeClr val="dk1"/>
                </a:solidFill>
                <a:latin typeface="Arial"/>
              </a:rPr>
              <a:t>двумя орденами Отечественной войны 1-й степени</a:t>
            </a: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, </a:t>
            </a:r>
            <a:r>
              <a:rPr b="1" lang="ru-RU" sz="1800" spc="-1" strike="noStrike">
                <a:solidFill>
                  <a:schemeClr val="dk1"/>
                </a:solidFill>
                <a:latin typeface="Arial"/>
              </a:rPr>
              <a:t>двумя орденами Красной Звезды</a:t>
            </a: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, рядом медалей.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4" name="Прямоугольник 19"/>
          <p:cNvSpPr/>
          <p:nvPr/>
        </p:nvSpPr>
        <p:spPr>
          <a:xfrm>
            <a:off x="281160" y="5958360"/>
            <a:ext cx="2538000" cy="51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</a:rPr>
              <a:t>Фото архива городского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1" i="1" lang="ru-RU" sz="1400" spc="-1" strike="noStrike">
                <a:solidFill>
                  <a:schemeClr val="dk1"/>
                </a:solidFill>
                <a:latin typeface="Arial"/>
              </a:rPr>
              <a:t>музея 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5" name="Прямоугольник 20"/>
          <p:cNvSpPr/>
          <p:nvPr/>
        </p:nvSpPr>
        <p:spPr>
          <a:xfrm>
            <a:off x="1145520" y="2495160"/>
            <a:ext cx="763452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В 1939г. </a:t>
            </a:r>
            <a:r>
              <a:rPr b="1" i="1" lang="ru-RU" sz="1800" spc="-1" strike="noStrike">
                <a:solidFill>
                  <a:schemeClr val="dk1"/>
                </a:solidFill>
                <a:latin typeface="Arial"/>
              </a:rPr>
              <a:t>из Анжеро-Судженска </a:t>
            </a: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был призван на службу в Рабоче-крестьянскую Красную Армию.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Рисунок 5" descr=""/>
          <p:cNvPicPr/>
          <p:nvPr/>
        </p:nvPicPr>
        <p:blipFill>
          <a:blip r:embed="rId1"/>
          <a:stretch/>
        </p:blipFill>
        <p:spPr>
          <a:xfrm>
            <a:off x="0" y="-1764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207" name="Прямоугольник 3"/>
          <p:cNvSpPr/>
          <p:nvPr/>
        </p:nvSpPr>
        <p:spPr>
          <a:xfrm>
            <a:off x="1555560" y="483840"/>
            <a:ext cx="5015160" cy="112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Василий Гаврилович Тихонов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000" spc="-1" strike="noStrike">
                <a:solidFill>
                  <a:schemeClr val="dk1"/>
                </a:solidFill>
                <a:latin typeface="Calibri"/>
              </a:rPr>
              <a:t>15.06.1909- 06.09.1976г.</a:t>
            </a:r>
            <a:r>
              <a:rPr b="1" lang="ru-RU" sz="20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Герой Советского Союза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08" name="Рисунок 11" descr=""/>
          <p:cNvPicPr/>
          <p:nvPr/>
        </p:nvPicPr>
        <p:blipFill>
          <a:blip r:embed="rId2"/>
          <a:stretch/>
        </p:blipFill>
        <p:spPr>
          <a:xfrm>
            <a:off x="7360560" y="384480"/>
            <a:ext cx="1209240" cy="2159640"/>
          </a:xfrm>
          <a:prstGeom prst="rect">
            <a:avLst/>
          </a:prstGeom>
          <a:ln w="0">
            <a:noFill/>
          </a:ln>
        </p:spPr>
      </p:pic>
      <p:sp>
        <p:nvSpPr>
          <p:cNvPr id="209" name="Прямоугольник 9"/>
          <p:cNvSpPr/>
          <p:nvPr/>
        </p:nvSpPr>
        <p:spPr>
          <a:xfrm>
            <a:off x="1123560" y="1855080"/>
            <a:ext cx="6884640" cy="867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700" spc="-1" strike="noStrike">
                <a:solidFill>
                  <a:schemeClr val="dk1"/>
                </a:solidFill>
                <a:latin typeface="Arial"/>
              </a:rPr>
              <a:t>Родился в посёлке горняков Улень (Хакассия), в семье </a:t>
            </a:r>
            <a:endParaRPr b="0" lang="ru-RU" sz="17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0" lang="ru-RU" sz="1700" spc="-1" strike="noStrike">
                <a:solidFill>
                  <a:schemeClr val="dk1"/>
                </a:solidFill>
                <a:latin typeface="Arial"/>
              </a:rPr>
              <a:t>шахтёра. После окончания 7-ми летней школы, работал забойщиком на </a:t>
            </a:r>
            <a:r>
              <a:rPr b="1" i="1" lang="ru-RU" sz="1700" spc="-1" strike="noStrike">
                <a:solidFill>
                  <a:schemeClr val="dk1"/>
                </a:solidFill>
                <a:latin typeface="Arial"/>
              </a:rPr>
              <a:t>шахте Анжерских каменноугольных копей</a:t>
            </a:r>
            <a:r>
              <a:rPr b="0" lang="ru-RU" sz="1700" spc="-1" strike="noStrike">
                <a:solidFill>
                  <a:schemeClr val="dk1"/>
                </a:solidFill>
                <a:latin typeface="Arial"/>
              </a:rPr>
              <a:t>.</a:t>
            </a:r>
            <a:endParaRPr b="0" lang="ru-RU" sz="17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0" name="Прямоугольник 12"/>
          <p:cNvSpPr/>
          <p:nvPr/>
        </p:nvSpPr>
        <p:spPr>
          <a:xfrm>
            <a:off x="1866960" y="2700360"/>
            <a:ext cx="6744600" cy="1126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700" spc="-1" strike="noStrike">
                <a:solidFill>
                  <a:schemeClr val="dk1"/>
                </a:solidFill>
                <a:latin typeface="Arial"/>
              </a:rPr>
              <a:t>Начал войну в звании капитана в должности командира эскадрильи, а закончил гвардии генерал-майором авиации в должности командира 18-й гвардейской Орлово-Будапештской дальнебомбардировочной авиадивизии. </a:t>
            </a:r>
            <a:endParaRPr b="0" lang="ru-RU" sz="17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11" name="Рисунок 8" descr=""/>
          <p:cNvPicPr/>
          <p:nvPr/>
        </p:nvPicPr>
        <p:blipFill>
          <a:blip r:embed="rId3"/>
          <a:stretch/>
        </p:blipFill>
        <p:spPr>
          <a:xfrm>
            <a:off x="589680" y="2779560"/>
            <a:ext cx="1214640" cy="16196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pic>
        <p:nvPicPr>
          <p:cNvPr id="212" name="Рисунок 13" descr=""/>
          <p:cNvPicPr/>
          <p:nvPr/>
        </p:nvPicPr>
        <p:blipFill>
          <a:blip r:embed="rId4"/>
          <a:stretch/>
        </p:blipFill>
        <p:spPr>
          <a:xfrm>
            <a:off x="599400" y="4630320"/>
            <a:ext cx="1195200" cy="16196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pic>
        <p:nvPicPr>
          <p:cNvPr id="213" name="Рисунок 10" descr=""/>
          <p:cNvPicPr/>
          <p:nvPr/>
        </p:nvPicPr>
        <p:blipFill>
          <a:blip r:embed="rId5"/>
          <a:stretch/>
        </p:blipFill>
        <p:spPr>
          <a:xfrm>
            <a:off x="457920" y="1279800"/>
            <a:ext cx="764640" cy="1439640"/>
          </a:xfrm>
          <a:prstGeom prst="rect">
            <a:avLst/>
          </a:prstGeom>
          <a:ln w="0">
            <a:noFill/>
          </a:ln>
        </p:spPr>
      </p:pic>
      <p:sp>
        <p:nvSpPr>
          <p:cNvPr id="214" name="Прямоугольник 16"/>
          <p:cNvSpPr/>
          <p:nvPr/>
        </p:nvSpPr>
        <p:spPr>
          <a:xfrm>
            <a:off x="1866960" y="4478400"/>
            <a:ext cx="6984000" cy="1904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700" spc="-1" strike="noStrike">
                <a:solidFill>
                  <a:srgbClr val="000000"/>
                </a:solidFill>
                <a:latin typeface="Arial"/>
              </a:rPr>
              <a:t>Во время Великой Отечественной войны раскрылся организаторский талант Тихонова В.Г. После серии успешных воздушных налётов нашей авиации на Берлин, персональным приказом НКО СССР от 27.09.1941г., подписанным лично Сталиным, назначен – уже в воинском звании майора – командиром 579-го отдельного дальнебомбардировочного авиаполка с подчинением  непосредственно СВГК. </a:t>
            </a:r>
            <a:endParaRPr b="0" lang="ru-RU" sz="17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5" name="Прямоугольник 1"/>
          <p:cNvSpPr/>
          <p:nvPr/>
        </p:nvSpPr>
        <p:spPr>
          <a:xfrm>
            <a:off x="1866960" y="3726000"/>
            <a:ext cx="6737760" cy="867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700" spc="-1" strike="noStrike">
                <a:solidFill>
                  <a:schemeClr val="dk1"/>
                </a:solidFill>
                <a:latin typeface="Arial"/>
              </a:rPr>
              <a:t>Активный участник героических битв за Москву, Ленинград, Сталинград, Севастополь, Минск, Курск, Орёл, Белгород и другие города. </a:t>
            </a:r>
            <a:endParaRPr b="0" lang="ru-RU" sz="17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Рисунок 5" descr=""/>
          <p:cNvPicPr/>
          <p:nvPr/>
        </p:nvPicPr>
        <p:blipFill>
          <a:blip r:embed="rId1"/>
          <a:stretch/>
        </p:blipFill>
        <p:spPr>
          <a:xfrm>
            <a:off x="12240" y="18000"/>
            <a:ext cx="9131400" cy="6839640"/>
          </a:xfrm>
          <a:prstGeom prst="rect">
            <a:avLst/>
          </a:prstGeom>
          <a:ln w="0">
            <a:noFill/>
          </a:ln>
        </p:spPr>
      </p:pic>
      <p:pic>
        <p:nvPicPr>
          <p:cNvPr id="217" name="Рисунок 6" descr=""/>
          <p:cNvPicPr/>
          <p:nvPr/>
        </p:nvPicPr>
        <p:blipFill>
          <a:blip r:embed="rId2"/>
          <a:stretch/>
        </p:blipFill>
        <p:spPr>
          <a:xfrm>
            <a:off x="7411680" y="430920"/>
            <a:ext cx="1209240" cy="2159640"/>
          </a:xfrm>
          <a:prstGeom prst="rect">
            <a:avLst/>
          </a:prstGeom>
          <a:ln w="0">
            <a:noFill/>
          </a:ln>
        </p:spPr>
      </p:pic>
      <p:pic>
        <p:nvPicPr>
          <p:cNvPr id="218" name="Рисунок 8" descr=""/>
          <p:cNvPicPr/>
          <p:nvPr/>
        </p:nvPicPr>
        <p:blipFill>
          <a:blip r:embed="rId3"/>
          <a:stretch/>
        </p:blipFill>
        <p:spPr>
          <a:xfrm>
            <a:off x="591840" y="2525760"/>
            <a:ext cx="2118240" cy="28796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sp>
        <p:nvSpPr>
          <p:cNvPr id="219" name="Прямоугольник 1"/>
          <p:cNvSpPr/>
          <p:nvPr/>
        </p:nvSpPr>
        <p:spPr>
          <a:xfrm>
            <a:off x="2798280" y="2300400"/>
            <a:ext cx="532188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Данцига, Кенигсберга, Хельсинки и др. вражеских городов и стратегических пунктов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0" name="Прямоугольник 2"/>
          <p:cNvSpPr/>
          <p:nvPr/>
        </p:nvSpPr>
        <p:spPr>
          <a:xfrm>
            <a:off x="2796120" y="3426840"/>
            <a:ext cx="6044760" cy="2284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Награждён многими правительственными наградами: 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</a:rPr>
              <a:t>медалью «Золотая Звезда» и орденом Ленина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, 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</a:rPr>
              <a:t>орденом Красного Знамени 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и 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</a:rPr>
              <a:t>орденом Суворова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1" lang="ru-RU" sz="1800" spc="-1" strike="noStrike">
                <a:solidFill>
                  <a:schemeClr val="dk1"/>
                </a:solidFill>
                <a:latin typeface="Arial"/>
              </a:rPr>
              <a:t>2-ой степени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, 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</a:rPr>
              <a:t>орденом Кутузова </a:t>
            </a:r>
            <a:r>
              <a:rPr b="1" lang="ru-RU" sz="1800" spc="-1" strike="noStrike">
                <a:solidFill>
                  <a:schemeClr val="dk1"/>
                </a:solidFill>
                <a:latin typeface="Arial"/>
              </a:rPr>
              <a:t>2-ой степени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, 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</a:rPr>
              <a:t>орденом Александра Невского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, 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</a:rPr>
              <a:t>двумя орденами Красной Звезды 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и многими медалями.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После войны продолжил службу в ВВС. В 1952г. окончил Военную академию Генштаба.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1" name="Прямоугольник 11"/>
          <p:cNvSpPr/>
          <p:nvPr/>
        </p:nvSpPr>
        <p:spPr>
          <a:xfrm>
            <a:off x="2796120" y="5690160"/>
            <a:ext cx="604476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С 1970г. Василий Гаврилович Тихонов был уволен в запас в звании генерал – лейтенанта.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22" name="Рисунок 7" descr=""/>
          <p:cNvPicPr/>
          <p:nvPr/>
        </p:nvPicPr>
        <p:blipFill>
          <a:blip r:embed="rId4"/>
          <a:stretch/>
        </p:blipFill>
        <p:spPr>
          <a:xfrm>
            <a:off x="449280" y="1579320"/>
            <a:ext cx="764640" cy="1439640"/>
          </a:xfrm>
          <a:prstGeom prst="rect">
            <a:avLst/>
          </a:prstGeom>
          <a:ln w="0">
            <a:noFill/>
          </a:ln>
        </p:spPr>
      </p:pic>
      <p:sp>
        <p:nvSpPr>
          <p:cNvPr id="223" name="Прямоугольник 4"/>
          <p:cNvSpPr/>
          <p:nvPr/>
        </p:nvSpPr>
        <p:spPr>
          <a:xfrm>
            <a:off x="2286000" y="473040"/>
            <a:ext cx="4571640" cy="1004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lang="ru-RU" sz="2000" spc="-1" strike="noStrike">
                <a:solidFill>
                  <a:schemeClr val="dk1"/>
                </a:solidFill>
                <a:latin typeface="Arial"/>
              </a:rPr>
              <a:t>Василий Гаврилович Тихонов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000" spc="-1" strike="noStrike">
                <a:solidFill>
                  <a:schemeClr val="dk1"/>
                </a:solidFill>
                <a:latin typeface="Calibri"/>
              </a:rPr>
              <a:t>15.06.1909- 06.09.1976г.</a:t>
            </a:r>
            <a:r>
              <a:rPr b="1" lang="ru-RU" sz="20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000" spc="-1" strike="noStrike">
                <a:solidFill>
                  <a:schemeClr val="dk1"/>
                </a:solidFill>
                <a:latin typeface="Arial"/>
              </a:rPr>
              <a:t>Герой Советского Союза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4" name="Прямоугольник 12"/>
          <p:cNvSpPr/>
          <p:nvPr/>
        </p:nvSpPr>
        <p:spPr>
          <a:xfrm>
            <a:off x="1257840" y="1495800"/>
            <a:ext cx="6153480" cy="91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Лётчики его части и соединения за годы войны совершили 9870 боевых  самолёто-вылетов на бомбардировку Берлина, Будапешта, Бухареста,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5" name="Прямоугольник 14"/>
          <p:cNvSpPr/>
          <p:nvPr/>
        </p:nvSpPr>
        <p:spPr>
          <a:xfrm>
            <a:off x="2796120" y="2875680"/>
            <a:ext cx="604476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в глубоком тылу противника с общим налётом 38 656 часов, сбросив на эти цели 6 140 тонн бомб.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6" name="Прямоугольник 15"/>
          <p:cNvSpPr/>
          <p:nvPr/>
        </p:nvSpPr>
        <p:spPr>
          <a:xfrm>
            <a:off x="381960" y="5690160"/>
            <a:ext cx="2538000" cy="51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</a:rPr>
              <a:t>Фото архива городского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1" i="1" lang="ru-RU" sz="1400" spc="-1" strike="noStrike">
                <a:solidFill>
                  <a:schemeClr val="dk1"/>
                </a:solidFill>
                <a:latin typeface="Arial"/>
              </a:rPr>
              <a:t>музея 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Рисунок 5" descr=""/>
          <p:cNvPicPr/>
          <p:nvPr/>
        </p:nvPicPr>
        <p:blipFill>
          <a:blip r:embed="rId1"/>
          <a:stretch/>
        </p:blipFill>
        <p:spPr>
          <a:xfrm>
            <a:off x="0" y="0"/>
            <a:ext cx="9131400" cy="6839640"/>
          </a:xfrm>
          <a:prstGeom prst="rect">
            <a:avLst/>
          </a:prstGeom>
          <a:ln w="0">
            <a:noFill/>
          </a:ln>
        </p:spPr>
      </p:pic>
      <p:pic>
        <p:nvPicPr>
          <p:cNvPr id="228" name="Рисунок 11" descr=""/>
          <p:cNvPicPr/>
          <p:nvPr/>
        </p:nvPicPr>
        <p:blipFill>
          <a:blip r:embed="rId2"/>
          <a:stretch/>
        </p:blipFill>
        <p:spPr>
          <a:xfrm>
            <a:off x="7394400" y="429840"/>
            <a:ext cx="1209240" cy="2159640"/>
          </a:xfrm>
          <a:prstGeom prst="rect">
            <a:avLst/>
          </a:prstGeom>
          <a:ln w="0">
            <a:noFill/>
          </a:ln>
        </p:spPr>
      </p:pic>
      <p:sp>
        <p:nvSpPr>
          <p:cNvPr id="229" name="Прямоугольник 14"/>
          <p:cNvSpPr/>
          <p:nvPr/>
        </p:nvSpPr>
        <p:spPr>
          <a:xfrm>
            <a:off x="1572840" y="342000"/>
            <a:ext cx="4521600" cy="112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Николай Алексеевич Дергач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000" spc="-1" strike="noStrike">
                <a:solidFill>
                  <a:schemeClr val="dk1"/>
                </a:solidFill>
                <a:latin typeface="Calibri"/>
              </a:rPr>
              <a:t>23.03.2016 -17.09.1983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400" spc="-1" strike="noStrike">
                <a:solidFill>
                  <a:schemeClr val="dk1"/>
                </a:solidFill>
                <a:latin typeface="Arial"/>
              </a:rPr>
              <a:t>Герой Советского Союза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0" name="Прямоугольник 1"/>
          <p:cNvSpPr/>
          <p:nvPr/>
        </p:nvSpPr>
        <p:spPr>
          <a:xfrm>
            <a:off x="2165400" y="2766600"/>
            <a:ext cx="6636960" cy="2940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700" spc="-1" strike="noStrike">
                <a:solidFill>
                  <a:schemeClr val="dk1"/>
                </a:solidFill>
                <a:latin typeface="Arial"/>
              </a:rPr>
              <a:t>Там же работал лётчиком-инструктором, обучал ребят. </a:t>
            </a:r>
            <a:endParaRPr b="0" lang="ru-RU" sz="17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0" lang="ru-RU" sz="1700" spc="-1" strike="noStrike">
                <a:solidFill>
                  <a:schemeClr val="dk1"/>
                </a:solidFill>
                <a:latin typeface="Arial"/>
              </a:rPr>
              <a:t>23 июня 1941 года был призван на службу в Рабоче-крестьянскую Красную Армию. С декабря того же года в звании сержанта — на фронтах Великой Отечественной войны, будучи направлен в состав 674-го легкобомбардировочного авиационного полка (ВВС 11-й армии, Северо-Западный фронт), совершил 175 боевых вылетов на самолёте У-2.</a:t>
            </a:r>
            <a:endParaRPr b="0" lang="ru-RU" sz="17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0" lang="ru-RU" sz="1700" spc="-1" strike="noStrike">
                <a:solidFill>
                  <a:schemeClr val="dk1"/>
                </a:solidFill>
                <a:latin typeface="Arial"/>
              </a:rPr>
              <a:t>К маю 1942 года прошёл переобучение на истребитель Як-1 и направлен в 161-й истребительный авиационный полк (240-я истребительная авиационная дивизия, 6-я воздушная армия, Северо-Западный фронт).</a:t>
            </a:r>
            <a:endParaRPr b="0" lang="ru-RU" sz="17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1" name="Прямоугольник 3"/>
          <p:cNvSpPr/>
          <p:nvPr/>
        </p:nvSpPr>
        <p:spPr>
          <a:xfrm>
            <a:off x="1266480" y="1427400"/>
            <a:ext cx="6167160" cy="867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700" spc="-1" strike="noStrike">
                <a:solidFill>
                  <a:schemeClr val="dk1"/>
                </a:solidFill>
                <a:latin typeface="Arial"/>
              </a:rPr>
              <a:t>Дергач Алексей Николаевич родился 23 марта 1916 года в деревне Дупленская, ныне Коченёвского района Новосибирской области, в семье крестьянина. </a:t>
            </a:r>
            <a:endParaRPr b="0" lang="ru-RU" sz="17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2" name="Рисунок 4" descr="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546480" y="4251600"/>
            <a:ext cx="1439640" cy="201492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pic>
        <p:nvPicPr>
          <p:cNvPr id="233" name="Рисунок 6" descr=""/>
          <p:cNvPicPr/>
          <p:nvPr/>
        </p:nvPicPr>
        <p:blipFill>
          <a:blip r:embed="rId5"/>
          <a:stretch/>
        </p:blipFill>
        <p:spPr>
          <a:xfrm>
            <a:off x="725400" y="2304360"/>
            <a:ext cx="1439640" cy="18464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pic>
        <p:nvPicPr>
          <p:cNvPr id="234" name="Рисунок 10" descr=""/>
          <p:cNvPicPr/>
          <p:nvPr/>
        </p:nvPicPr>
        <p:blipFill>
          <a:blip r:embed="rId6"/>
          <a:stretch/>
        </p:blipFill>
        <p:spPr>
          <a:xfrm>
            <a:off x="472680" y="1043280"/>
            <a:ext cx="764640" cy="1439640"/>
          </a:xfrm>
          <a:prstGeom prst="rect">
            <a:avLst/>
          </a:prstGeom>
          <a:ln w="0">
            <a:noFill/>
          </a:ln>
        </p:spPr>
      </p:pic>
      <p:sp>
        <p:nvSpPr>
          <p:cNvPr id="235" name="Прямоугольник 7"/>
          <p:cNvSpPr/>
          <p:nvPr/>
        </p:nvSpPr>
        <p:spPr>
          <a:xfrm>
            <a:off x="2165400" y="2203920"/>
            <a:ext cx="555876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800" spc="-1" strike="noStrike">
                <a:solidFill>
                  <a:schemeClr val="dk1"/>
                </a:solidFill>
                <a:latin typeface="Arial"/>
              </a:rPr>
              <a:t>С 1931 года жил в городе Кемерово. Окончил Анжеро-Судженский и Кемеровский аэроклубы.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6" name="Прямоугольник 18"/>
          <p:cNvSpPr/>
          <p:nvPr/>
        </p:nvSpPr>
        <p:spPr>
          <a:xfrm>
            <a:off x="2165400" y="5592240"/>
            <a:ext cx="6636960" cy="867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700" spc="-1" strike="noStrike">
                <a:solidFill>
                  <a:schemeClr val="dk1"/>
                </a:solidFill>
                <a:latin typeface="Arial"/>
              </a:rPr>
              <a:t>Некоторое время прослужил в 21-м Гвардейском ИАП, но в феврале 1943 года был переведён в 744-й истребительный авиаполк, действующий под Ленинградом.</a:t>
            </a:r>
            <a:endParaRPr b="0" lang="ru-RU" sz="17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Рисунок 5" descr=""/>
          <p:cNvPicPr/>
          <p:nvPr/>
        </p:nvPicPr>
        <p:blipFill>
          <a:blip r:embed="rId1"/>
          <a:stretch/>
        </p:blipFill>
        <p:spPr>
          <a:xfrm>
            <a:off x="0" y="0"/>
            <a:ext cx="9131400" cy="6839640"/>
          </a:xfrm>
          <a:prstGeom prst="rect">
            <a:avLst/>
          </a:prstGeom>
          <a:ln w="0">
            <a:noFill/>
          </a:ln>
        </p:spPr>
      </p:pic>
      <p:pic>
        <p:nvPicPr>
          <p:cNvPr id="238" name="Рисунок 11" descr=""/>
          <p:cNvPicPr/>
          <p:nvPr/>
        </p:nvPicPr>
        <p:blipFill>
          <a:blip r:embed="rId2"/>
          <a:stretch/>
        </p:blipFill>
        <p:spPr>
          <a:xfrm>
            <a:off x="7394400" y="429840"/>
            <a:ext cx="1209240" cy="2159640"/>
          </a:xfrm>
          <a:prstGeom prst="rect">
            <a:avLst/>
          </a:prstGeom>
          <a:ln w="0">
            <a:noFill/>
          </a:ln>
        </p:spPr>
      </p:pic>
      <p:sp>
        <p:nvSpPr>
          <p:cNvPr id="239" name="Прямоугольник 19"/>
          <p:cNvSpPr/>
          <p:nvPr/>
        </p:nvSpPr>
        <p:spPr>
          <a:xfrm>
            <a:off x="153720" y="6137280"/>
            <a:ext cx="2538000" cy="303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i="1" lang="ru-RU" sz="1400" spc="-1" strike="noStrike">
                <a:solidFill>
                  <a:schemeClr val="dk1"/>
                </a:solidFill>
                <a:latin typeface="Arial"/>
              </a:rPr>
              <a:t>Фото архива музея 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0" name="Прямоугольник 14"/>
          <p:cNvSpPr/>
          <p:nvPr/>
        </p:nvSpPr>
        <p:spPr>
          <a:xfrm>
            <a:off x="1141200" y="377640"/>
            <a:ext cx="4521600" cy="1004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457200">
              <a:lnSpc>
                <a:spcPct val="100000"/>
              </a:lnSpc>
            </a:pPr>
            <a:r>
              <a:rPr b="1" lang="ru-RU" sz="2000" spc="-1" strike="noStrike">
                <a:solidFill>
                  <a:schemeClr val="dk1"/>
                </a:solidFill>
                <a:latin typeface="Arial"/>
              </a:rPr>
              <a:t>Николай Алексеевич Дергач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000" spc="-1" strike="noStrike">
                <a:solidFill>
                  <a:schemeClr val="dk1"/>
                </a:solidFill>
                <a:latin typeface="Calibri"/>
              </a:rPr>
              <a:t>23.03.2016 -17.09.1983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algn="ctr" defTabSz="457200">
              <a:lnSpc>
                <a:spcPct val="100000"/>
              </a:lnSpc>
            </a:pPr>
            <a:r>
              <a:rPr b="1" lang="ru-RU" sz="2000" spc="-1" strike="noStrike">
                <a:solidFill>
                  <a:schemeClr val="dk1"/>
                </a:solidFill>
                <a:latin typeface="Arial"/>
              </a:rPr>
              <a:t>Герой Советского Союза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1" name="Прямоугольник 1"/>
          <p:cNvSpPr/>
          <p:nvPr/>
        </p:nvSpPr>
        <p:spPr>
          <a:xfrm>
            <a:off x="2486880" y="3306240"/>
            <a:ext cx="6414480" cy="3014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600" spc="-1" strike="noStrike">
                <a:solidFill>
                  <a:schemeClr val="dk1"/>
                </a:solidFill>
                <a:latin typeface="Arial"/>
              </a:rPr>
              <a:t>За образцовое выполнение боевых заданий командования, мужество, отвагу и геройство, проявленные в борьбе с немецко-фашистскими захватчиками, Гвардии капитан Дергач Алексей Николаевич удостоен </a:t>
            </a:r>
            <a:r>
              <a:rPr b="1" lang="ru-RU" sz="1600" spc="-1" strike="noStrike">
                <a:solidFill>
                  <a:schemeClr val="dk1"/>
                </a:solidFill>
                <a:latin typeface="Arial"/>
              </a:rPr>
              <a:t>звания Героя Советского Союза </a:t>
            </a:r>
            <a:r>
              <a:rPr b="0" lang="ru-RU" sz="1600" spc="-1" strike="noStrike">
                <a:solidFill>
                  <a:schemeClr val="dk1"/>
                </a:solidFill>
                <a:latin typeface="Arial"/>
              </a:rPr>
              <a:t>с вручением </a:t>
            </a:r>
            <a:r>
              <a:rPr b="1" lang="ru-RU" sz="1600" spc="-1" strike="noStrike">
                <a:solidFill>
                  <a:schemeClr val="dk1"/>
                </a:solidFill>
                <a:latin typeface="Arial"/>
              </a:rPr>
              <a:t>ордена Ленина и медали «Золотая Звезда». </a:t>
            </a:r>
            <a:r>
              <a:rPr b="0" lang="ru-RU" sz="1600" spc="-1" strike="noStrike">
                <a:solidFill>
                  <a:schemeClr val="dk1"/>
                </a:solidFill>
                <a:latin typeface="Arial"/>
              </a:rPr>
              <a:t>Совершил около 400 успешных боевых вылетов и уничтожил в воздушных схватках около 30 самолётов противника. </a:t>
            </a: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r>
              <a:rPr b="0" lang="ru-RU" sz="1600" spc="-1" strike="noStrike">
                <a:solidFill>
                  <a:schemeClr val="dk1"/>
                </a:solidFill>
                <a:latin typeface="Arial"/>
              </a:rPr>
              <a:t>После войны продолжил службу в ВВС. С 1971 года гвардии полковник А. Н. Дергач – в запасе. </a:t>
            </a:r>
            <a:r>
              <a:rPr b="1" lang="ru-RU" sz="1600" spc="-1" strike="noStrike">
                <a:solidFill>
                  <a:schemeClr val="dk1"/>
                </a:solidFill>
                <a:latin typeface="Arial"/>
              </a:rPr>
              <a:t>Награждён орденами Ленина, Красного Знамени (дважды)</a:t>
            </a:r>
            <a:r>
              <a:rPr b="0" lang="ru-RU" sz="1600" spc="-1" strike="noStrike">
                <a:solidFill>
                  <a:schemeClr val="dk1"/>
                </a:solidFill>
                <a:latin typeface="Arial"/>
              </a:rPr>
              <a:t>, </a:t>
            </a:r>
            <a:r>
              <a:rPr b="1" lang="ru-RU" sz="1600" spc="-1" strike="noStrike">
                <a:solidFill>
                  <a:schemeClr val="dk1"/>
                </a:solidFill>
                <a:latin typeface="Arial"/>
              </a:rPr>
              <a:t>Александра Невского, Отечественной войны 1-й степени, Красного Звезды (четырежды); медалями.</a:t>
            </a: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2" name="Рисунок 8" descr=""/>
          <p:cNvPicPr/>
          <p:nvPr/>
        </p:nvPicPr>
        <p:blipFill>
          <a:blip r:embed="rId3"/>
          <a:stretch/>
        </p:blipFill>
        <p:spPr>
          <a:xfrm>
            <a:off x="711720" y="3705120"/>
            <a:ext cx="1611720" cy="2339640"/>
          </a:xfrm>
          <a:prstGeom prst="rect">
            <a:avLst/>
          </a:prstGeom>
          <a:ln w="38100">
            <a:solidFill>
              <a:srgbClr val="cc3300"/>
            </a:solidFill>
            <a:round/>
          </a:ln>
        </p:spPr>
      </p:pic>
      <p:pic>
        <p:nvPicPr>
          <p:cNvPr id="243" name="Рисунок 10" descr=""/>
          <p:cNvPicPr/>
          <p:nvPr/>
        </p:nvPicPr>
        <p:blipFill>
          <a:blip r:embed="rId4"/>
          <a:stretch/>
        </p:blipFill>
        <p:spPr>
          <a:xfrm>
            <a:off x="376200" y="2617560"/>
            <a:ext cx="764640" cy="1439640"/>
          </a:xfrm>
          <a:prstGeom prst="rect">
            <a:avLst/>
          </a:prstGeom>
          <a:ln w="0">
            <a:noFill/>
          </a:ln>
        </p:spPr>
      </p:pic>
      <p:sp>
        <p:nvSpPr>
          <p:cNvPr id="244" name="Прямоугольник 4"/>
          <p:cNvSpPr/>
          <p:nvPr/>
        </p:nvSpPr>
        <p:spPr>
          <a:xfrm>
            <a:off x="952560" y="1316880"/>
            <a:ext cx="6441480" cy="1308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600" spc="-1" strike="noStrike">
                <a:solidFill>
                  <a:schemeClr val="dk1"/>
                </a:solidFill>
                <a:latin typeface="Arial"/>
              </a:rPr>
              <a:t>К июлю 1943 заместитель командира эскадрильи, он же штурман 86-го Гвардейского истребительного авиационного полка Гвардии капитан А. Н. Дергач совершил 273 боевых вылета, в 24 воздушных боях лично сбил 11 самолётов противника, а в составе группы уничтожил ещё 14 машин.</a:t>
            </a: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5" name="Прямоугольник 7"/>
          <p:cNvSpPr/>
          <p:nvPr/>
        </p:nvSpPr>
        <p:spPr>
          <a:xfrm>
            <a:off x="1073520" y="2535840"/>
            <a:ext cx="7597800" cy="1064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600" spc="-1" strike="noStrike">
                <a:solidFill>
                  <a:schemeClr val="dk1"/>
                </a:solidFill>
                <a:latin typeface="Arial"/>
              </a:rPr>
              <a:t>Немцы не только легко узнавали «Як» Алексея Николаевича, но и его лично – по характерной окладистой бороде, присвоили ему кличку «Фольбарт» (в переводе с немецкого «борода») и если знали, то в воздухе Николай, спешно ретировались.</a:t>
            </a: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Рисунок 6" descr=""/>
          <p:cNvPicPr/>
          <p:nvPr/>
        </p:nvPicPr>
        <p:blipFill>
          <a:blip r:embed="rId1"/>
          <a:stretch/>
        </p:blipFill>
        <p:spPr>
          <a:xfrm>
            <a:off x="12240" y="1044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247" name="Прямоугольник 10"/>
          <p:cNvSpPr/>
          <p:nvPr/>
        </p:nvSpPr>
        <p:spPr>
          <a:xfrm>
            <a:off x="1578960" y="1225800"/>
            <a:ext cx="5997600" cy="36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endParaRPr b="0" lang="ru-RU" sz="1800" spc="-1" strike="noStrike">
              <a:solidFill>
                <a:schemeClr val="dk1"/>
              </a:solidFill>
              <a:latin typeface="Arial"/>
            </a:endParaRPr>
          </a:p>
        </p:txBody>
      </p:sp>
      <p:sp>
        <p:nvSpPr>
          <p:cNvPr id="248" name="Прямоугольник 2"/>
          <p:cNvSpPr/>
          <p:nvPr/>
        </p:nvSpPr>
        <p:spPr>
          <a:xfrm>
            <a:off x="628920" y="2374560"/>
            <a:ext cx="7373880" cy="577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6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9" name="Прямоугольник 3"/>
          <p:cNvSpPr/>
          <p:nvPr/>
        </p:nvSpPr>
        <p:spPr>
          <a:xfrm>
            <a:off x="520200" y="6049440"/>
            <a:ext cx="8348760" cy="303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400" spc="-1" strike="noStrike">
                <a:solidFill>
                  <a:srgbClr val="101014"/>
                </a:solidFill>
                <a:latin typeface="Arial"/>
              </a:rPr>
              <a:t>Участие для организованных групп по предварительной записи по телефону: 8 (384 53) 6-37-89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50" name="Рисунок 8" descr=""/>
          <p:cNvPicPr/>
          <p:nvPr/>
        </p:nvPicPr>
        <p:blipFill>
          <a:blip r:embed="rId2"/>
          <a:stretch/>
        </p:blipFill>
        <p:spPr>
          <a:xfrm>
            <a:off x="1578960" y="1122480"/>
            <a:ext cx="7102080" cy="4926960"/>
          </a:xfrm>
          <a:prstGeom prst="rect">
            <a:avLst/>
          </a:prstGeom>
          <a:ln w="0">
            <a:noFill/>
          </a:ln>
        </p:spPr>
      </p:pic>
      <p:pic>
        <p:nvPicPr>
          <p:cNvPr id="251" name="Рисунок 11" descr=""/>
          <p:cNvPicPr/>
          <p:nvPr/>
        </p:nvPicPr>
        <p:blipFill>
          <a:blip r:embed="rId3"/>
          <a:stretch/>
        </p:blipFill>
        <p:spPr>
          <a:xfrm>
            <a:off x="390600" y="680400"/>
            <a:ext cx="1209240" cy="2159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Рисунок 6" descr=""/>
          <p:cNvPicPr/>
          <p:nvPr/>
        </p:nvPicPr>
        <p:blipFill>
          <a:blip r:embed="rId1"/>
          <a:stretch/>
        </p:blipFill>
        <p:spPr>
          <a:xfrm>
            <a:off x="12240" y="1044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253" name="Прямоугольник 10"/>
          <p:cNvSpPr/>
          <p:nvPr/>
        </p:nvSpPr>
        <p:spPr>
          <a:xfrm>
            <a:off x="1578960" y="1225800"/>
            <a:ext cx="5997600" cy="36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endParaRPr b="0" lang="ru-RU" sz="1800" spc="-1" strike="noStrike">
              <a:solidFill>
                <a:schemeClr val="dk1"/>
              </a:solidFill>
              <a:latin typeface="Arial"/>
            </a:endParaRPr>
          </a:p>
        </p:txBody>
      </p:sp>
      <p:sp>
        <p:nvSpPr>
          <p:cNvPr id="254" name="Прямоугольник 2"/>
          <p:cNvSpPr/>
          <p:nvPr/>
        </p:nvSpPr>
        <p:spPr>
          <a:xfrm>
            <a:off x="628920" y="2374560"/>
            <a:ext cx="7373880" cy="577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6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55" name="Рисунок 11" descr=""/>
          <p:cNvPicPr/>
          <p:nvPr/>
        </p:nvPicPr>
        <p:blipFill>
          <a:blip r:embed="rId2"/>
          <a:stretch/>
        </p:blipFill>
        <p:spPr>
          <a:xfrm>
            <a:off x="7398360" y="424800"/>
            <a:ext cx="1209240" cy="2159640"/>
          </a:xfrm>
          <a:prstGeom prst="rect">
            <a:avLst/>
          </a:prstGeom>
          <a:ln w="0">
            <a:noFill/>
          </a:ln>
        </p:spPr>
      </p:pic>
      <p:pic>
        <p:nvPicPr>
          <p:cNvPr id="256" name="Рисунок 1" descr="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2050200" y="424800"/>
            <a:ext cx="4312080" cy="5977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Рисунок 6" descr=""/>
          <p:cNvPicPr/>
          <p:nvPr/>
        </p:nvPicPr>
        <p:blipFill>
          <a:blip r:embed="rId1"/>
          <a:stretch/>
        </p:blipFill>
        <p:spPr>
          <a:xfrm>
            <a:off x="12240" y="1044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258" name="Прямоугольник 10"/>
          <p:cNvSpPr/>
          <p:nvPr/>
        </p:nvSpPr>
        <p:spPr>
          <a:xfrm>
            <a:off x="1578960" y="1225800"/>
            <a:ext cx="5997600" cy="36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endParaRPr b="0" lang="ru-RU" sz="1800" spc="-1" strike="noStrike">
              <a:solidFill>
                <a:schemeClr val="dk1"/>
              </a:solidFill>
              <a:latin typeface="Arial"/>
            </a:endParaRPr>
          </a:p>
        </p:txBody>
      </p:sp>
      <p:sp>
        <p:nvSpPr>
          <p:cNvPr id="259" name="Прямоугольник 2"/>
          <p:cNvSpPr/>
          <p:nvPr/>
        </p:nvSpPr>
        <p:spPr>
          <a:xfrm>
            <a:off x="628920" y="2374560"/>
            <a:ext cx="7373880" cy="577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6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60" name="Рисунок 11" descr=""/>
          <p:cNvPicPr/>
          <p:nvPr/>
        </p:nvPicPr>
        <p:blipFill>
          <a:blip r:embed="rId2"/>
          <a:stretch/>
        </p:blipFill>
        <p:spPr>
          <a:xfrm>
            <a:off x="7437600" y="506880"/>
            <a:ext cx="1209240" cy="2159640"/>
          </a:xfrm>
          <a:prstGeom prst="rect">
            <a:avLst/>
          </a:prstGeom>
          <a:ln w="0">
            <a:noFill/>
          </a:ln>
        </p:spPr>
      </p:pic>
      <p:pic>
        <p:nvPicPr>
          <p:cNvPr id="261" name="Рисунок 1" descr="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-729" t="0" r="729" b="0"/>
          <a:stretch/>
        </p:blipFill>
        <p:spPr>
          <a:xfrm>
            <a:off x="2081880" y="397800"/>
            <a:ext cx="4285080" cy="59594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Рисунок 6" descr=""/>
          <p:cNvPicPr/>
          <p:nvPr/>
        </p:nvPicPr>
        <p:blipFill>
          <a:blip r:embed="rId1"/>
          <a:stretch/>
        </p:blipFill>
        <p:spPr>
          <a:xfrm>
            <a:off x="-6120" y="0"/>
            <a:ext cx="9131400" cy="6839640"/>
          </a:xfrm>
          <a:prstGeom prst="rect">
            <a:avLst/>
          </a:prstGeom>
          <a:ln w="0">
            <a:noFill/>
          </a:ln>
        </p:spPr>
      </p:pic>
      <p:sp>
        <p:nvSpPr>
          <p:cNvPr id="263" name="PlaceHolder 1"/>
          <p:cNvSpPr>
            <a:spLocks noGrp="1"/>
          </p:cNvSpPr>
          <p:nvPr>
            <p:ph type="title"/>
          </p:nvPr>
        </p:nvSpPr>
        <p:spPr>
          <a:xfrm>
            <a:off x="709200" y="329760"/>
            <a:ext cx="7897320" cy="10872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b="0" lang="ru-RU" sz="3200" spc="-1" strike="noStrike">
                <a:solidFill>
                  <a:srgbClr val="c00000"/>
                </a:solidFill>
                <a:latin typeface="Arial Black"/>
              </a:rPr>
              <a:t>Список использованных источников: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64" name="Прямоугольник 10"/>
          <p:cNvSpPr/>
          <p:nvPr/>
        </p:nvSpPr>
        <p:spPr>
          <a:xfrm>
            <a:off x="1578960" y="1225800"/>
            <a:ext cx="5997600" cy="36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endParaRPr b="0" lang="ru-RU" sz="1800" spc="-1" strike="noStrike">
              <a:solidFill>
                <a:schemeClr val="dk1"/>
              </a:solidFill>
              <a:latin typeface="Arial"/>
            </a:endParaRPr>
          </a:p>
        </p:txBody>
      </p:sp>
      <p:sp>
        <p:nvSpPr>
          <p:cNvPr id="265" name="Прямоугольник 2"/>
          <p:cNvSpPr/>
          <p:nvPr/>
        </p:nvSpPr>
        <p:spPr>
          <a:xfrm>
            <a:off x="628920" y="2374560"/>
            <a:ext cx="7373880" cy="577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0000"/>
              </a:lnSpc>
            </a:pPr>
            <a:r>
              <a:rPr b="0" lang="ru-RU" sz="16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0000"/>
              </a:lnSpc>
            </a:pP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6" name="Прямоугольник 1"/>
          <p:cNvSpPr/>
          <p:nvPr/>
        </p:nvSpPr>
        <p:spPr>
          <a:xfrm>
            <a:off x="531000" y="1417320"/>
            <a:ext cx="8057520" cy="4446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457200">
              <a:lnSpc>
                <a:spcPct val="108000"/>
              </a:lnSpc>
            </a:pPr>
            <a:r>
              <a:rPr b="0" lang="ru-RU" sz="1300" spc="-1" strike="noStrike">
                <a:solidFill>
                  <a:schemeClr val="dk1"/>
                </a:solidFill>
                <a:latin typeface="Arial"/>
              </a:rPr>
              <a:t>1. 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МАРШРУТ ПОБЕДЫ - Анжеро-Судженский краеведческий музей  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8000"/>
              </a:lnSpc>
            </a:pP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2"/>
              </a:rPr>
              <a:t>https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3"/>
              </a:rPr>
              <a:t>://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4"/>
              </a:rPr>
              <a:t>as-museum.ucoz.ru/index/0-58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  <a:p>
            <a:pPr indent="-216000" defTabSz="457200">
              <a:lnSpc>
                <a:spcPct val="108000"/>
              </a:lnSpc>
              <a:buClr>
                <a:srgbClr val="000000"/>
              </a:buClr>
              <a:buFont typeface="OpenSymbol"/>
              <a:buAutoNum type="arabicPeriod" startAt="2"/>
            </a:pP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Администрация Анжеро-Судженского городского округа 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5"/>
              </a:rPr>
              <a:t>https://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6"/>
              </a:rPr>
              <a:t>www.anzhero.ru/gorod/obshchie-svedeniya/istoriya-goroda.php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  <a:p>
            <a:pPr indent="-216000" defTabSz="457200">
              <a:lnSpc>
                <a:spcPct val="108000"/>
              </a:lnSpc>
              <a:buClr>
                <a:srgbClr val="000000"/>
              </a:buClr>
              <a:buFont typeface="OpenSymbol"/>
              <a:buAutoNum type="arabicPeriod" startAt="2"/>
            </a:pP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Анжеро-Судженск в годы Великой Отечественной войны 1941-1945 годов. Цифры и факты. | 06.05.2015 | Анжеро-Судженск – БезФормата  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7"/>
              </a:rPr>
              <a:t>https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8"/>
              </a:rPr>
              <a:t>://anjerosudjensk.bezformata.com/listnews/vojni-1941-1945-godov/32605942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9"/>
              </a:rPr>
              <a:t>/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8000"/>
              </a:lnSpc>
            </a:pP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4. Бессмертный полк. Анжеро-Судженск. В годы войны 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10"/>
              </a:rPr>
              <a:t>https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11"/>
              </a:rPr>
              <a:t>://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12"/>
              </a:rPr>
              <a:t>www.moypolk.ru/anzhero-sudzhensk/during_war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8000"/>
              </a:lnSpc>
            </a:pP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5. Комментарии к теме 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13"/>
              </a:rPr>
              <a:t>https://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14"/>
              </a:rPr>
              <a:t>m.ok.ru/group/54651165212785/topic/151679329983857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8000"/>
              </a:lnSpc>
            </a:pP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6. Годы Великой Отечественной войны стали для Анжеро-Судженска не только периодом небывалого патриотического подъема, но и интенсивного развития экономики, наращивания производственных мощностей 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15"/>
              </a:rPr>
              <a:t>https://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16"/>
              </a:rPr>
              <a:t>lyubimiigorod.ru/anjero_sudjensk/news/4949702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8000"/>
              </a:lnSpc>
            </a:pP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7. Анжеро-Судженск — энциклопедия «Знание.Вики» 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17"/>
              </a:rPr>
              <a:t>https://znanierussia.ru/articles/</a:t>
            </a:r>
            <a:r>
              <a:rPr b="0" lang="ru-RU" sz="1200" spc="-1" strike="noStrike" u="sng">
                <a:solidFill>
                  <a:schemeClr val="dk1"/>
                </a:solidFill>
                <a:uFillTx/>
                <a:latin typeface="Arial"/>
                <a:hlinkClick r:id="rId18"/>
              </a:rPr>
              <a:t>Анжеро-Судженск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8000"/>
              </a:lnSpc>
            </a:pP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8. Герои Великой Отечественной войны: десять историй татар, воевавших в Беларуси 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19"/>
              </a:rPr>
              <a:t>https://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20"/>
              </a:rPr>
              <a:t>milliard.tatar/news/geroi-velikoi-otecestvennoi-voiny-desyat-istorii-tatar-voevavsix-v-belarusi-3307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8000"/>
              </a:lnSpc>
            </a:pP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9. Галерея памяти участников ВОВ 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21"/>
              </a:rPr>
              <a:t>https://1418museum.ru/heroes/56731121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22"/>
              </a:rPr>
              <a:t>/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  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8000"/>
              </a:lnSpc>
            </a:pP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10. Туйгунов, Леонид Наумович — Энциклопедия Руниверсалис  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23"/>
              </a:rPr>
              <a:t>https://</a:t>
            </a:r>
            <a:r>
              <a:rPr b="0" lang="ru-RU" sz="1200" spc="-1" strike="noStrike" u="sng">
                <a:solidFill>
                  <a:schemeClr val="dk1"/>
                </a:solidFill>
                <a:uFillTx/>
                <a:latin typeface="Arial"/>
                <a:hlinkClick r:id="rId24"/>
              </a:rPr>
              <a:t>руни.рф</a:t>
            </a:r>
            <a:r>
              <a:rPr b="0" lang="ru-RU" sz="1200" spc="-1" strike="noStrike" u="sng">
                <a:solidFill>
                  <a:schemeClr val="dk1"/>
                </a:solidFill>
                <a:uFillTx/>
                <a:latin typeface="Arial"/>
                <a:hlinkClick r:id="rId25"/>
              </a:rPr>
              <a:t>/Туйгунов,_</a:t>
            </a:r>
            <a:r>
              <a:rPr b="0" lang="ru-RU" sz="1200" spc="-1" strike="noStrike" u="sng">
                <a:solidFill>
                  <a:schemeClr val="dk1"/>
                </a:solidFill>
                <a:uFillTx/>
                <a:latin typeface="Arial"/>
                <a:hlinkClick r:id="rId26"/>
              </a:rPr>
              <a:t>Леонид_Наумович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8000"/>
              </a:lnSpc>
            </a:pP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11. дергач алексей николаевич герой советского союза: </a:t>
            </a:r>
            <a:r>
              <a:rPr b="0" lang="ru-RU" sz="1200" spc="-1" strike="noStrike" u="sng">
                <a:solidFill>
                  <a:schemeClr val="dk1"/>
                </a:solidFill>
                <a:uFillTx/>
                <a:latin typeface="Arial"/>
                <a:hlinkClick r:id="rId27"/>
              </a:rPr>
              <a:t>дергач </a:t>
            </a:r>
            <a:r>
              <a:rPr b="0" lang="ru-RU" sz="1200" spc="-1" strike="noStrike" u="sng">
                <a:solidFill>
                  <a:schemeClr val="dk1"/>
                </a:solidFill>
                <a:uFillTx/>
                <a:latin typeface="Arial"/>
                <a:hlinkClick r:id="rId28"/>
              </a:rPr>
              <a:t>алексей</a:t>
            </a:r>
            <a:r>
              <a:rPr b="0" lang="ru-RU" sz="1200" spc="-1" strike="noStrike" u="sng">
                <a:solidFill>
                  <a:schemeClr val="dk1"/>
                </a:solidFill>
                <a:uFillTx/>
                <a:latin typeface="Arial"/>
                <a:hlinkClick r:id="rId29"/>
              </a:rPr>
              <a:t> </a:t>
            </a:r>
            <a:r>
              <a:rPr b="0" lang="ru-RU" sz="1200" spc="-1" strike="noStrike" u="sng">
                <a:solidFill>
                  <a:schemeClr val="dk1"/>
                </a:solidFill>
                <a:uFillTx/>
                <a:latin typeface="Arial"/>
                <a:hlinkClick r:id="rId30"/>
              </a:rPr>
              <a:t>николаевич</a:t>
            </a:r>
            <a:r>
              <a:rPr b="0" lang="ru-RU" sz="1200" spc="-1" strike="noStrike" u="sng">
                <a:solidFill>
                  <a:schemeClr val="dk1"/>
                </a:solidFill>
                <a:uFillTx/>
                <a:latin typeface="Arial"/>
                <a:hlinkClick r:id="rId31"/>
              </a:rPr>
              <a:t> герой советского </a:t>
            </a:r>
            <a:r>
              <a:rPr b="0" lang="ru-RU" sz="1200" spc="-1" strike="noStrike" u="sng">
                <a:solidFill>
                  <a:schemeClr val="dk1"/>
                </a:solidFill>
                <a:uFillTx/>
                <a:latin typeface="Arial"/>
                <a:hlinkClick r:id="rId32"/>
              </a:rPr>
              <a:t>союза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8000"/>
              </a:lnSpc>
            </a:pP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12. Дергач Алексей Николаевич (1916 – 1983)</a:t>
            </a:r>
            <a:r>
              <a:rPr b="0" lang="en-US" sz="12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33"/>
              </a:rPr>
              <a:t>https://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34"/>
              </a:rPr>
              <a:t>new-old.ngonb.ru/calendar/detail.php?ELEMENT_ID=46577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8000"/>
              </a:lnSpc>
            </a:pP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13.</a:t>
            </a:r>
            <a:r>
              <a:rPr b="0" lang="en-US" sz="12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35"/>
              </a:rPr>
              <a:t>https://dshi56.kmr.muzkult.ru/media/2020/03/31/1252321149/obratka_2_pdf.io_1_-_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36"/>
              </a:rPr>
              <a:t>kopiya.jpg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 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  <a:p>
            <a:pPr defTabSz="457200">
              <a:lnSpc>
                <a:spcPct val="108000"/>
              </a:lnSpc>
            </a:pP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14.</a:t>
            </a:r>
            <a:r>
              <a:rPr b="0" lang="en-US" sz="1200" spc="-1" strike="noStrike">
                <a:solidFill>
                  <a:schemeClr val="dk1"/>
                </a:solidFill>
                <a:latin typeface="Arial"/>
              </a:rPr>
              <a:t> </a:t>
            </a:r>
            <a:r>
              <a:rPr b="0" lang="ru-RU" sz="1200" spc="-1" strike="noStrike">
                <a:solidFill>
                  <a:schemeClr val="dk1"/>
                </a:solidFill>
                <a:latin typeface="Arial"/>
              </a:rPr>
              <a:t>Фото 366, альбом Мой город. К 80-летию Анжеро-Суд - 34 фото | Фотографии веры комлевой.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37"/>
              </a:rPr>
              <a:t>https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38"/>
              </a:rPr>
              <a:t>://</a:t>
            </a:r>
            <a:r>
              <a:rPr b="0" lang="en-US" sz="1200" spc="-1" strike="noStrike" u="sng">
                <a:solidFill>
                  <a:schemeClr val="dk1"/>
                </a:solidFill>
                <a:uFillTx/>
                <a:latin typeface="Arial"/>
                <a:hlinkClick r:id="rId39"/>
              </a:rPr>
              <a:t>my.mail.ru/mail/kom-vera/photo/349/371.html</a:t>
            </a:r>
            <a:endParaRPr b="0" lang="ru-RU" sz="1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1769</TotalTime>
  <Application>LibreOffice/7.6.7.2$Linux_X86_64 LibreOffice_project/60$Build-2</Application>
  <AppVersion>15.0000</AppVersion>
  <Words>2440</Words>
  <Paragraphs>182</Paragraphs>
  <Company>SPecialiST RePack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2025-01-15T08:00:22Z</dcterms:created>
  <dc:creator>ЗИЛЮША</dc:creator>
  <dc:description/>
  <dc:language>ru-RU</dc:language>
  <cp:lastModifiedBy/>
  <dcterms:modified xsi:type="dcterms:W3CDTF">2026-09-09T13:50:25Z</dcterms:modified>
  <cp:revision>142</cp:revision>
  <dc:subject/>
  <dc:title>ОРДЕНА ПОБЕДЫ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31</vt:i4>
  </property>
</Properties>
</file>