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21.73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23.35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23.69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</inkml:trace>
  <inkml:trace contextRef="#ctx0" brushRef="#br0" timeOffset="1">0 1 24575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24.06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</inkml:trace>
  <inkml:trace contextRef="#ctx0" brushRef="#br0" timeOffset="1">0 1 24575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30.74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31.76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5T14:13:33.75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350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16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672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295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87990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11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37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54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958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73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167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718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241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312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557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38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FC15C-751F-4298-9A43-DA0793A6A71E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8D73AD1-5952-44DE-B406-71471B3B0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83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customXml" Target="../ink/ink1.xml"/><Relationship Id="rId7" Type="http://schemas.openxmlformats.org/officeDocument/2006/relationships/customXml" Target="../ink/ink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customXml" Target="../ink/ink7.xml"/><Relationship Id="rId5" Type="http://schemas.openxmlformats.org/officeDocument/2006/relationships/customXml" Target="../ink/ink2.xml"/><Relationship Id="rId10" Type="http://schemas.openxmlformats.org/officeDocument/2006/relationships/customXml" Target="../ink/ink6.xml"/><Relationship Id="rId4" Type="http://schemas.openxmlformats.org/officeDocument/2006/relationships/image" Target="../media/image11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CB8CF-E23F-4F14-CC47-7EAC8B0DA7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13899" y="1613367"/>
            <a:ext cx="9971964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ИСПОЛЬЗОВАНИЕ МЕТАПРЕДМЕТНЫХ СВЯЗЕЙ НА УРОКАХ МАТЕМАТИКИ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FC38B8-3FF0-95D7-4C3F-12897314B0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Учитель начальных классов, Коркина Е.А.</a:t>
            </a:r>
          </a:p>
        </p:txBody>
      </p:sp>
    </p:spTree>
    <p:extLst>
      <p:ext uri="{BB962C8B-B14F-4D97-AF65-F5344CB8AC3E}">
        <p14:creationId xmlns:p14="http://schemas.microsoft.com/office/powerpoint/2010/main" val="2121182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7D1BE-49CB-E3B7-F126-2AF436E94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«Учёные»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F93574-5CAB-C69A-62D7-3FDA443F3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8078"/>
            <a:ext cx="10515600" cy="4351338"/>
          </a:xfrm>
        </p:spPr>
        <p:txBody>
          <a:bodyPr>
            <a:normAutofit/>
          </a:bodyPr>
          <a:lstStyle/>
          <a:p>
            <a:r>
              <a:rPr lang="ru-RU" sz="2400" dirty="0"/>
              <a:t>К. Циолковский – ракета</a:t>
            </a:r>
          </a:p>
          <a:p>
            <a:r>
              <a:rPr lang="ru-RU" sz="2400" dirty="0"/>
              <a:t>А. </a:t>
            </a:r>
            <a:r>
              <a:rPr lang="ru-RU" sz="2400" dirty="0" err="1"/>
              <a:t>Бенс</a:t>
            </a:r>
            <a:r>
              <a:rPr lang="ru-RU" sz="2400" dirty="0"/>
              <a:t> – телефон</a:t>
            </a:r>
          </a:p>
          <a:p>
            <a:r>
              <a:rPr lang="ru-RU" sz="2400" dirty="0"/>
              <a:t>А. Можайский – самолет</a:t>
            </a:r>
          </a:p>
          <a:p>
            <a:r>
              <a:rPr lang="ru-RU" sz="2400" dirty="0"/>
              <a:t>М. Купер – сотовый телефон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B560FA-5FA7-0E5F-3D84-A35F7DB6FB18}"/>
              </a:ext>
            </a:extLst>
          </p:cNvPr>
          <p:cNvSpPr txBox="1"/>
          <p:nvPr/>
        </p:nvSpPr>
        <p:spPr>
          <a:xfrm>
            <a:off x="6648195" y="1312377"/>
            <a:ext cx="4775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Русский язык (написание ФИО)</a:t>
            </a:r>
          </a:p>
          <a:p>
            <a:r>
              <a:rPr lang="ru-RU" sz="2400" dirty="0"/>
              <a:t>2. Литературное чтение (работа со словарём)</a:t>
            </a:r>
          </a:p>
          <a:p>
            <a:r>
              <a:rPr lang="ru-RU" sz="2400" dirty="0"/>
              <a:t>3. Физкультура (показ движениями изобретений)</a:t>
            </a:r>
          </a:p>
          <a:p>
            <a:r>
              <a:rPr lang="ru-RU" sz="2400" dirty="0"/>
              <a:t>4. ИЗО (рисунки изобретений)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6DF609-6762-EED9-FAF2-784ACD1C0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9" y="4074737"/>
            <a:ext cx="2788693" cy="2416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B5D14B-08F3-4091-8FAF-E89DEE1D6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247" y="4103782"/>
            <a:ext cx="2455795" cy="2512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B80E6CF-5B06-8FE7-A650-16CDA436F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908" y="4033843"/>
            <a:ext cx="3212138" cy="2501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887130-BCEC-FDF4-8484-C140AE5B17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076" y="4076267"/>
            <a:ext cx="2455796" cy="2416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75444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BD53B-E289-864D-25BE-E7910A4EA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«Типы текстов»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CB8765-7248-9C4C-99A5-8B525C21C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0323" y="3317050"/>
            <a:ext cx="5712725" cy="317582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Литературное чтение (чтение текста: повествования, описания, рассуждения) </a:t>
            </a:r>
          </a:p>
          <a:p>
            <a:pPr marL="514350" indent="-514350">
              <a:buAutoNum type="arabicPeriod"/>
            </a:pPr>
            <a:r>
              <a:rPr lang="ru-RU" sz="2400" dirty="0"/>
              <a:t> Русский язык (назвать вид текста (объяснить), назвать грамматическую основу)</a:t>
            </a:r>
          </a:p>
          <a:p>
            <a:pPr marL="514350" indent="-514350">
              <a:buAutoNum type="arabicPeriod"/>
            </a:pPr>
            <a:r>
              <a:rPr lang="ru-RU" sz="2400" dirty="0"/>
              <a:t>ИЗО (сколько картин можно нарисовать к текстам)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E20E5F-BCC4-638C-0587-13FE451FBE90}"/>
              </a:ext>
            </a:extLst>
          </p:cNvPr>
          <p:cNvSpPr txBox="1"/>
          <p:nvPr/>
        </p:nvSpPr>
        <p:spPr>
          <a:xfrm>
            <a:off x="1160061" y="1529073"/>
            <a:ext cx="103040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/>
              <a:t>Ваня и Женя увидели в саду маленького ёжика. Каждый день дети приносили ему кусочки мяса и хлеба. Осенью ёжик залез в норку и заснул в ней.</a:t>
            </a:r>
          </a:p>
        </p:txBody>
      </p:sp>
    </p:spTree>
    <p:extLst>
      <p:ext uri="{BB962C8B-B14F-4D97-AF65-F5344CB8AC3E}">
        <p14:creationId xmlns:p14="http://schemas.microsoft.com/office/powerpoint/2010/main" val="4085972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0FDA1-6B07-4B20-373F-2A0C49220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«Предложение»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25498F-8211-6862-619C-A016345DD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674" y="3325528"/>
            <a:ext cx="5726373" cy="33891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1. Русский язык (составление предложений, словесное описание берёзы)</a:t>
            </a:r>
          </a:p>
          <a:p>
            <a:pPr marL="0" indent="0">
              <a:buNone/>
            </a:pPr>
            <a:r>
              <a:rPr lang="ru-RU" sz="2000" dirty="0"/>
              <a:t>2. ИЗО ( цвет, форма листа берёзы, у каждого на парте лист)</a:t>
            </a:r>
          </a:p>
          <a:p>
            <a:pPr marL="0" indent="0">
              <a:buNone/>
            </a:pPr>
            <a:r>
              <a:rPr lang="ru-RU" sz="2000" dirty="0"/>
              <a:t>3. Музыка (прослушивание шелеста листа, «Во поле берёза стояла»)</a:t>
            </a:r>
          </a:p>
          <a:p>
            <a:pPr marL="0" indent="0">
              <a:buNone/>
            </a:pPr>
            <a:r>
              <a:rPr lang="ru-RU" sz="2000" dirty="0"/>
              <a:t>4. Технология (аппликация берёзы)</a:t>
            </a:r>
          </a:p>
          <a:p>
            <a:pPr marL="0" indent="0">
              <a:buNone/>
            </a:pPr>
            <a:r>
              <a:rPr lang="ru-RU" sz="2000" dirty="0"/>
              <a:t>5. Физкультура (составление предложения с помощью карточек – построение по росту в шеренгу)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E86B6D-C03B-3517-1FED-55DEE400F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098" y="2079041"/>
            <a:ext cx="7749654" cy="1246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BCF252-9CFF-1F20-C475-659753D6C756}"/>
              </a:ext>
            </a:extLst>
          </p:cNvPr>
          <p:cNvSpPr txBox="1"/>
          <p:nvPr/>
        </p:nvSpPr>
        <p:spPr>
          <a:xfrm>
            <a:off x="409434" y="1524554"/>
            <a:ext cx="10944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Берёза трепещет на ветру зелёными листочками.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836556FA-5A0B-7E06-349A-161C62A6BE07}"/>
              </a:ext>
            </a:extLst>
          </p:cNvPr>
          <p:cNvGrpSpPr/>
          <p:nvPr/>
        </p:nvGrpSpPr>
        <p:grpSpPr>
          <a:xfrm>
            <a:off x="10194845" y="3083722"/>
            <a:ext cx="13680" cy="14400"/>
            <a:chOff x="10194845" y="3083722"/>
            <a:chExt cx="13680" cy="14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B16289F7-4105-2ED1-3D1D-046DCD8C3377}"/>
                    </a:ext>
                  </a:extLst>
                </p14:cNvPr>
                <p14:cNvContentPartPr/>
                <p14:nvPr/>
              </p14:nvContentPartPr>
              <p14:xfrm>
                <a:off x="10194845" y="3083722"/>
                <a:ext cx="360" cy="36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B16289F7-4105-2ED1-3D1D-046DCD8C337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88725" y="3077602"/>
                  <a:ext cx="1260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813DAE8F-BFDE-0694-7CA8-51FC86180DFB}"/>
                    </a:ext>
                  </a:extLst>
                </p14:cNvPr>
                <p14:cNvContentPartPr/>
                <p14:nvPr/>
              </p14:nvContentPartPr>
              <p14:xfrm>
                <a:off x="10194845" y="3083722"/>
                <a:ext cx="360" cy="360"/>
              </p14:xfrm>
            </p:contentPart>
          </mc:Choice>
          <mc:Fallback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813DAE8F-BFDE-0694-7CA8-51FC86180D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88725" y="3077602"/>
                  <a:ext cx="1260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5635C481-3B9E-8181-03D0-94E552B05B6E}"/>
                    </a:ext>
                  </a:extLst>
                </p14:cNvPr>
                <p14:cNvContentPartPr/>
                <p14:nvPr/>
              </p14:nvContentPartPr>
              <p14:xfrm>
                <a:off x="10194845" y="3083722"/>
                <a:ext cx="360" cy="360"/>
              </p14:xfrm>
            </p:contentPart>
          </mc:Choice>
          <mc:Fallback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5635C481-3B9E-8181-03D0-94E552B05B6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88725" y="3077602"/>
                  <a:ext cx="1260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1" name="Рукописный ввод 10">
                  <a:extLst>
                    <a:ext uri="{FF2B5EF4-FFF2-40B4-BE49-F238E27FC236}">
                      <a16:creationId xmlns:a16="http://schemas.microsoft.com/office/drawing/2014/main" id="{096E2418-2A71-A26F-AD32-51073B05FDAA}"/>
                    </a:ext>
                  </a:extLst>
                </p14:cNvPr>
                <p14:cNvContentPartPr/>
                <p14:nvPr/>
              </p14:nvContentPartPr>
              <p14:xfrm>
                <a:off x="10194845" y="3083722"/>
                <a:ext cx="360" cy="360"/>
              </p14:xfrm>
            </p:contentPart>
          </mc:Choice>
          <mc:Fallback>
            <p:pic>
              <p:nvPicPr>
                <p:cNvPr id="11" name="Рукописный ввод 10">
                  <a:extLst>
                    <a:ext uri="{FF2B5EF4-FFF2-40B4-BE49-F238E27FC236}">
                      <a16:creationId xmlns:a16="http://schemas.microsoft.com/office/drawing/2014/main" id="{096E2418-2A71-A26F-AD32-51073B05FDA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88725" y="3077602"/>
                  <a:ext cx="1260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329B4AD9-CA6B-ED35-88A1-0C0C8845C370}"/>
                    </a:ext>
                  </a:extLst>
                </p14:cNvPr>
                <p14:cNvContentPartPr/>
                <p14:nvPr/>
              </p14:nvContentPartPr>
              <p14:xfrm>
                <a:off x="10208165" y="3083722"/>
                <a:ext cx="360" cy="360"/>
              </p14:xfrm>
            </p:contentPart>
          </mc:Choice>
          <mc:Fallback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329B4AD9-CA6B-ED35-88A1-0C0C8845C37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190165" y="306608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F580F72E-6438-6090-F7CF-30A33676A5A4}"/>
                    </a:ext>
                  </a:extLst>
                </p14:cNvPr>
                <p14:cNvContentPartPr/>
                <p14:nvPr/>
              </p14:nvContentPartPr>
              <p14:xfrm>
                <a:off x="10208165" y="3097762"/>
                <a:ext cx="360" cy="360"/>
              </p14:xfrm>
            </p:contentPart>
          </mc:Choice>
          <mc:Fallback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id="{F580F72E-6438-6090-F7CF-30A33676A5A4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190165" y="307976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7E2CB645-D60E-BBFF-DCC9-DC129030F4A2}"/>
                  </a:ext>
                </a:extLst>
              </p14:cNvPr>
              <p14:cNvContentPartPr/>
              <p14:nvPr/>
            </p14:nvContentPartPr>
            <p14:xfrm>
              <a:off x="5090045" y="2360482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7E2CB645-D60E-BBFF-DCC9-DC129030F4A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72405" y="2342842"/>
                <a:ext cx="360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0116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B1429-14DB-4C85-9749-6024857BF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Эти уроки позволяют: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ED0A9F-C08E-A582-8D78-DA6F6E3C9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64" y="1710212"/>
            <a:ext cx="8596668" cy="388077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ru-RU" sz="2400" dirty="0"/>
              <a:t>1. Сократить сроки изучения отдельных тем;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400" dirty="0"/>
              <a:t>2. Ликвидировать дублирование материала по разным предметам;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400" dirty="0"/>
              <a:t>3. Развитие речи, мышления, орфографической зоркости, творческого потенциала;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400" dirty="0"/>
              <a:t>4. Снять утомляемость и перенапряжение учащихся за счёт переключения с одного вида деятельности на другой;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400" dirty="0"/>
              <a:t>5. Способствует целостному восприятию мира.</a:t>
            </a:r>
          </a:p>
        </p:txBody>
      </p:sp>
    </p:spTree>
    <p:extLst>
      <p:ext uri="{BB962C8B-B14F-4D97-AF65-F5344CB8AC3E}">
        <p14:creationId xmlns:p14="http://schemas.microsoft.com/office/powerpoint/2010/main" val="938686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F641DD-EDA1-4D04-5EEE-3361BE631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2384994"/>
            <a:ext cx="10515600" cy="1325563"/>
          </a:xfrm>
        </p:spPr>
        <p:txBody>
          <a:bodyPr>
            <a:normAutofit/>
          </a:bodyPr>
          <a:lstStyle/>
          <a:p>
            <a:r>
              <a:rPr lang="ru-RU" sz="66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88789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301EC-1DFD-52AC-652F-C634470E5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мире все взаимосвязано…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1939AD-3CA5-6A1C-CAAF-F981900400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Всё в мире цепью связано нетленной.</a:t>
            </a:r>
          </a:p>
          <a:p>
            <a:pPr marL="0" indent="0">
              <a:buNone/>
            </a:pPr>
            <a:r>
              <a:rPr lang="ru-RU" dirty="0"/>
              <a:t>Всё включено в один круговорот:</a:t>
            </a:r>
          </a:p>
          <a:p>
            <a:pPr marL="0" indent="0">
              <a:buNone/>
            </a:pPr>
            <a:r>
              <a:rPr lang="ru-RU" dirty="0"/>
              <a:t>Сорвёшь цветок,</a:t>
            </a:r>
          </a:p>
          <a:p>
            <a:pPr marL="0" indent="0">
              <a:buNone/>
            </a:pPr>
            <a:r>
              <a:rPr lang="ru-RU" dirty="0"/>
              <a:t>А где-то во Вселенной</a:t>
            </a:r>
          </a:p>
          <a:p>
            <a:pPr marL="0" indent="0">
              <a:buNone/>
            </a:pPr>
            <a:r>
              <a:rPr lang="ru-RU" dirty="0"/>
              <a:t>В тот миг звезда взорвётся и умрёт!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Л. Куклин</a:t>
            </a:r>
          </a:p>
        </p:txBody>
      </p:sp>
    </p:spTree>
    <p:extLst>
      <p:ext uri="{BB962C8B-B14F-4D97-AF65-F5344CB8AC3E}">
        <p14:creationId xmlns:p14="http://schemas.microsoft.com/office/powerpoint/2010/main" val="77536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4ACB8E-715B-B796-23C8-58C74612E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метапредметные связи?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31C62B-C08A-94C4-5191-B1D05C8D3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Метапредметные связи – это глубокое взаимопроникновение, слияние, насколько возможно, в одном учебном материале обобщенных знаний.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15DF10-4A0D-5361-9976-F2F770863E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7" r="18358"/>
          <a:stretch/>
        </p:blipFill>
        <p:spPr>
          <a:xfrm>
            <a:off x="2333767" y="3198519"/>
            <a:ext cx="3425588" cy="3113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30BD40-7CC9-E72B-D865-CBE278710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19" y="3198518"/>
            <a:ext cx="3604349" cy="3113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49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3CE841-B8EE-DD05-C113-2DDA66958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Значение метапредметных связей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FADB4B-0BA9-D8C1-A3E4-B0AB92A28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Метапредметные связи позволяют:</a:t>
            </a:r>
          </a:p>
          <a:p>
            <a:pPr marL="0" indent="0">
              <a:buNone/>
            </a:pPr>
            <a:r>
              <a:rPr lang="ru-RU" dirty="0"/>
              <a:t>- научить ребенка самостоятельно добывать знания;</a:t>
            </a:r>
          </a:p>
          <a:p>
            <a:pPr marL="0" indent="0">
              <a:buNone/>
            </a:pPr>
            <a:r>
              <a:rPr lang="ru-RU" dirty="0"/>
              <a:t>- развивать интерес к чтению;</a:t>
            </a:r>
          </a:p>
          <a:p>
            <a:pPr marL="0" indent="0">
              <a:buNone/>
            </a:pPr>
            <a:r>
              <a:rPr lang="ru-RU" dirty="0"/>
              <a:t>- повышать его интеллектуальный уровень.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Актуальность метапредметных связей обусловлена современным уровнем развития науки, на котором ярко выражена интеграция общественных, естественнонаучных и технических знаний.</a:t>
            </a:r>
          </a:p>
        </p:txBody>
      </p:sp>
    </p:spTree>
    <p:extLst>
      <p:ext uri="{BB962C8B-B14F-4D97-AF65-F5344CB8AC3E}">
        <p14:creationId xmlns:p14="http://schemas.microsoft.com/office/powerpoint/2010/main" val="166094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C117DD-983B-D919-4067-553C23E06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Проблема метапредметных связей и ее решение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B8CFD0-0CCB-9A06-68F4-C557933E2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Проблема: Низкий уровень метапредметных связей в учебном процессе. Отсюда, снижение качества обучения, развития логического мышления и творческих способностей.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Для решения проблемы метапредметных связей нужно обеспечить взаимосвязь наук естественно-математического и общественно-гуманитарного циклов</a:t>
            </a:r>
          </a:p>
        </p:txBody>
      </p:sp>
    </p:spTree>
    <p:extLst>
      <p:ext uri="{BB962C8B-B14F-4D97-AF65-F5344CB8AC3E}">
        <p14:creationId xmlns:p14="http://schemas.microsoft.com/office/powerpoint/2010/main" val="3862102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A8580D-FC37-51B9-6428-9969FFC69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Важность взаимосвязи математики с науками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2F93B8-FC56-ADA1-AE52-172DFBDBD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Математика важна в интеграции с другими науками, так как:</a:t>
            </a:r>
          </a:p>
          <a:p>
            <a:r>
              <a:rPr lang="ru-RU" dirty="0"/>
              <a:t>все больше специальностей требуют высокого уровня образования, применений математических знаний, расширяется круг обучающихся, для которых математика становится значимым предметом.  </a:t>
            </a:r>
          </a:p>
          <a:p>
            <a:r>
              <a:rPr lang="ru-RU" dirty="0"/>
              <a:t>в повседневной практической деятельности каждый человек в той или иной степени имеет дело с расчетами, планированием, моделированием и т. д.</a:t>
            </a:r>
          </a:p>
        </p:txBody>
      </p:sp>
    </p:spTree>
    <p:extLst>
      <p:ext uri="{BB962C8B-B14F-4D97-AF65-F5344CB8AC3E}">
        <p14:creationId xmlns:p14="http://schemas.microsoft.com/office/powerpoint/2010/main" val="1174359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52FE4-4372-A8DA-67EE-00BD1494C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Как правильно проводить интеграцию математики и наук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2DAB24-43F6-C113-1926-B78D1464D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Для проведения успешной интеграции следует: </a:t>
            </a:r>
          </a:p>
          <a:p>
            <a:r>
              <a:rPr lang="ru-RU" dirty="0"/>
              <a:t>применять математические идеи и методы, доступные ученикам понятия и термины, а также реальные числовые данные, которые не ведут к громоздким вычислениям;</a:t>
            </a:r>
          </a:p>
          <a:p>
            <a:r>
              <a:rPr lang="ru-RU" dirty="0"/>
              <a:t>использовать задач с экологическим сюжетом на основе краеведческого материала, окружающей среды;</a:t>
            </a:r>
          </a:p>
          <a:p>
            <a:r>
              <a:rPr lang="ru-RU" dirty="0"/>
              <a:t>использовать художественной литературы на уроках математики можно решать задачи воспитания, что позволяет гармонизировать обстановку в классе, где есть и логики, и лирики.</a:t>
            </a:r>
          </a:p>
        </p:txBody>
      </p:sp>
    </p:spTree>
    <p:extLst>
      <p:ext uri="{BB962C8B-B14F-4D97-AF65-F5344CB8AC3E}">
        <p14:creationId xmlns:p14="http://schemas.microsoft.com/office/powerpoint/2010/main" val="3645074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9A845-E297-0A75-C867-F8CE78F07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4910"/>
            <a:ext cx="9144000" cy="2387600"/>
          </a:xfrm>
        </p:spPr>
        <p:txBody>
          <a:bodyPr>
            <a:normAutofit/>
          </a:bodyPr>
          <a:lstStyle/>
          <a:p>
            <a:pPr algn="ctr"/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829C39-392E-3465-E9EC-80DC0D605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6287" y="540829"/>
            <a:ext cx="9749050" cy="165576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«Устное народное творчество»</a:t>
            </a:r>
            <a:endParaRPr lang="ru-RU" sz="3600" i="1" dirty="0"/>
          </a:p>
          <a:p>
            <a:pPr marL="0" indent="0">
              <a:buNone/>
            </a:pPr>
            <a:endParaRPr lang="ru-RU" i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A7122F-3B3F-C9D1-4043-09699259F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143" y="2467222"/>
            <a:ext cx="3611051" cy="3572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FE85DF-31F1-F7DD-B34A-38E8F50C2B4D}"/>
              </a:ext>
            </a:extLst>
          </p:cNvPr>
          <p:cNvSpPr/>
          <p:nvPr/>
        </p:nvSpPr>
        <p:spPr>
          <a:xfrm>
            <a:off x="156948" y="1427150"/>
            <a:ext cx="105883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ru-RU" sz="4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Семь раз отмерь – один раз отрежь.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6F2151-08A6-3B67-928A-AA7B93C61B13}"/>
              </a:ext>
            </a:extLst>
          </p:cNvPr>
          <p:cNvSpPr txBox="1"/>
          <p:nvPr/>
        </p:nvSpPr>
        <p:spPr>
          <a:xfrm>
            <a:off x="801805" y="2429301"/>
            <a:ext cx="65748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1.Русский язык (орфограммы)</a:t>
            </a:r>
          </a:p>
          <a:p>
            <a:endParaRPr lang="ru-RU" sz="2000" dirty="0"/>
          </a:p>
          <a:p>
            <a:r>
              <a:rPr lang="ru-RU" sz="2000" dirty="0"/>
              <a:t>2. Литературное чтение (чтение пословицы и пояснение – как понимаете смысл)</a:t>
            </a:r>
          </a:p>
          <a:p>
            <a:endParaRPr lang="ru-RU" sz="2000" dirty="0"/>
          </a:p>
          <a:p>
            <a:r>
              <a:rPr lang="ru-RU" sz="2000" dirty="0"/>
              <a:t>3. Математика (назовите числительные, какие они?, образуйте</a:t>
            </a:r>
          </a:p>
          <a:p>
            <a:r>
              <a:rPr lang="ru-RU" sz="2000" dirty="0"/>
              <a:t>порядковые числительные, назовите соседей числа, какое больше и на сколько больше, во сколько раз меньше и какое число?)</a:t>
            </a:r>
          </a:p>
          <a:p>
            <a:endParaRPr lang="ru-RU" sz="2000" dirty="0"/>
          </a:p>
          <a:p>
            <a:r>
              <a:rPr lang="ru-RU" sz="2000" dirty="0"/>
              <a:t>4. Технология (вырезание деталей различной длины)</a:t>
            </a:r>
          </a:p>
        </p:txBody>
      </p:sp>
    </p:spTree>
    <p:extLst>
      <p:ext uri="{BB962C8B-B14F-4D97-AF65-F5344CB8AC3E}">
        <p14:creationId xmlns:p14="http://schemas.microsoft.com/office/powerpoint/2010/main" val="1987083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5403D2-AECB-67D7-8ADF-4B27DB1BC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3321"/>
            <a:ext cx="11782566" cy="202323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«Числа от 1 до 10» </a:t>
            </a:r>
            <a:br>
              <a:rPr lang="ru-RU" sz="4000" dirty="0"/>
            </a:br>
            <a:r>
              <a:rPr lang="ru-RU" dirty="0"/>
              <a:t>«Вычитание четырёхзначных чисел»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270F7F-D564-E877-1AB4-F91EA42DF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6306" y="1765123"/>
            <a:ext cx="4722124" cy="1663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/>
              <a:t>1. Математика (характеристика чисел первого десятка)</a:t>
            </a:r>
          </a:p>
          <a:p>
            <a:pPr marL="0" indent="0">
              <a:buNone/>
            </a:pPr>
            <a:r>
              <a:rPr lang="ru-RU" sz="2200" dirty="0"/>
              <a:t>2. Окружающий мир (счет домашних и диких животных)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9FBE7C-9101-18BF-2595-63DEEB568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83" y="1405312"/>
            <a:ext cx="4182581" cy="2808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BFEA46-3E8D-5D4C-3762-A2B4F0107554}"/>
              </a:ext>
            </a:extLst>
          </p:cNvPr>
          <p:cNvSpPr txBox="1"/>
          <p:nvPr/>
        </p:nvSpPr>
        <p:spPr>
          <a:xfrm>
            <a:off x="5149755" y="4411751"/>
            <a:ext cx="52441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cs typeface="Times New Roman" panose="02020603050405020304" pitchFamily="18" charset="0"/>
              </a:rPr>
              <a:t>1. </a:t>
            </a:r>
            <a:r>
              <a:rPr lang="ru-RU" sz="2200" dirty="0">
                <a:cs typeface="Times New Roman" panose="02020603050405020304" pitchFamily="18" charset="0"/>
              </a:rPr>
              <a:t>Математика (алгоритм письменного вычитания многозначных чисел)</a:t>
            </a:r>
          </a:p>
          <a:p>
            <a:r>
              <a:rPr lang="ru-RU" sz="2200" dirty="0">
                <a:cs typeface="Times New Roman" panose="02020603050405020304" pitchFamily="18" charset="0"/>
              </a:rPr>
              <a:t>2. Окружающий мир (проекты «Никто не забыт, ничто не забыто»</a:t>
            </a:r>
            <a:r>
              <a:rPr lang="en-US" sz="2200" dirty="0">
                <a:cs typeface="Times New Roman" panose="02020603050405020304" pitchFamily="18" charset="0"/>
              </a:rPr>
              <a:t>)</a:t>
            </a:r>
            <a:endParaRPr lang="ru-RU" sz="2200" dirty="0"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085281-EEE2-0325-E904-675A6CFA46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763" y="3898883"/>
            <a:ext cx="4416190" cy="2595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1564617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27</TotalTime>
  <Words>701</Words>
  <Application>Microsoft Office PowerPoint</Application>
  <PresentationFormat>Широкоэкранный</PresentationFormat>
  <Paragraphs>76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Аспект</vt:lpstr>
      <vt:lpstr>ИСПОЛЬЗОВАНИЕ МЕТАПРЕДМЕТНЫХ СВЯЗЕЙ НА УРОКАХ МАТЕМАТИКИ</vt:lpstr>
      <vt:lpstr>В мире все взаимосвязано…</vt:lpstr>
      <vt:lpstr>Что такое метапредметные связи?</vt:lpstr>
      <vt:lpstr>Значение метапредметных связей</vt:lpstr>
      <vt:lpstr>Проблема метапредметных связей и ее решение</vt:lpstr>
      <vt:lpstr>Важность взаимосвязи математики с науками</vt:lpstr>
      <vt:lpstr>Как правильно проводить интеграцию математики и наук</vt:lpstr>
      <vt:lpstr> </vt:lpstr>
      <vt:lpstr>«Числа от 1 до 10»  «Вычитание четырёхзначных чисел»</vt:lpstr>
      <vt:lpstr>«Учёные»</vt:lpstr>
      <vt:lpstr>«Типы текстов»</vt:lpstr>
      <vt:lpstr>«Предложение»</vt:lpstr>
      <vt:lpstr>Эти уроки позволяют: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МЕТАПРЕДМЕТНЫХ СВЯЗЕЙ НА УРОКАХ МАТЕМАТИКИ</dc:title>
  <dc:creator>Привет Карина!!!</dc:creator>
  <cp:lastModifiedBy>Привет Карина!!!</cp:lastModifiedBy>
  <cp:revision>1</cp:revision>
  <dcterms:created xsi:type="dcterms:W3CDTF">2023-11-25T13:53:34Z</dcterms:created>
  <dcterms:modified xsi:type="dcterms:W3CDTF">2023-11-25T14:21:09Z</dcterms:modified>
</cp:coreProperties>
</file>