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  <p:sldMasterId id="2147483864" r:id="rId2"/>
  </p:sldMasterIdLst>
  <p:sldIdLst>
    <p:sldId id="256" r:id="rId3"/>
    <p:sldId id="288" r:id="rId4"/>
    <p:sldId id="258" r:id="rId5"/>
    <p:sldId id="277" r:id="rId6"/>
    <p:sldId id="259" r:id="rId7"/>
    <p:sldId id="278" r:id="rId8"/>
    <p:sldId id="286" r:id="rId9"/>
    <p:sldId id="260" r:id="rId10"/>
    <p:sldId id="261" r:id="rId11"/>
    <p:sldId id="275" r:id="rId12"/>
    <p:sldId id="280" r:id="rId13"/>
    <p:sldId id="281" r:id="rId14"/>
    <p:sldId id="282" r:id="rId15"/>
    <p:sldId id="276" r:id="rId16"/>
    <p:sldId id="284" r:id="rId17"/>
    <p:sldId id="283" r:id="rId18"/>
    <p:sldId id="285" r:id="rId19"/>
    <p:sldId id="257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4" r:id="rId32"/>
    <p:sldId id="273" r:id="rId33"/>
    <p:sldId id="28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3A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44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4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0.png"/><Relationship Id="rId4" Type="http://schemas.openxmlformats.org/officeDocument/2006/relationships/image" Target="../media/image3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0.png"/><Relationship Id="rId5" Type="http://schemas.openxmlformats.org/officeDocument/2006/relationships/image" Target="../media/image370.png"/><Relationship Id="rId4" Type="http://schemas.openxmlformats.org/officeDocument/2006/relationships/image" Target="../media/image3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7" Type="http://schemas.openxmlformats.org/officeDocument/2006/relationships/image" Target="../media/image47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10.png"/><Relationship Id="rId4" Type="http://schemas.openxmlformats.org/officeDocument/2006/relationships/image" Target="../media/image40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40.png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0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8.png"/><Relationship Id="rId5" Type="http://schemas.openxmlformats.org/officeDocument/2006/relationships/image" Target="../media/image69.png"/><Relationship Id="rId4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Свойства чётных и нечётных функций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Автор:</a:t>
            </a:r>
          </a:p>
          <a:p>
            <a:r>
              <a:rPr lang="ru-RU" sz="2000" dirty="0" smtClean="0"/>
              <a:t>Сидорова А.В.</a:t>
            </a:r>
          </a:p>
          <a:p>
            <a:r>
              <a:rPr lang="ru-RU" sz="2000" dirty="0" smtClean="0"/>
              <a:t>учитель математики</a:t>
            </a:r>
          </a:p>
          <a:p>
            <a:r>
              <a:rPr lang="ru-RU" sz="2000" dirty="0" smtClean="0"/>
              <a:t>МБОУ г. Мурманска СОШ № 31</a:t>
            </a:r>
          </a:p>
          <a:p>
            <a:r>
              <a:rPr lang="ru-RU" sz="2000" dirty="0" smtClean="0"/>
              <a:t>им. </a:t>
            </a:r>
            <a:r>
              <a:rPr lang="ru-RU" sz="2000" dirty="0" err="1" smtClean="0"/>
              <a:t>Л.В.Журина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20068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4284250"/>
          </a:xfrm>
        </p:spPr>
        <p:txBody>
          <a:bodyPr/>
          <a:lstStyle/>
          <a:p>
            <a:r>
              <a:rPr lang="ru-RU" i="1" dirty="0" smtClean="0"/>
              <a:t>Повторить определение </a:t>
            </a:r>
            <a:r>
              <a:rPr lang="ru-RU" i="1" dirty="0"/>
              <a:t>« чётности" и "нечётности" функции; </a:t>
            </a:r>
            <a:endParaRPr lang="ru-RU" i="1" dirty="0" smtClean="0"/>
          </a:p>
          <a:p>
            <a:r>
              <a:rPr lang="ru-RU" i="1" dirty="0" smtClean="0"/>
              <a:t>Отработать </a:t>
            </a:r>
            <a:r>
              <a:rPr lang="ru-RU" i="1" dirty="0"/>
              <a:t>навыки исследования функций на чётность с помощью </a:t>
            </a:r>
            <a:r>
              <a:rPr lang="ru-RU" i="1" dirty="0" smtClean="0"/>
              <a:t>определения</a:t>
            </a:r>
            <a:r>
              <a:rPr lang="ru-RU" i="1" dirty="0"/>
              <a:t>;</a:t>
            </a:r>
            <a:endParaRPr lang="ru-RU" i="1" dirty="0" smtClean="0"/>
          </a:p>
          <a:p>
            <a:r>
              <a:rPr lang="ru-RU" i="1" dirty="0" smtClean="0"/>
              <a:t>Рассмотреть </a:t>
            </a:r>
            <a:r>
              <a:rPr lang="ru-RU" i="1" dirty="0"/>
              <a:t>свойства графика чётной и нечётной функций; </a:t>
            </a:r>
            <a:endParaRPr lang="ru-RU" i="1" dirty="0" smtClean="0"/>
          </a:p>
          <a:p>
            <a:r>
              <a:rPr lang="ru-RU" i="1" dirty="0" smtClean="0"/>
              <a:t>Отработать навыки построения </a:t>
            </a:r>
            <a:r>
              <a:rPr lang="ru-RU" i="1" dirty="0"/>
              <a:t>графиков функций, используя свойства чётности и нечётности </a:t>
            </a:r>
            <a:r>
              <a:rPr lang="ru-RU" i="1" dirty="0" smtClean="0"/>
              <a:t>функций.</a:t>
            </a:r>
          </a:p>
        </p:txBody>
      </p:sp>
    </p:spTree>
    <p:extLst>
      <p:ext uri="{BB962C8B-B14F-4D97-AF65-F5344CB8AC3E}">
        <p14:creationId xmlns:p14="http://schemas.microsoft.com/office/powerpoint/2010/main" val="3727247017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291576" y="-23482"/>
            <a:ext cx="8395224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b="1" dirty="0" smtClean="0">
                <a:solidFill>
                  <a:srgbClr val="FF0000"/>
                </a:solidFill>
              </a:rPr>
              <a:t>Чётная функция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41379" y="3284984"/>
            <a:ext cx="4379093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0000"/>
                </a:solidFill>
              </a:rPr>
              <a:t>График </a:t>
            </a:r>
            <a:r>
              <a:rPr lang="ru-RU" sz="2800" dirty="0" smtClean="0">
                <a:solidFill>
                  <a:srgbClr val="000000"/>
                </a:solidFill>
              </a:rPr>
              <a:t>симметричен </a:t>
            </a:r>
            <a:endParaRPr lang="ru-RU" sz="28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0000"/>
                </a:solidFill>
              </a:rPr>
              <a:t>относительно </a:t>
            </a:r>
            <a:r>
              <a:rPr lang="ru-RU" sz="2800" dirty="0" smtClean="0">
                <a:solidFill>
                  <a:srgbClr val="000000"/>
                </a:solidFill>
              </a:rPr>
              <a:t>оси </a:t>
            </a:r>
            <a:r>
              <a:rPr lang="ru-RU" sz="2800" dirty="0">
                <a:solidFill>
                  <a:srgbClr val="000000"/>
                </a:solidFill>
              </a:rPr>
              <a:t>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91576" y="908720"/>
                <a:ext cx="8668335" cy="181588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ru-RU" sz="2800" dirty="0" smtClean="0"/>
                  <a:t>Функция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𝑦</m:t>
                    </m:r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ru-RU" sz="2800" dirty="0" smtClean="0"/>
                  <a:t> называется </a:t>
                </a:r>
                <a:r>
                  <a:rPr lang="ru-RU" sz="2800" b="1" i="1" dirty="0" smtClean="0">
                    <a:solidFill>
                      <a:srgbClr val="FF0000"/>
                    </a:solidFill>
                  </a:rPr>
                  <a:t>чётной</a:t>
                </a:r>
                <a:r>
                  <a:rPr lang="ru-RU" sz="2800" dirty="0" smtClean="0"/>
                  <a:t>, если область её</a:t>
                </a:r>
              </a:p>
              <a:p>
                <a:r>
                  <a:rPr lang="ru-RU" sz="2800" dirty="0" smtClean="0"/>
                  <a:t> определения симметрична относительно начала </a:t>
                </a:r>
              </a:p>
              <a:p>
                <a:r>
                  <a:rPr lang="ru-RU" sz="2800" dirty="0" smtClean="0"/>
                  <a:t>координат и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ru-RU" sz="2800" dirty="0" smtClean="0"/>
                  <a:t> для любого </a:t>
                </a:r>
                <a:r>
                  <a:rPr lang="ru-RU" sz="2800" i="1" dirty="0" smtClean="0"/>
                  <a:t>х</a:t>
                </a:r>
                <a:r>
                  <a:rPr lang="ru-RU" sz="2800" dirty="0" smtClean="0"/>
                  <a:t> из области </a:t>
                </a:r>
              </a:p>
              <a:p>
                <a:r>
                  <a:rPr lang="ru-RU" sz="2800" dirty="0" smtClean="0"/>
                  <a:t>определения этой функции.</a:t>
                </a:r>
                <a:endParaRPr lang="ru-RU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76" y="908720"/>
                <a:ext cx="8668335" cy="1815882"/>
              </a:xfrm>
              <a:prstGeom prst="rect">
                <a:avLst/>
              </a:prstGeom>
              <a:blipFill rotWithShape="1">
                <a:blip r:embed="rId2"/>
                <a:stretch>
                  <a:fillRect l="-1404" t="-2667" r="-351" b="-8333"/>
                </a:stretch>
              </a:blip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-18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8960"/>
            <a:ext cx="433387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4474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9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Примеры чётных функций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0" y="1052736"/>
                <a:ext cx="3542928" cy="332399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𝑎𝑥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sz="2400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52736"/>
                <a:ext cx="3542928" cy="332399"/>
              </a:xfrm>
              <a:blipFill rotWithShape="1">
                <a:blip r:embed="rId2"/>
                <a:stretch>
                  <a:fillRect t="-11111" b="-388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7" y="1462211"/>
            <a:ext cx="2971800" cy="313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719" y="1384235"/>
            <a:ext cx="4055133" cy="2201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128" y="3933057"/>
            <a:ext cx="3389168" cy="2106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6013451" y="1628800"/>
                <a:ext cx="1747401" cy="46166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  <a:alpha val="25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ru-RU" sz="2400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3451" y="1628800"/>
                <a:ext cx="1747401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348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5607709" y="4103019"/>
                <a:ext cx="1628587" cy="46166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  <a:alpha val="31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i="1"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7709" y="4103019"/>
                <a:ext cx="1628587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749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Прямоугольник 46"/>
              <p:cNvSpPr/>
              <p:nvPr/>
            </p:nvSpPr>
            <p:spPr>
              <a:xfrm>
                <a:off x="4660280" y="908720"/>
                <a:ext cx="264989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i="1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US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latin typeface="Cambria Math"/>
                            </a:rPr>
                            <m:t>2</m:t>
                          </m:r>
                          <m:r>
                            <a:rPr lang="en-US" sz="2400" i="1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en-US" sz="2400" i="1">
                          <a:latin typeface="Cambria Math"/>
                        </a:rPr>
                        <m:t>, </m:t>
                      </m:r>
                      <m:r>
                        <a:rPr lang="en-US" sz="2400" i="1" dirty="0">
                          <a:latin typeface="Cambria Math"/>
                        </a:rPr>
                        <m:t>𝑛</m:t>
                      </m:r>
                      <m:r>
                        <a:rPr lang="en-US" sz="2400" i="1" dirty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en-US" sz="2400" i="1" dirty="0">
                          <a:latin typeface="Cambria Math"/>
                          <a:ea typeface="Cambria Math"/>
                        </a:rPr>
                        <m:t>𝑍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7" name="Прямоугольник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80" y="908720"/>
                <a:ext cx="2649893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383941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91939" y="3212976"/>
            <a:ext cx="4156525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0000"/>
                </a:solidFill>
              </a:rPr>
              <a:t>График симметричен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0000"/>
                </a:solidFill>
              </a:rPr>
              <a:t>относительно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0000"/>
                </a:solidFill>
              </a:rPr>
              <a:t>начала координат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20" y="908720"/>
                <a:ext cx="8648451" cy="181588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/>
                  <a:t>Функция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𝑦</m:t>
                    </m:r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ru-RU" sz="2800" dirty="0" smtClean="0"/>
                  <a:t> называется </a:t>
                </a:r>
                <a:r>
                  <a:rPr lang="ru-RU" sz="2800" b="1" i="1" dirty="0" smtClean="0">
                    <a:solidFill>
                      <a:srgbClr val="FF0000"/>
                    </a:solidFill>
                  </a:rPr>
                  <a:t>нечётной</a:t>
                </a:r>
                <a:r>
                  <a:rPr lang="ru-RU" sz="2800" dirty="0" smtClean="0"/>
                  <a:t>, если область её  определения симметрична относительно начала </a:t>
                </a:r>
              </a:p>
              <a:p>
                <a:r>
                  <a:rPr lang="ru-RU" sz="2800" dirty="0" smtClean="0"/>
                  <a:t>координат и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=−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ru-RU" sz="2800" dirty="0" smtClean="0"/>
                  <a:t> для любого </a:t>
                </a:r>
                <a:r>
                  <a:rPr lang="ru-RU" sz="2800" i="1" dirty="0" smtClean="0"/>
                  <a:t>х</a:t>
                </a:r>
                <a:r>
                  <a:rPr lang="ru-RU" sz="2800" dirty="0" smtClean="0"/>
                  <a:t> из области определения этой функции.</a:t>
                </a:r>
                <a:endParaRPr lang="ru-RU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908720"/>
                <a:ext cx="8648451" cy="1815882"/>
              </a:xfrm>
              <a:prstGeom prst="rect">
                <a:avLst/>
              </a:prstGeom>
              <a:blipFill rotWithShape="1">
                <a:blip r:embed="rId2"/>
                <a:stretch>
                  <a:fillRect l="-1337" t="-2667" r="-774" b="-8333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-21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9" y="2990304"/>
            <a:ext cx="414337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-27384"/>
            <a:ext cx="51519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Нечётная </a:t>
            </a:r>
            <a:r>
              <a:rPr lang="ru-RU" sz="4800" b="1" dirty="0">
                <a:solidFill>
                  <a:srgbClr val="FF0000"/>
                </a:solidFill>
              </a:rPr>
              <a:t>функция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6503482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382000" cy="66479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Примеры нечётных функций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0" y="1412776"/>
                <a:ext cx="3326904" cy="332399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ru-RU" sz="2400" b="0" i="1" smtClean="0">
                              <a:latin typeface="Cambria Math"/>
                            </a:rPr>
                            <m:t>+1</m:t>
                          </m:r>
                        </m:sup>
                      </m:sSup>
                      <m:r>
                        <a:rPr lang="en-US" sz="2400" b="0" i="1" smtClean="0">
                          <a:latin typeface="Cambria Math"/>
                        </a:rPr>
                        <m:t>, </m:t>
                      </m:r>
                      <m:r>
                        <a:rPr lang="en-US" sz="2400" b="0" i="1" dirty="0" smtClean="0">
                          <a:latin typeface="Cambria Math"/>
                        </a:rPr>
                        <m:t>𝑛</m:t>
                      </m:r>
                      <m:r>
                        <a:rPr lang="en-US" sz="2400" b="0" i="1" dirty="0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en-US" sz="2400" b="0" i="1" dirty="0" smtClean="0">
                          <a:latin typeface="Cambria Math"/>
                          <a:ea typeface="Cambria Math"/>
                        </a:rPr>
                        <m:t>𝑍</m:t>
                      </m:r>
                    </m:oMath>
                  </m:oMathPara>
                </a14:m>
                <a:endParaRPr lang="en-US" sz="2400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412776"/>
                <a:ext cx="3326904" cy="332399"/>
              </a:xfrm>
              <a:blipFill rotWithShape="1">
                <a:blip r:embed="rId2"/>
                <a:stretch>
                  <a:fillRect t="-11111" b="-388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00" y="1916832"/>
            <a:ext cx="1800200" cy="389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55612"/>
            <a:ext cx="4377680" cy="3591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/>
              <p:cNvSpPr/>
              <p:nvPr/>
            </p:nvSpPr>
            <p:spPr>
              <a:xfrm>
                <a:off x="4499992" y="1778663"/>
                <a:ext cx="1433790" cy="78624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  <a:alpha val="59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778663"/>
                <a:ext cx="1433790" cy="78624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960152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474" y="32048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Пример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36536" y="1683741"/>
                <a:ext cx="8382000" cy="2210862"/>
              </a:xfrm>
            </p:spPr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ru-RU" sz="2800" i="1" smtClean="0">
                        <a:latin typeface="Cambria Math"/>
                      </a:rPr>
                      <m:t>Р</m:t>
                    </m:r>
                    <m:r>
                      <a:rPr lang="ru-RU" sz="2800" b="0" i="1" smtClean="0">
                        <a:latin typeface="Cambria Math"/>
                      </a:rPr>
                      <m:t>ешение: </m:t>
                    </m:r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9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                           </a:t>
                </a:r>
                <a:r>
                  <a:rPr lang="en-US" sz="2800" i="1" dirty="0" smtClean="0"/>
                  <a:t>D</a:t>
                </a:r>
                <a:r>
                  <a:rPr lang="en-US" sz="2800" dirty="0" smtClean="0"/>
                  <a:t>(g)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9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+</m:t>
                    </m:r>
                    <m:r>
                      <a:rPr lang="en-US" sz="2800" b="0" i="1" smtClean="0">
                        <a:latin typeface="Cambria Math"/>
                      </a:rPr>
                      <m:t>𝑥</m:t>
                    </m:r>
                    <m:r>
                      <a:rPr lang="en-US" sz="2800" b="0" i="1" smtClean="0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en-US" sz="2800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≠0</m:t>
                      </m:r>
                    </m:oMath>
                  </m:oMathPara>
                </a14:m>
                <a:endParaRPr lang="en-US" sz="28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𝑥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≠0, 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+1&gt;0</m:t>
                      </m:r>
                    </m:oMath>
                  </m:oMathPara>
                </a14:m>
                <a:endParaRPr lang="en-US" sz="28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∞;0</m:t>
                          </m:r>
                        </m:e>
                      </m:d>
                      <m:r>
                        <a:rPr lang="ru-RU" sz="280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ru-RU" sz="28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0;+∞</m:t>
                          </m:r>
                        </m:e>
                      </m:d>
                    </m:oMath>
                  </m:oMathPara>
                </a14:m>
                <a:endParaRPr lang="en-US" sz="28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den>
                      </m:f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8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+1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6536" y="1683741"/>
                <a:ext cx="8382000" cy="2210862"/>
              </a:xfrm>
              <a:blipFill rotWithShape="1">
                <a:blip r:embed="rId2"/>
                <a:stretch>
                  <a:fillRect b="-341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55576" y="4896961"/>
                <a:ext cx="287360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r>
                      <a:rPr lang="en-US" sz="2800" b="0" i="1" smtClean="0">
                        <a:latin typeface="Cambria Math"/>
                      </a:rPr>
                      <m:t>(−</m:t>
                    </m:r>
                    <m:r>
                      <a:rPr lang="en-US" sz="2800" b="0" i="1" smtClean="0">
                        <a:latin typeface="Cambria Math"/>
                      </a:rPr>
                      <m:t>𝑥</m:t>
                    </m:r>
                    <m:r>
                      <a:rPr lang="en-US" sz="28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2800" dirty="0" smtClean="0"/>
                  <a:t>=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/>
                      </a:rPr>
                      <m:t>−</m:t>
                    </m:r>
                    <m:r>
                      <a:rPr lang="en-US" sz="2800" b="0" i="1" dirty="0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dirty="0" smtClean="0">
                        <a:latin typeface="Cambria Math"/>
                      </a:rPr>
                      <m:t>⟾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896961"/>
                <a:ext cx="2873607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396116" y="4896961"/>
                <a:ext cx="247548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𝑔</m:t>
                    </m:r>
                    <m:r>
                      <a:rPr lang="en-US" sz="2800" i="1">
                        <a:latin typeface="Cambria Math"/>
                      </a:rPr>
                      <m:t>(</m:t>
                    </m:r>
                    <m:r>
                      <a:rPr lang="en-US" sz="2800" i="1">
                        <a:latin typeface="Cambria Math"/>
                      </a:rPr>
                      <m:t>𝑥</m:t>
                    </m:r>
                    <m:r>
                      <a:rPr lang="en-US" sz="2800" i="1">
                        <a:latin typeface="Cambria Math"/>
                      </a:rPr>
                      <m:t>)</m:t>
                    </m:r>
                  </m:oMath>
                </a14:m>
                <a:r>
                  <a:rPr lang="en-US" sz="2800" dirty="0" smtClean="0"/>
                  <a:t>- </a:t>
                </a:r>
                <a:r>
                  <a:rPr lang="ru-RU" sz="2800" dirty="0" smtClean="0"/>
                  <a:t>нечётная</a:t>
                </a:r>
                <a:endParaRPr lang="ru-RU" sz="28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6116" y="4896961"/>
                <a:ext cx="2475486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0465" r="-4680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39552" y="980728"/>
                <a:ext cx="8457123" cy="7030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800" dirty="0" smtClean="0"/>
                  <a:t>Докажите, что функция </a:t>
                </a:r>
                <a:r>
                  <a:rPr lang="en-US" sz="2800" dirty="0" smtClean="0"/>
                  <a:t>g</a:t>
                </a:r>
                <a:r>
                  <a:rPr lang="ru-RU" sz="2800" dirty="0" smtClean="0"/>
                  <a:t> нечётная, если </a:t>
                </a:r>
                <a:r>
                  <a:rPr lang="en-US" sz="2800" dirty="0" smtClean="0"/>
                  <a:t>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latin typeface="Cambria Math"/>
                              </a:rPr>
                              <m:t>9</m:t>
                            </m:r>
                          </m:sup>
                        </m:sSup>
                        <m:r>
                          <a:rPr lang="en-US" sz="2800" i="1">
                            <a:latin typeface="Cambria Math"/>
                          </a:rPr>
                          <m:t>+</m:t>
                        </m:r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US" sz="2800" dirty="0" smtClean="0"/>
                  <a:t>  </a:t>
                </a:r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980728"/>
                <a:ext cx="8457123" cy="703013"/>
              </a:xfrm>
              <a:prstGeom prst="rect">
                <a:avLst/>
              </a:prstGeom>
              <a:blipFill rotWithShape="1">
                <a:blip r:embed="rId5"/>
                <a:stretch>
                  <a:fillRect l="-1514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66507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ttp://festival.1september.ru/articles/538503/Image610.jpg"/>
          <p:cNvPicPr>
            <a:picLocks noChangeAspect="1" noChangeArrowheads="1"/>
          </p:cNvPicPr>
          <p:nvPr/>
        </p:nvPicPr>
        <p:blipFill rotWithShape="1">
          <a:blip r:embed="rId2">
            <a:lum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22" t="53555" r="51322"/>
          <a:stretch/>
        </p:blipFill>
        <p:spPr bwMode="auto">
          <a:xfrm>
            <a:off x="653190" y="3990947"/>
            <a:ext cx="3052482" cy="240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Заголовок 5"/>
          <p:cNvSpPr>
            <a:spLocks noGrp="1"/>
          </p:cNvSpPr>
          <p:nvPr>
            <p:ph type="title"/>
          </p:nvPr>
        </p:nvSpPr>
        <p:spPr>
          <a:xfrm>
            <a:off x="366324" y="116632"/>
            <a:ext cx="8382000" cy="66479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b="1" dirty="0" smtClean="0">
                <a:solidFill>
                  <a:srgbClr val="FF0000"/>
                </a:solidFill>
              </a:rPr>
              <a:t>Определите график  чётной и график нечетной функций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6324" y="5855532"/>
            <a:ext cx="3786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ни чётная, ни 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" name="Picture 4" descr="http://festival.1september.ru/articles/538503/Image610.jpg"/>
          <p:cNvPicPr>
            <a:picLocks noChangeAspect="1" noChangeArrowheads="1"/>
          </p:cNvPicPr>
          <p:nvPr/>
        </p:nvPicPr>
        <p:blipFill rotWithShape="1">
          <a:blip r:embed="rId2">
            <a:lum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503" t="53728" r="1751"/>
          <a:stretch/>
        </p:blipFill>
        <p:spPr bwMode="auto">
          <a:xfrm>
            <a:off x="683569" y="1423574"/>
            <a:ext cx="3022104" cy="2400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festival.1september.ru/articles/538503/Image610.jpg"/>
          <p:cNvPicPr>
            <a:picLocks noChangeAspect="1" noChangeArrowheads="1"/>
          </p:cNvPicPr>
          <p:nvPr/>
        </p:nvPicPr>
        <p:blipFill rotWithShape="1">
          <a:blip r:embed="rId2">
            <a:lum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50" r="52055" b="55863"/>
          <a:stretch/>
        </p:blipFill>
        <p:spPr bwMode="auto">
          <a:xfrm>
            <a:off x="5117375" y="3958445"/>
            <a:ext cx="2921841" cy="228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festival.1september.ru/articles/538503/Image610.jpg"/>
          <p:cNvPicPr>
            <a:picLocks noChangeAspect="1" noChangeArrowheads="1"/>
          </p:cNvPicPr>
          <p:nvPr/>
        </p:nvPicPr>
        <p:blipFill rotWithShape="1">
          <a:blip r:embed="rId2">
            <a:lum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228" r="1820" b="55085"/>
          <a:stretch/>
        </p:blipFill>
        <p:spPr bwMode="auto">
          <a:xfrm>
            <a:off x="5076057" y="1423574"/>
            <a:ext cx="2963160" cy="2330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49961" y="3230523"/>
            <a:ext cx="130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00467" y="3008327"/>
            <a:ext cx="1658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52265" y="5877272"/>
            <a:ext cx="396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ни чётная, ни 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1315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festival.1september.ru/articles/538503/Image6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2000"/>
                    </a14:imgEffect>
                    <a14:imgEffect>
                      <a14:brightnessContrast bright="-1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027" t="53369"/>
          <a:stretch/>
        </p:blipFill>
        <p:spPr bwMode="auto">
          <a:xfrm>
            <a:off x="812047" y="4031185"/>
            <a:ext cx="2980184" cy="2514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Заголовок 5"/>
          <p:cNvSpPr>
            <a:spLocks noGrp="1"/>
          </p:cNvSpPr>
          <p:nvPr>
            <p:ph type="title"/>
          </p:nvPr>
        </p:nvSpPr>
        <p:spPr>
          <a:xfrm>
            <a:off x="364618" y="116632"/>
            <a:ext cx="8382000" cy="664797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4300" b="1" dirty="0" smtClean="0">
                <a:solidFill>
                  <a:srgbClr val="FF0000"/>
                </a:solidFill>
              </a:rPr>
              <a:t>Определить график четной и график нечетной функций</a:t>
            </a:r>
          </a:p>
        </p:txBody>
      </p:sp>
      <p:pic>
        <p:nvPicPr>
          <p:cNvPr id="8" name="Picture 2" descr="http://festival.1september.ru/articles/538503/Image6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2000"/>
                    </a14:imgEffect>
                    <a14:imgEffect>
                      <a14:brightnessContrast bright="-1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17" r="51827" b="52826"/>
          <a:stretch/>
        </p:blipFill>
        <p:spPr bwMode="auto">
          <a:xfrm>
            <a:off x="5015095" y="1282345"/>
            <a:ext cx="2819477" cy="254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festival.1september.ru/articles/538503/Image6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2000"/>
                    </a14:imgEffect>
                    <a14:imgEffect>
                      <a14:brightnessContrast bright="1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552" b="52826"/>
          <a:stretch/>
        </p:blipFill>
        <p:spPr bwMode="auto">
          <a:xfrm>
            <a:off x="987212" y="1340768"/>
            <a:ext cx="2805019" cy="254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festival.1september.ru/articles/538503/Image61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2000"/>
                    </a14:imgEffect>
                    <a14:imgEffect>
                      <a14:brightnessContrast bright="1000"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53" t="51790" r="51827" b="2374"/>
          <a:stretch/>
        </p:blipFill>
        <p:spPr bwMode="auto">
          <a:xfrm>
            <a:off x="4974753" y="3874875"/>
            <a:ext cx="2900159" cy="2471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60017" y="3140968"/>
            <a:ext cx="1658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6269" y="3140968"/>
            <a:ext cx="396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ни чётная, ни 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268" y="6121430"/>
            <a:ext cx="396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ни чётная, ни 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5" y="6121430"/>
            <a:ext cx="396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ни чётная, ни нечётная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7624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80152"/>
            <a:ext cx="5136976" cy="4418432"/>
            <a:chOff x="2788" y="1420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5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420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910" y="2896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650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 dirty="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6012160" y="4041068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624228" y="195283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300192" y="3825044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6084168" y="1677907"/>
            <a:ext cx="678873" cy="2411692"/>
          </a:xfrm>
          <a:custGeom>
            <a:avLst/>
            <a:gdLst>
              <a:gd name="connsiteX0" fmla="*/ 678873 w 678873"/>
              <a:gd name="connsiteY0" fmla="*/ 40057 h 2411692"/>
              <a:gd name="connsiteX1" fmla="*/ 609600 w 678873"/>
              <a:gd name="connsiteY1" fmla="*/ 275584 h 2411692"/>
              <a:gd name="connsiteX2" fmla="*/ 318655 w 678873"/>
              <a:gd name="connsiteY2" fmla="*/ 2104384 h 2411692"/>
              <a:gd name="connsiteX3" fmla="*/ 0 w 678873"/>
              <a:gd name="connsiteY3" fmla="*/ 2409184 h 2411692"/>
              <a:gd name="connsiteX4" fmla="*/ 0 w 678873"/>
              <a:gd name="connsiteY4" fmla="*/ 2409184 h 2411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3" h="2411692">
                <a:moveTo>
                  <a:pt x="678873" y="40057"/>
                </a:moveTo>
                <a:cubicBezTo>
                  <a:pt x="674254" y="-14207"/>
                  <a:pt x="669636" y="-68470"/>
                  <a:pt x="609600" y="275584"/>
                </a:cubicBezTo>
                <a:cubicBezTo>
                  <a:pt x="549564" y="619638"/>
                  <a:pt x="420255" y="1748784"/>
                  <a:pt x="318655" y="2104384"/>
                </a:cubicBezTo>
                <a:cubicBezTo>
                  <a:pt x="217055" y="2459984"/>
                  <a:pt x="0" y="2409184"/>
                  <a:pt x="0" y="2409184"/>
                </a:cubicBezTo>
                <a:lnTo>
                  <a:pt x="0" y="2409184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 flipH="1">
            <a:off x="5364088" y="1691878"/>
            <a:ext cx="660414" cy="2411692"/>
          </a:xfrm>
          <a:custGeom>
            <a:avLst/>
            <a:gdLst>
              <a:gd name="connsiteX0" fmla="*/ 678873 w 678873"/>
              <a:gd name="connsiteY0" fmla="*/ 40057 h 2411692"/>
              <a:gd name="connsiteX1" fmla="*/ 609600 w 678873"/>
              <a:gd name="connsiteY1" fmla="*/ 275584 h 2411692"/>
              <a:gd name="connsiteX2" fmla="*/ 318655 w 678873"/>
              <a:gd name="connsiteY2" fmla="*/ 2104384 h 2411692"/>
              <a:gd name="connsiteX3" fmla="*/ 0 w 678873"/>
              <a:gd name="connsiteY3" fmla="*/ 2409184 h 2411692"/>
              <a:gd name="connsiteX4" fmla="*/ 0 w 678873"/>
              <a:gd name="connsiteY4" fmla="*/ 2409184 h 2411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3" h="2411692">
                <a:moveTo>
                  <a:pt x="678873" y="40057"/>
                </a:moveTo>
                <a:cubicBezTo>
                  <a:pt x="674254" y="-14207"/>
                  <a:pt x="669636" y="-68470"/>
                  <a:pt x="609600" y="275584"/>
                </a:cubicBezTo>
                <a:cubicBezTo>
                  <a:pt x="549564" y="619638"/>
                  <a:pt x="420255" y="1748784"/>
                  <a:pt x="318655" y="2104384"/>
                </a:cubicBezTo>
                <a:cubicBezTo>
                  <a:pt x="217055" y="2459984"/>
                  <a:pt x="0" y="2409184"/>
                  <a:pt x="0" y="2409184"/>
                </a:cubicBezTo>
                <a:lnTo>
                  <a:pt x="0" y="2409184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0" y="1802205"/>
            <a:ext cx="3491880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График симметричен </a:t>
            </a:r>
            <a:endParaRPr lang="ru-RU" sz="2800" b="1" dirty="0">
              <a:solidFill>
                <a:srgbClr val="FF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  <a:r>
              <a:rPr lang="ru-RU" sz="2800" b="1" dirty="0" smtClean="0">
                <a:solidFill>
                  <a:srgbClr val="FF0000"/>
                </a:solidFill>
              </a:rPr>
              <a:t>оси </a:t>
            </a:r>
            <a:r>
              <a:rPr lang="ru-RU" sz="2800" b="1" dirty="0">
                <a:solidFill>
                  <a:srgbClr val="FF0000"/>
                </a:solidFill>
              </a:rPr>
              <a:t>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- чётная функция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 и её значения при х ≥ 0 могут быть найдены по формуле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ru-RU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97" t="-3896" r="-27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73877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4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17000" contras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68" y="2855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6012160" y="4005064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236296" y="3447499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336196" y="371703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олилиния 1"/>
          <p:cNvSpPr/>
          <p:nvPr/>
        </p:nvSpPr>
        <p:spPr>
          <a:xfrm>
            <a:off x="6040582" y="3287363"/>
            <a:ext cx="2632363" cy="789709"/>
          </a:xfrm>
          <a:custGeom>
            <a:avLst/>
            <a:gdLst>
              <a:gd name="connsiteX0" fmla="*/ 0 w 2632363"/>
              <a:gd name="connsiteY0" fmla="*/ 789709 h 789709"/>
              <a:gd name="connsiteX1" fmla="*/ 332509 w 2632363"/>
              <a:gd name="connsiteY1" fmla="*/ 498764 h 789709"/>
              <a:gd name="connsiteX2" fmla="*/ 1246909 w 2632363"/>
              <a:gd name="connsiteY2" fmla="*/ 235528 h 789709"/>
              <a:gd name="connsiteX3" fmla="*/ 2632363 w 2632363"/>
              <a:gd name="connsiteY3" fmla="*/ 0 h 789709"/>
              <a:gd name="connsiteX4" fmla="*/ 2632363 w 2632363"/>
              <a:gd name="connsiteY4" fmla="*/ 0 h 78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2363" h="789709">
                <a:moveTo>
                  <a:pt x="0" y="789709"/>
                </a:moveTo>
                <a:cubicBezTo>
                  <a:pt x="62345" y="690418"/>
                  <a:pt x="124691" y="591127"/>
                  <a:pt x="332509" y="498764"/>
                </a:cubicBezTo>
                <a:cubicBezTo>
                  <a:pt x="540327" y="406401"/>
                  <a:pt x="863600" y="318655"/>
                  <a:pt x="1246909" y="235528"/>
                </a:cubicBezTo>
                <a:cubicBezTo>
                  <a:pt x="1630218" y="152401"/>
                  <a:pt x="2632363" y="0"/>
                  <a:pt x="2632363" y="0"/>
                </a:cubicBezTo>
                <a:lnTo>
                  <a:pt x="2632363" y="0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 flipH="1">
            <a:off x="3887122" y="3283527"/>
            <a:ext cx="2197046" cy="757541"/>
          </a:xfrm>
          <a:custGeom>
            <a:avLst/>
            <a:gdLst>
              <a:gd name="connsiteX0" fmla="*/ 0 w 2632363"/>
              <a:gd name="connsiteY0" fmla="*/ 789709 h 789709"/>
              <a:gd name="connsiteX1" fmla="*/ 332509 w 2632363"/>
              <a:gd name="connsiteY1" fmla="*/ 498764 h 789709"/>
              <a:gd name="connsiteX2" fmla="*/ 1246909 w 2632363"/>
              <a:gd name="connsiteY2" fmla="*/ 235528 h 789709"/>
              <a:gd name="connsiteX3" fmla="*/ 2632363 w 2632363"/>
              <a:gd name="connsiteY3" fmla="*/ 0 h 789709"/>
              <a:gd name="connsiteX4" fmla="*/ 2632363 w 2632363"/>
              <a:gd name="connsiteY4" fmla="*/ 0 h 78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2363" h="789709">
                <a:moveTo>
                  <a:pt x="0" y="789709"/>
                </a:moveTo>
                <a:cubicBezTo>
                  <a:pt x="62345" y="690418"/>
                  <a:pt x="124691" y="591127"/>
                  <a:pt x="332509" y="498764"/>
                </a:cubicBezTo>
                <a:cubicBezTo>
                  <a:pt x="540327" y="406401"/>
                  <a:pt x="863600" y="318655"/>
                  <a:pt x="1246909" y="235528"/>
                </a:cubicBezTo>
                <a:cubicBezTo>
                  <a:pt x="1630218" y="152401"/>
                  <a:pt x="2632363" y="0"/>
                  <a:pt x="2632363" y="0"/>
                </a:cubicBezTo>
                <a:lnTo>
                  <a:pt x="2632363" y="0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33753" y="1881309"/>
            <a:ext cx="3605266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График симметричен </a:t>
            </a:r>
            <a:endParaRPr lang="ru-RU" sz="2800" b="1" dirty="0">
              <a:solidFill>
                <a:srgbClr val="FF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оси 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- чётная функция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 и её значения при х ≥ 0 могут быть найдены по формуле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rad>
                    </m:oMath>
                  </m:oMathPara>
                </a14:m>
                <a:endParaRPr lang="ru-RU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97" t="-3896" r="-27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97325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2" grpId="0" animBg="1"/>
      <p:bldP spid="19" grpId="0" animBg="1"/>
      <p:bldP spid="2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1000" contrast="5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68" y="2854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5991089" y="402278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652120" y="3753036"/>
            <a:ext cx="108012" cy="10801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336196" y="3717032"/>
            <a:ext cx="108012" cy="10801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6066146" y="2686265"/>
            <a:ext cx="1548172" cy="135480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 flipV="1">
            <a:off x="4663803" y="2765596"/>
            <a:ext cx="1402343" cy="130079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 flipV="1">
            <a:off x="6055770" y="3212976"/>
            <a:ext cx="920040" cy="8534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5136569" y="3212976"/>
            <a:ext cx="908526" cy="8638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 flipV="1">
            <a:off x="3707904" y="2780928"/>
            <a:ext cx="1402343" cy="130079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3753" y="1872878"/>
            <a:ext cx="3605266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График симметричен </a:t>
            </a:r>
            <a:endParaRPr lang="ru-RU" sz="2800" b="1" dirty="0">
              <a:solidFill>
                <a:srgbClr val="FF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оси 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- чётная функция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 и её значения при х ≥ 0 могут быть найдены по формуле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ru-RU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97" t="-3896" r="-27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04807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09861 0.001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6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0.09653 -4.44444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35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9000" contrast="5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68" y="2859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6023876" y="4510068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912260" y="371703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33751" y="1973377"/>
            <a:ext cx="3605267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График </a:t>
            </a:r>
            <a:r>
              <a:rPr lang="ru-RU" sz="2800" b="1" dirty="0" smtClean="0">
                <a:solidFill>
                  <a:srgbClr val="FF0000"/>
                </a:solidFill>
              </a:rPr>
              <a:t>симметричен </a:t>
            </a:r>
            <a:endParaRPr lang="ru-RU" sz="2800" b="1" dirty="0">
              <a:solidFill>
                <a:srgbClr val="FF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оси ординат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6048164" y="3226325"/>
            <a:ext cx="1548172" cy="135480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 flipV="1">
            <a:off x="4521816" y="3226325"/>
            <a:ext cx="1575360" cy="13733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- чётная функция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 и её значения при х ≥ 0 могут быть найдены по формуле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𝑥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/>
                        </a:rPr>
                        <m:t>−2</m:t>
                      </m:r>
                    </m:oMath>
                  </m:oMathPara>
                </a14:m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" y="54117"/>
                <a:ext cx="891045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97" t="-3896" r="-27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7580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2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3" name="Group 72"/>
          <p:cNvGrpSpPr>
            <a:grpSpLocks/>
          </p:cNvGrpSpPr>
          <p:nvPr/>
        </p:nvGrpSpPr>
        <p:grpSpPr bwMode="auto">
          <a:xfrm>
            <a:off x="3635896" y="1921722"/>
            <a:ext cx="4992960" cy="4199677"/>
            <a:chOff x="2788" y="1371"/>
            <a:chExt cx="2793" cy="2805"/>
          </a:xfrm>
        </p:grpSpPr>
        <p:pic>
          <p:nvPicPr>
            <p:cNvPr id="4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8000" contrast="1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>
              <a:off x="2846" y="2859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5284" y="262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4261" y="2859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4011" y="2570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3948" y="2836"/>
              <a:ext cx="272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 smtClean="0"/>
                <a:t>0</a:t>
              </a:r>
              <a:endParaRPr lang="ru-RU" altLang="ru-RU" sz="1600" b="1" i="1" dirty="0"/>
            </a:p>
          </p:txBody>
        </p:sp>
      </p:grpSp>
      <p:sp>
        <p:nvSpPr>
          <p:cNvPr id="14" name="Полилиния 13"/>
          <p:cNvSpPr/>
          <p:nvPr/>
        </p:nvSpPr>
        <p:spPr>
          <a:xfrm>
            <a:off x="6156176" y="1674123"/>
            <a:ext cx="936109" cy="2496095"/>
          </a:xfrm>
          <a:custGeom>
            <a:avLst/>
            <a:gdLst>
              <a:gd name="connsiteX0" fmla="*/ 928255 w 936109"/>
              <a:gd name="connsiteY0" fmla="*/ 2277 h 2496095"/>
              <a:gd name="connsiteX1" fmla="*/ 886691 w 936109"/>
              <a:gd name="connsiteY1" fmla="*/ 237804 h 2496095"/>
              <a:gd name="connsiteX2" fmla="*/ 554182 w 936109"/>
              <a:gd name="connsiteY2" fmla="*/ 1498568 h 2496095"/>
              <a:gd name="connsiteX3" fmla="*/ 263237 w 936109"/>
              <a:gd name="connsiteY3" fmla="*/ 2246713 h 2496095"/>
              <a:gd name="connsiteX4" fmla="*/ 0 w 936109"/>
              <a:gd name="connsiteY4" fmla="*/ 2496095 h 2496095"/>
              <a:gd name="connsiteX5" fmla="*/ 0 w 936109"/>
              <a:gd name="connsiteY5" fmla="*/ 2496095 h 2496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36109" h="2496095">
                <a:moveTo>
                  <a:pt x="928255" y="2277"/>
                </a:moveTo>
                <a:cubicBezTo>
                  <a:pt x="938645" y="-4651"/>
                  <a:pt x="949036" y="-11578"/>
                  <a:pt x="886691" y="237804"/>
                </a:cubicBezTo>
                <a:cubicBezTo>
                  <a:pt x="824346" y="487186"/>
                  <a:pt x="658091" y="1163750"/>
                  <a:pt x="554182" y="1498568"/>
                </a:cubicBezTo>
                <a:cubicBezTo>
                  <a:pt x="450273" y="1833386"/>
                  <a:pt x="355601" y="2080459"/>
                  <a:pt x="263237" y="2246713"/>
                </a:cubicBezTo>
                <a:cubicBezTo>
                  <a:pt x="170873" y="2412967"/>
                  <a:pt x="0" y="2496095"/>
                  <a:pt x="0" y="2496095"/>
                </a:cubicBezTo>
                <a:lnTo>
                  <a:pt x="0" y="2496095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-42223" y="2057893"/>
            <a:ext cx="360271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График симметричен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начала координат</a:t>
            </a:r>
          </a:p>
        </p:txBody>
      </p:sp>
      <p:sp>
        <p:nvSpPr>
          <p:cNvPr id="21" name="Полилиния 20"/>
          <p:cNvSpPr/>
          <p:nvPr/>
        </p:nvSpPr>
        <p:spPr>
          <a:xfrm flipH="1" flipV="1">
            <a:off x="5148064" y="4178024"/>
            <a:ext cx="936104" cy="2347319"/>
          </a:xfrm>
          <a:custGeom>
            <a:avLst/>
            <a:gdLst>
              <a:gd name="connsiteX0" fmla="*/ 928255 w 936109"/>
              <a:gd name="connsiteY0" fmla="*/ 2277 h 2496095"/>
              <a:gd name="connsiteX1" fmla="*/ 886691 w 936109"/>
              <a:gd name="connsiteY1" fmla="*/ 237804 h 2496095"/>
              <a:gd name="connsiteX2" fmla="*/ 554182 w 936109"/>
              <a:gd name="connsiteY2" fmla="*/ 1498568 h 2496095"/>
              <a:gd name="connsiteX3" fmla="*/ 263237 w 936109"/>
              <a:gd name="connsiteY3" fmla="*/ 2246713 h 2496095"/>
              <a:gd name="connsiteX4" fmla="*/ 0 w 936109"/>
              <a:gd name="connsiteY4" fmla="*/ 2496095 h 2496095"/>
              <a:gd name="connsiteX5" fmla="*/ 0 w 936109"/>
              <a:gd name="connsiteY5" fmla="*/ 2496095 h 2496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36109" h="2496095">
                <a:moveTo>
                  <a:pt x="928255" y="2277"/>
                </a:moveTo>
                <a:cubicBezTo>
                  <a:pt x="938645" y="-4651"/>
                  <a:pt x="949036" y="-11578"/>
                  <a:pt x="886691" y="237804"/>
                </a:cubicBezTo>
                <a:cubicBezTo>
                  <a:pt x="824346" y="487186"/>
                  <a:pt x="658091" y="1163750"/>
                  <a:pt x="554182" y="1498568"/>
                </a:cubicBezTo>
                <a:cubicBezTo>
                  <a:pt x="450273" y="1833386"/>
                  <a:pt x="355601" y="2080459"/>
                  <a:pt x="263237" y="2246713"/>
                </a:cubicBezTo>
                <a:cubicBezTo>
                  <a:pt x="170873" y="2412967"/>
                  <a:pt x="0" y="2496095"/>
                  <a:pt x="0" y="2496095"/>
                </a:cubicBezTo>
                <a:lnTo>
                  <a:pt x="0" y="2496095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6073367" y="406220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376016" y="3860311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680248" y="3056840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6972430" y="186771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5768209" y="4354443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479301" y="5085184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79512" y="98793"/>
                <a:ext cx="8505534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функция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–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b="1" dirty="0" smtClean="0">
                    <a:solidFill>
                      <a:srgbClr val="000000"/>
                    </a:solidFill>
                  </a:rPr>
                  <a:t>нечётная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функция  и её значения при х ≥ 0 могут быть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найдены по формуле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g 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ru-RU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8793"/>
                <a:ext cx="8505534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86" t="-3896" r="-786" b="-1082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50198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5000" contrast="3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52" y="2855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5994158" y="4022785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236296" y="3447499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336196" y="371703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олилиния 1"/>
          <p:cNvSpPr/>
          <p:nvPr/>
        </p:nvSpPr>
        <p:spPr>
          <a:xfrm>
            <a:off x="6040582" y="3287363"/>
            <a:ext cx="2632363" cy="789709"/>
          </a:xfrm>
          <a:custGeom>
            <a:avLst/>
            <a:gdLst>
              <a:gd name="connsiteX0" fmla="*/ 0 w 2632363"/>
              <a:gd name="connsiteY0" fmla="*/ 789709 h 789709"/>
              <a:gd name="connsiteX1" fmla="*/ 332509 w 2632363"/>
              <a:gd name="connsiteY1" fmla="*/ 498764 h 789709"/>
              <a:gd name="connsiteX2" fmla="*/ 1246909 w 2632363"/>
              <a:gd name="connsiteY2" fmla="*/ 235528 h 789709"/>
              <a:gd name="connsiteX3" fmla="*/ 2632363 w 2632363"/>
              <a:gd name="connsiteY3" fmla="*/ 0 h 789709"/>
              <a:gd name="connsiteX4" fmla="*/ 2632363 w 2632363"/>
              <a:gd name="connsiteY4" fmla="*/ 0 h 78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2363" h="789709">
                <a:moveTo>
                  <a:pt x="0" y="789709"/>
                </a:moveTo>
                <a:cubicBezTo>
                  <a:pt x="62345" y="690418"/>
                  <a:pt x="124691" y="591127"/>
                  <a:pt x="332509" y="498764"/>
                </a:cubicBezTo>
                <a:cubicBezTo>
                  <a:pt x="540327" y="406401"/>
                  <a:pt x="863600" y="318655"/>
                  <a:pt x="1246909" y="235528"/>
                </a:cubicBezTo>
                <a:cubicBezTo>
                  <a:pt x="1630218" y="152401"/>
                  <a:pt x="2632363" y="0"/>
                  <a:pt x="2632363" y="0"/>
                </a:cubicBezTo>
                <a:lnTo>
                  <a:pt x="2632363" y="0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 flipH="1" flipV="1">
            <a:off x="3851920" y="4041068"/>
            <a:ext cx="2197046" cy="612068"/>
          </a:xfrm>
          <a:custGeom>
            <a:avLst/>
            <a:gdLst>
              <a:gd name="connsiteX0" fmla="*/ 0 w 2632363"/>
              <a:gd name="connsiteY0" fmla="*/ 789709 h 789709"/>
              <a:gd name="connsiteX1" fmla="*/ 332509 w 2632363"/>
              <a:gd name="connsiteY1" fmla="*/ 498764 h 789709"/>
              <a:gd name="connsiteX2" fmla="*/ 1246909 w 2632363"/>
              <a:gd name="connsiteY2" fmla="*/ 235528 h 789709"/>
              <a:gd name="connsiteX3" fmla="*/ 2632363 w 2632363"/>
              <a:gd name="connsiteY3" fmla="*/ 0 h 789709"/>
              <a:gd name="connsiteX4" fmla="*/ 2632363 w 2632363"/>
              <a:gd name="connsiteY4" fmla="*/ 0 h 78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2363" h="789709">
                <a:moveTo>
                  <a:pt x="0" y="789709"/>
                </a:moveTo>
                <a:cubicBezTo>
                  <a:pt x="62345" y="690418"/>
                  <a:pt x="124691" y="591127"/>
                  <a:pt x="332509" y="498764"/>
                </a:cubicBezTo>
                <a:cubicBezTo>
                  <a:pt x="540327" y="406401"/>
                  <a:pt x="863600" y="318655"/>
                  <a:pt x="1246909" y="235528"/>
                </a:cubicBezTo>
                <a:cubicBezTo>
                  <a:pt x="1630218" y="152401"/>
                  <a:pt x="2632363" y="0"/>
                  <a:pt x="2632363" y="0"/>
                </a:cubicBezTo>
                <a:lnTo>
                  <a:pt x="2632363" y="0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-5524" y="2116510"/>
            <a:ext cx="360271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График симметричен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начала координат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79512" y="98793"/>
                <a:ext cx="8505534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функция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–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b="1" dirty="0" smtClean="0">
                    <a:solidFill>
                      <a:srgbClr val="000000"/>
                    </a:solidFill>
                  </a:rPr>
                  <a:t>нечётная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функция  и её значения при х ≥ 0 могут быть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найдены по формуле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g 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8793"/>
                <a:ext cx="8505534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86" t="-3896" r="-786" b="-11255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18458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2" grpId="0" animBg="1"/>
      <p:bldP spid="19" grpId="0" animBg="1"/>
      <p:bldP spid="22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" contrast="3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85" y="2848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6660232" y="3226325"/>
            <a:ext cx="1548172" cy="135480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endCxn id="13" idx="0"/>
          </p:cNvCxnSpPr>
          <p:nvPr/>
        </p:nvCxnSpPr>
        <p:spPr>
          <a:xfrm flipH="1" flipV="1">
            <a:off x="6024503" y="4017732"/>
            <a:ext cx="635729" cy="58197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-5524" y="2046803"/>
            <a:ext cx="360271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График симметричен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начала координат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 flipV="1">
            <a:off x="5388773" y="3445559"/>
            <a:ext cx="635729" cy="58197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3840601" y="3477005"/>
            <a:ext cx="1548172" cy="135480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79512" y="98793"/>
                <a:ext cx="854131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функция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–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b="1" dirty="0" smtClean="0">
                    <a:solidFill>
                      <a:srgbClr val="000000"/>
                    </a:solidFill>
                  </a:rPr>
                  <a:t>нечётная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функция  и её значения при х ≥ 0 могут быть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найдены по формуле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g 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en-US" sz="2800" i="1">
                        <a:solidFill>
                          <a:schemeClr val="tx1"/>
                        </a:solidFill>
                        <a:latin typeface="Cambria Math"/>
                      </a:rPr>
                      <m:t>−2</m:t>
                    </m:r>
                  </m:oMath>
                </a14:m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8793"/>
                <a:ext cx="854131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80" t="-3896" r="-356" b="-1082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53608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2"/>
          <p:cNvGrpSpPr>
            <a:grpSpLocks/>
          </p:cNvGrpSpPr>
          <p:nvPr/>
        </p:nvGrpSpPr>
        <p:grpSpPr bwMode="auto">
          <a:xfrm>
            <a:off x="3491880" y="1702967"/>
            <a:ext cx="5136976" cy="4418432"/>
            <a:chOff x="2788" y="1371"/>
            <a:chExt cx="2793" cy="2805"/>
          </a:xfrm>
        </p:grpSpPr>
        <p:pic>
          <p:nvPicPr>
            <p:cNvPr id="5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7000" contrast="2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2899" y="2841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5284" y="2878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276" y="2895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009" y="2556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</p:grp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5774367" y="4017732"/>
            <a:ext cx="500271" cy="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1600" b="1" i="1" dirty="0" smtClean="0"/>
              <a:t>0</a:t>
            </a:r>
            <a:endParaRPr lang="ru-RU" altLang="ru-RU" sz="1600" b="1" i="1" dirty="0"/>
          </a:p>
        </p:txBody>
      </p:sp>
      <p:sp>
        <p:nvSpPr>
          <p:cNvPr id="15" name="Овал 14"/>
          <p:cNvSpPr/>
          <p:nvPr/>
        </p:nvSpPr>
        <p:spPr>
          <a:xfrm>
            <a:off x="6023876" y="4761148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6131888" y="3429000"/>
            <a:ext cx="1548172" cy="135480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4247634" y="3251355"/>
            <a:ext cx="1808136" cy="153275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6012160" y="3212976"/>
            <a:ext cx="108012" cy="10801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-5524" y="2044005"/>
            <a:ext cx="360271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График симметричен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относительно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</a:rPr>
              <a:t>начала координат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81519" y="2486364"/>
            <a:ext cx="1560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Ошибка!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6012160" y="3212976"/>
            <a:ext cx="108012" cy="1080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79512" y="98793"/>
                <a:ext cx="8541313" cy="138499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Построить график функции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, зная, что функция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–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b="1" dirty="0" smtClean="0">
                    <a:solidFill>
                      <a:srgbClr val="000000"/>
                    </a:solidFill>
                  </a:rPr>
                  <a:t>нечётная</a:t>
                </a:r>
                <a:r>
                  <a:rPr lang="ru-RU" sz="2800" dirty="0" smtClean="0">
                    <a:solidFill>
                      <a:srgbClr val="000000"/>
                    </a:solidFill>
                  </a:rPr>
                  <a:t> функция  и её значения при х ≥ 0 могут быть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2800" dirty="0" smtClean="0">
                    <a:solidFill>
                      <a:srgbClr val="000000"/>
                    </a:solidFill>
                  </a:rPr>
                  <a:t>найдены по формуле 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g 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800" i="1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800" i="1" smtClean="0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  <m:r>
                      <a:rPr lang="en-US" sz="2800" i="1" smtClean="0">
                        <a:solidFill>
                          <a:schemeClr val="tx1"/>
                        </a:solidFill>
                        <a:latin typeface="Cambria Math"/>
                      </a:rPr>
                      <m:t>−3</m:t>
                    </m:r>
                  </m:oMath>
                </a14:m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8793"/>
                <a:ext cx="8541313" cy="1384995"/>
              </a:xfrm>
              <a:prstGeom prst="rect">
                <a:avLst/>
              </a:prstGeom>
              <a:blipFill rotWithShape="1">
                <a:blip r:embed="rId4"/>
                <a:stretch>
                  <a:fillRect l="-1280" t="-3896" r="-356" b="-10823"/>
                </a:stretch>
              </a:blipFill>
              <a:ln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17157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8" grpId="1" animBg="1"/>
      <p:bldP spid="24" grpId="0" animBg="1"/>
      <p:bldP spid="17" grpId="0"/>
      <p:bldP spid="17" grpId="1"/>
      <p:bldP spid="26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81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Если функция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en-US" sz="3600" i="1" dirty="0" smtClean="0"/>
              <a:t>f</a:t>
            </a:r>
            <a:r>
              <a:rPr lang="en-US" sz="3600" dirty="0" smtClean="0"/>
              <a:t>(</a:t>
            </a:r>
            <a:r>
              <a:rPr lang="en-US" sz="3600" i="1" dirty="0" smtClean="0"/>
              <a:t>x</a:t>
            </a:r>
            <a:r>
              <a:rPr lang="en-US" sz="3600" dirty="0" smtClean="0"/>
              <a:t>)</a:t>
            </a:r>
            <a:r>
              <a:rPr lang="ru-RU" sz="3600" dirty="0" smtClean="0"/>
              <a:t>является чётной (нечётной), то функция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en-US" sz="3600" i="1" dirty="0" smtClean="0"/>
              <a:t>k</a:t>
            </a:r>
            <a:r>
              <a:rPr lang="en-US" sz="3600" dirty="0" smtClean="0"/>
              <a:t> ∙ </a:t>
            </a:r>
            <a:r>
              <a:rPr lang="en-US" sz="3600" i="1" dirty="0" smtClean="0"/>
              <a:t>f</a:t>
            </a:r>
            <a:r>
              <a:rPr lang="en-US" sz="3600" dirty="0" smtClean="0"/>
              <a:t>(</a:t>
            </a:r>
            <a:r>
              <a:rPr lang="en-US" sz="3600" i="1" dirty="0" smtClean="0"/>
              <a:t>x</a:t>
            </a:r>
            <a:r>
              <a:rPr lang="en-US" sz="3600" dirty="0" smtClean="0"/>
              <a:t>) </a:t>
            </a:r>
            <a:r>
              <a:rPr lang="ru-RU" sz="3600" dirty="0" smtClean="0"/>
              <a:t>также является чётной (нечётной).</a:t>
            </a:r>
          </a:p>
          <a:p>
            <a:r>
              <a:rPr lang="ru-RU" sz="3600" dirty="0" smtClean="0"/>
              <a:t>Примеры: </a:t>
            </a:r>
            <a:r>
              <a:rPr lang="en-US" sz="3600" dirty="0" smtClean="0"/>
              <a:t>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en-US" sz="3600" i="1" dirty="0" smtClean="0"/>
              <a:t>x</a:t>
            </a:r>
            <a:r>
              <a:rPr lang="en-US" sz="3600" baseline="30000" dirty="0" smtClean="0"/>
              <a:t>2 </a:t>
            </a:r>
            <a:r>
              <a:rPr lang="en-US" sz="3600" dirty="0" smtClean="0"/>
              <a:t> </a:t>
            </a:r>
            <a:r>
              <a:rPr lang="ru-RU" sz="3600" dirty="0" smtClean="0"/>
              <a:t>и </a:t>
            </a:r>
            <a:r>
              <a:rPr lang="en-US" sz="3600" i="1" dirty="0" smtClean="0"/>
              <a:t>y</a:t>
            </a:r>
            <a:r>
              <a:rPr lang="en-US" sz="3600" dirty="0" smtClean="0"/>
              <a:t> = 3 </a:t>
            </a:r>
            <a:r>
              <a:rPr lang="en-US" sz="3600" i="1" dirty="0" smtClean="0"/>
              <a:t>x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 </a:t>
            </a:r>
            <a:r>
              <a:rPr lang="ru-RU" sz="3600" dirty="0" smtClean="0"/>
              <a:t>;</a:t>
            </a:r>
          </a:p>
          <a:p>
            <a:pPr marL="0" indent="0">
              <a:buNone/>
            </a:pPr>
            <a:r>
              <a:rPr lang="ru-RU" sz="3600" dirty="0" smtClean="0"/>
              <a:t>                        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en-US" sz="3600" i="1" dirty="0" smtClean="0"/>
              <a:t>x</a:t>
            </a:r>
            <a:r>
              <a:rPr lang="en-US" sz="3600" baseline="30000" dirty="0" smtClean="0"/>
              <a:t>3 </a:t>
            </a:r>
            <a:r>
              <a:rPr lang="en-US" sz="3600" dirty="0" smtClean="0"/>
              <a:t> </a:t>
            </a:r>
            <a:r>
              <a:rPr lang="ru-RU" sz="3600" dirty="0" smtClean="0"/>
              <a:t>и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ru-RU" sz="3600" dirty="0" smtClean="0"/>
              <a:t>6</a:t>
            </a:r>
            <a:r>
              <a:rPr lang="en-US" sz="3600" dirty="0" smtClean="0"/>
              <a:t> </a:t>
            </a:r>
            <a:r>
              <a:rPr lang="en-US" sz="3600" i="1" dirty="0" smtClean="0"/>
              <a:t>x</a:t>
            </a:r>
            <a:r>
              <a:rPr lang="en-US" sz="3600" baseline="30000" dirty="0" smtClean="0"/>
              <a:t>3</a:t>
            </a:r>
            <a:r>
              <a:rPr lang="ru-RU" sz="3600" baseline="30000" dirty="0" smtClean="0"/>
              <a:t>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Следствие: </a:t>
            </a:r>
            <a:r>
              <a:rPr lang="en-US" sz="3600" i="1" dirty="0" smtClean="0"/>
              <a:t>y </a:t>
            </a:r>
            <a:r>
              <a:rPr lang="en-US" sz="3600" dirty="0" smtClean="0"/>
              <a:t>= </a:t>
            </a:r>
            <a:r>
              <a:rPr lang="en-US" sz="3600" i="1" dirty="0" smtClean="0"/>
              <a:t>f</a:t>
            </a:r>
            <a:r>
              <a:rPr lang="en-US" sz="3600" dirty="0" smtClean="0"/>
              <a:t>(</a:t>
            </a:r>
            <a:r>
              <a:rPr lang="en-US" sz="3600" i="1" dirty="0" smtClean="0"/>
              <a:t>x</a:t>
            </a:r>
            <a:r>
              <a:rPr lang="en-US" sz="3600" dirty="0" smtClean="0"/>
              <a:t>)</a:t>
            </a:r>
            <a:r>
              <a:rPr lang="ru-RU" sz="3600" dirty="0" smtClean="0"/>
              <a:t>является чётная (нечётная), то функция </a:t>
            </a:r>
            <a:r>
              <a:rPr lang="en-US" sz="3600" i="1" dirty="0" smtClean="0"/>
              <a:t>y</a:t>
            </a:r>
            <a:r>
              <a:rPr lang="en-US" sz="3600" dirty="0" smtClean="0"/>
              <a:t> = </a:t>
            </a:r>
            <a:r>
              <a:rPr lang="ru-RU" sz="3600" dirty="0" smtClean="0"/>
              <a:t>-</a:t>
            </a:r>
            <a:r>
              <a:rPr lang="en-US" sz="3600" dirty="0" smtClean="0"/>
              <a:t> </a:t>
            </a:r>
            <a:r>
              <a:rPr lang="en-US" sz="3600" i="1" dirty="0" smtClean="0"/>
              <a:t>f</a:t>
            </a:r>
            <a:r>
              <a:rPr lang="en-US" sz="3600" dirty="0" smtClean="0"/>
              <a:t>(</a:t>
            </a:r>
            <a:r>
              <a:rPr lang="en-US" sz="3600" i="1" dirty="0" smtClean="0"/>
              <a:t>x</a:t>
            </a:r>
            <a:r>
              <a:rPr lang="en-US" sz="3600" dirty="0" smtClean="0"/>
              <a:t>) </a:t>
            </a:r>
            <a:r>
              <a:rPr lang="ru-RU" sz="3600" dirty="0" smtClean="0"/>
              <a:t>также чётная (нечётная).</a:t>
            </a:r>
          </a:p>
          <a:p>
            <a:pPr marL="0" indent="0">
              <a:buNone/>
            </a:pPr>
            <a:endParaRPr lang="ru-RU" sz="3600" baseline="30000" dirty="0"/>
          </a:p>
        </p:txBody>
      </p:sp>
    </p:spTree>
    <p:extLst>
      <p:ext uri="{BB962C8B-B14F-4D97-AF65-F5344CB8AC3E}">
        <p14:creationId xmlns:p14="http://schemas.microsoft.com/office/powerpoint/2010/main" val="36628828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2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Сумма двух чётных функций – чётная функция, а сумма двух нечётных функций – нечётная функция.</a:t>
                </a:r>
              </a:p>
              <a:p>
                <a:r>
                  <a:rPr lang="ru-RU" dirty="0" smtClean="0"/>
                  <a:t>Примеры: </a:t>
                </a:r>
                <a:r>
                  <a:rPr lang="en-US" i="1" dirty="0" smtClean="0"/>
                  <a:t>y</a:t>
                </a:r>
                <a:r>
                  <a:rPr lang="en-US" dirty="0" smtClean="0"/>
                  <a:t> = </a:t>
                </a:r>
                <a:r>
                  <a:rPr lang="en-US" i="1" dirty="0" smtClean="0"/>
                  <a:t>x</a:t>
                </a:r>
                <a:r>
                  <a:rPr lang="en-US" baseline="30000" dirty="0" smtClean="0"/>
                  <a:t>2  </a:t>
                </a:r>
                <a:r>
                  <a:rPr lang="en-US" dirty="0" smtClean="0"/>
                  <a:t>+ |</a:t>
                </a:r>
                <a:r>
                  <a:rPr lang="en-US" i="1" dirty="0" smtClean="0"/>
                  <a:t>x</a:t>
                </a:r>
                <a:r>
                  <a:rPr lang="en-US" dirty="0" smtClean="0"/>
                  <a:t>|</a:t>
                </a:r>
                <a:r>
                  <a:rPr lang="ru-RU" dirty="0" smtClean="0"/>
                  <a:t>чётная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ru-RU" dirty="0"/>
                  <a:t> </a:t>
                </a:r>
                <a:r>
                  <a:rPr lang="ru-RU" dirty="0" smtClean="0"/>
                  <a:t>      </a:t>
                </a:r>
                <a:r>
                  <a:rPr lang="en-US" dirty="0" smtClean="0"/>
                  <a:t>                 </a:t>
                </a:r>
                <a:r>
                  <a:rPr lang="en-US" i="1" dirty="0" smtClean="0"/>
                  <a:t>y</a:t>
                </a:r>
                <a:r>
                  <a:rPr lang="en-US" dirty="0" smtClean="0"/>
                  <a:t> = 2 </a:t>
                </a:r>
                <a:r>
                  <a:rPr lang="en-US" i="1" dirty="0" smtClean="0"/>
                  <a:t>x</a:t>
                </a:r>
                <a:r>
                  <a:rPr lang="en-US" baseline="30000" dirty="0" smtClean="0"/>
                  <a:t>3  </a:t>
                </a:r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ru-RU" dirty="0" smtClean="0"/>
                  <a:t> нечётная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887" r="-14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18045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3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Если функция </a:t>
                </a:r>
                <a:r>
                  <a:rPr lang="en-US" i="1" dirty="0" smtClean="0"/>
                  <a:t>y</a:t>
                </a:r>
                <a:r>
                  <a:rPr lang="en-US" dirty="0" smtClean="0"/>
                  <a:t> = </a:t>
                </a:r>
                <a:r>
                  <a:rPr lang="en-US" i="1" dirty="0" smtClean="0"/>
                  <a:t>f</a:t>
                </a:r>
                <a:r>
                  <a:rPr lang="en-US" dirty="0" smtClean="0"/>
                  <a:t>(</a:t>
                </a:r>
                <a:r>
                  <a:rPr lang="en-US" i="1" dirty="0" smtClean="0"/>
                  <a:t>x</a:t>
                </a:r>
                <a:r>
                  <a:rPr lang="en-US" dirty="0" smtClean="0"/>
                  <a:t>) </a:t>
                </a:r>
                <a:r>
                  <a:rPr lang="ru-RU" dirty="0" smtClean="0"/>
                  <a:t>– чётная (нечётная), то функция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ru-RU" b="0" i="1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ru-RU" dirty="0" smtClean="0"/>
                  <a:t> - чётная (нечётная).</a:t>
                </a:r>
              </a:p>
              <a:p>
                <a:r>
                  <a:rPr lang="ru-RU" dirty="0" smtClean="0"/>
                  <a:t>Пример: </a:t>
                </a:r>
                <a:r>
                  <a:rPr lang="en-US" i="1" dirty="0" smtClean="0"/>
                  <a:t>y</a:t>
                </a:r>
                <a:r>
                  <a:rPr lang="en-US" dirty="0" smtClean="0"/>
                  <a:t> = </a:t>
                </a:r>
                <a:r>
                  <a:rPr lang="en-US" i="1" dirty="0" smtClean="0"/>
                  <a:t>x</a:t>
                </a:r>
                <a:r>
                  <a:rPr lang="en-US" baseline="30000" dirty="0" smtClean="0"/>
                  <a:t>2  </a:t>
                </a:r>
                <a:r>
                  <a:rPr lang="en-US" dirty="0" smtClean="0"/>
                  <a:t>+ |</a:t>
                </a:r>
                <a:r>
                  <a:rPr lang="en-US" i="1" dirty="0" smtClean="0"/>
                  <a:t>x</a:t>
                </a:r>
                <a:r>
                  <a:rPr lang="en-US" dirty="0" smtClean="0"/>
                  <a:t>| </a:t>
                </a:r>
                <a:r>
                  <a:rPr lang="ru-RU" dirty="0" smtClean="0"/>
                  <a:t>и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i="1" dirty="0" smtClean="0"/>
                          <m:t>x</m:t>
                        </m:r>
                        <m:r>
                          <m:rPr>
                            <m:nor/>
                          </m:rPr>
                          <a:rPr lang="en-US" baseline="30000" dirty="0" smtClean="0"/>
                          <m:t>2  </m:t>
                        </m:r>
                        <m:r>
                          <m:rPr>
                            <m:nor/>
                          </m:rPr>
                          <a:rPr lang="en-US" dirty="0" smtClean="0"/>
                          <m:t>+ |</m:t>
                        </m:r>
                        <m:r>
                          <m:rPr>
                            <m:nor/>
                          </m:rPr>
                          <a:rPr lang="en-US" i="1" dirty="0" smtClean="0"/>
                          <m:t>x</m:t>
                        </m:r>
                        <m:r>
                          <m:rPr>
                            <m:nor/>
                          </m:rPr>
                          <a:rPr lang="en-US" dirty="0" smtClean="0"/>
                          <m:t>|</m:t>
                        </m:r>
                      </m:den>
                    </m:f>
                  </m:oMath>
                </a14:m>
                <a:endParaRPr lang="en-US" dirty="0" smtClean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946543" y="3189022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чётная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517835" y="3419854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чётная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827584" y="3852840"/>
                <a:ext cx="3311869" cy="7030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i="1" dirty="0"/>
                  <a:t>y</a:t>
                </a:r>
                <a:r>
                  <a:rPr lang="en-US" sz="2800" dirty="0"/>
                  <a:t> = 2 </a:t>
                </a:r>
                <a:r>
                  <a:rPr lang="en-US" sz="2800" i="1" dirty="0"/>
                  <a:t>x</a:t>
                </a:r>
                <a:r>
                  <a:rPr lang="en-US" sz="2800" baseline="30000" dirty="0"/>
                  <a:t>3  </a:t>
                </a:r>
                <a:r>
                  <a:rPr lang="en-US" sz="2800" dirty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ru-RU" sz="2800" dirty="0"/>
                  <a:t> нечётная</a:t>
                </a: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852840"/>
                <a:ext cx="3311869" cy="703013"/>
              </a:xfrm>
              <a:prstGeom prst="rect">
                <a:avLst/>
              </a:prstGeom>
              <a:blipFill rotWithShape="1">
                <a:blip r:embed="rId3"/>
                <a:stretch>
                  <a:fillRect l="-3867" r="-184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860210" y="4005064"/>
                <a:ext cx="1562351" cy="9250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000" i="1" dirty="0" smtClean="0"/>
                  <a:t>y</a:t>
                </a:r>
                <a:r>
                  <a:rPr lang="en-US" sz="30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3000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en-US" sz="30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30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0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sz="30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30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0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3000" b="0" i="1" smtClean="0">
                                <a:latin typeface="Cambria Math"/>
                              </a:rPr>
                              <m:t>𝑥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sz="3000" dirty="0" smtClean="0"/>
                  <a:t> </a:t>
                </a:r>
                <a:endParaRPr lang="ru-RU" sz="30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210" y="4005064"/>
                <a:ext cx="1562351" cy="925061"/>
              </a:xfrm>
              <a:prstGeom prst="rect">
                <a:avLst/>
              </a:prstGeom>
              <a:blipFill rotWithShape="1">
                <a:blip r:embed="rId4"/>
                <a:stretch>
                  <a:fillRect l="-89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6571329" y="4163152"/>
            <a:ext cx="15730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нечётная</a:t>
            </a:r>
          </a:p>
        </p:txBody>
      </p:sp>
    </p:spTree>
    <p:extLst>
      <p:ext uri="{BB962C8B-B14F-4D97-AF65-F5344CB8AC3E}">
        <p14:creationId xmlns:p14="http://schemas.microsoft.com/office/powerpoint/2010/main" val="31992477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4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Произведение двух функций одинаковой чётности – чётная функция, а двух функций различной чётности – нечётная функция.</a:t>
            </a:r>
          </a:p>
          <a:p>
            <a:r>
              <a:rPr lang="ru-RU" dirty="0" smtClean="0"/>
              <a:t>Пример: </a:t>
            </a:r>
            <a:r>
              <a:rPr lang="en-US" i="1" dirty="0" smtClean="0"/>
              <a:t>y</a:t>
            </a:r>
            <a:r>
              <a:rPr lang="en-US" dirty="0" smtClean="0"/>
              <a:t> = </a:t>
            </a:r>
            <a:r>
              <a:rPr lang="en-US" i="1" dirty="0" smtClean="0"/>
              <a:t>x</a:t>
            </a:r>
            <a:r>
              <a:rPr lang="en-US" baseline="30000" dirty="0" smtClean="0"/>
              <a:t>2  </a:t>
            </a:r>
            <a:r>
              <a:rPr lang="en-US" dirty="0" smtClean="0"/>
              <a:t>∙ |</a:t>
            </a:r>
            <a:r>
              <a:rPr lang="en-US" i="1" dirty="0" smtClean="0"/>
              <a:t>x</a:t>
            </a:r>
            <a:r>
              <a:rPr lang="en-US" dirty="0" smtClean="0"/>
              <a:t>|</a:t>
            </a:r>
            <a:r>
              <a:rPr lang="ru-RU" dirty="0" smtClean="0"/>
              <a:t>- чётная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   </a:t>
            </a:r>
            <a:r>
              <a:rPr lang="en-US" dirty="0" smtClean="0"/>
              <a:t>                 </a:t>
            </a:r>
          </a:p>
          <a:p>
            <a:endParaRPr lang="en-US" dirty="0" smtClean="0"/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75845" y="3861048"/>
                <a:ext cx="3110980" cy="9017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𝑦</m:t>
                      </m:r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∙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ru-RU" sz="2800" b="0" i="1" smtClean="0">
                          <a:latin typeface="Cambria Math"/>
                          <a:ea typeface="Cambria Math"/>
                        </a:rPr>
                        <m:t>чётная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845" y="3861048"/>
                <a:ext cx="3110980" cy="90172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2395705" y="5013176"/>
            <a:ext cx="32599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/>
              <a:t>y</a:t>
            </a:r>
            <a:r>
              <a:rPr lang="en-US" sz="2800" dirty="0"/>
              <a:t> = </a:t>
            </a:r>
            <a:r>
              <a:rPr lang="en-US" sz="2800" i="1" dirty="0"/>
              <a:t>x</a:t>
            </a:r>
            <a:r>
              <a:rPr lang="en-US" sz="2800" baseline="30000" dirty="0"/>
              <a:t>3  </a:t>
            </a:r>
            <a:r>
              <a:rPr lang="en-US" sz="2800" dirty="0"/>
              <a:t>∙ |</a:t>
            </a:r>
            <a:r>
              <a:rPr lang="en-US" sz="2800" i="1" dirty="0"/>
              <a:t>x</a:t>
            </a:r>
            <a:r>
              <a:rPr lang="en-US" sz="2800" dirty="0"/>
              <a:t>|</a:t>
            </a:r>
            <a:r>
              <a:rPr lang="ru-RU" sz="2800" dirty="0"/>
              <a:t> - нечётная</a:t>
            </a:r>
          </a:p>
        </p:txBody>
      </p:sp>
    </p:spTree>
    <p:extLst>
      <p:ext uri="{BB962C8B-B14F-4D97-AF65-F5344CB8AC3E}">
        <p14:creationId xmlns:p14="http://schemas.microsoft.com/office/powerpoint/2010/main" val="12882930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390" y="21214"/>
            <a:ext cx="8382000" cy="664797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С</a:t>
            </a:r>
            <a:r>
              <a:rPr lang="ru-RU" b="1" dirty="0" smtClean="0">
                <a:solidFill>
                  <a:srgbClr val="FF0000"/>
                </a:solidFill>
              </a:rPr>
              <a:t>войство 5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Композиция чётной функции с чётной или с нечётной функцией – чётная функция.</a:t>
                </a:r>
              </a:p>
              <a:p>
                <a:r>
                  <a:rPr lang="ru-RU" dirty="0" smtClean="0"/>
                  <a:t>Пример: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1" smtClean="0">
                        <a:latin typeface="Cambria Math"/>
                      </a:rPr>
                      <m:t> = 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4</m:t>
                                </m:r>
                              </m:sup>
                            </m:sSup>
                            <m:r>
                              <a:rPr lang="en-US" b="0" i="1" smtClean="0">
                                <a:latin typeface="Cambria Math"/>
                              </a:rPr>
                              <m:t>+5</m:t>
                            </m:r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b="0" i="1" dirty="0" smtClean="0">
                    <a:latin typeface="Cambria Math"/>
                  </a:rPr>
                  <a:t> - чётная</a:t>
                </a:r>
                <a:endParaRPr lang="en-US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/>
                        </a:rPr>
                        <m:t>                      </m:t>
                      </m:r>
                    </m:oMath>
                  </m:oMathPara>
                </a14:m>
                <a:endParaRPr lang="ru-RU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ru-RU" b="0" dirty="0" smtClean="0"/>
                  <a:t>                 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1" smtClean="0">
                        <a:latin typeface="Cambria Math"/>
                      </a:rPr>
                      <m:t>= 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b="0" i="1" smtClean="0">
                                <a:latin typeface="Cambria Math"/>
                              </a:rPr>
                              <m:t>+5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887" r="-30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479811" y="2679303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чётная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479811" y="3682330"/>
            <a:ext cx="1347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нечётная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611560" y="4666334"/>
                <a:ext cx="222958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   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=</m:t>
                          </m:r>
                          <m:r>
                            <a:rPr lang="en-US" sz="28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US" sz="2800" i="1">
                          <a:latin typeface="Cambria Math"/>
                        </a:rPr>
                        <m:t>+5</m:t>
                      </m:r>
                      <m:r>
                        <a:rPr lang="en-US" sz="2800" i="1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666334"/>
                <a:ext cx="2229585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179512" y="5189554"/>
                <a:ext cx="71230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en-US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en-US" sz="2400" b="0" i="1" smtClean="0">
                            <a:latin typeface="Cambria Math"/>
                          </a:rPr>
                          <m:t>=(−</m:t>
                        </m:r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  <m:r>
                          <a:rPr lang="en-US" sz="24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400" i="1">
                        <a:latin typeface="Cambria Math"/>
                      </a:rPr>
                      <m:t>+5</m:t>
                    </m:r>
                    <m:d>
                      <m:d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=−</m:t>
                    </m:r>
                    <m:sSup>
                      <m:sSup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400" b="0" i="1" smtClean="0">
                        <a:latin typeface="Cambria Math"/>
                      </a:rPr>
                      <m:t>−5</m:t>
                    </m:r>
                    <m:r>
                      <a:rPr lang="en-US" sz="2400" b="0" i="1" smtClean="0">
                        <a:latin typeface="Cambria Math"/>
                      </a:rPr>
                      <m:t>𝑥</m:t>
                    </m:r>
                    <m:r>
                      <a:rPr lang="en-US" sz="2400" b="0" i="1" smtClean="0">
                        <a:latin typeface="Cambria Math"/>
                      </a:rPr>
                      <m:t>=−(</m:t>
                    </m:r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800" i="1">
                        <a:latin typeface="Cambria Math"/>
                      </a:rPr>
                      <m:t>+5</m:t>
                    </m:r>
                    <m:r>
                      <a:rPr lang="en-US" sz="2800" i="1">
                        <a:latin typeface="Cambria Math"/>
                      </a:rPr>
                      <m:t>𝑥</m:t>
                    </m:r>
                  </m:oMath>
                </a14:m>
                <a:r>
                  <a:rPr lang="en-US" sz="2800" dirty="0" smtClean="0"/>
                  <a:t>)</a:t>
                </a:r>
                <a:endParaRPr lang="ru-RU" sz="28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189554"/>
                <a:ext cx="7123040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1628" r="-1198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5374901" y="3159110"/>
            <a:ext cx="1407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- чётная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2972224" y="4666334"/>
                <a:ext cx="310655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en-US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en-US" sz="2800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−</m:t>
                          </m:r>
                          <m:r>
                            <a:rPr lang="en-US" sz="2800" i="1">
                              <a:latin typeface="Cambria Math"/>
                              <a:ea typeface="Cambria Math"/>
                            </a:rPr>
                            <m:t>∞;+∞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224" y="4666334"/>
                <a:ext cx="3106556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68767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142" y="34661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6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Композиция двух нечётных функций – нечётная функция.</a:t>
                </a:r>
              </a:p>
              <a:p>
                <a:r>
                  <a:rPr lang="ru-RU" dirty="0" smtClean="0"/>
                  <a:t>Пример: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5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</a:rPr>
                          <m:t>−3</m:t>
                        </m:r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115616" y="4143114"/>
                <a:ext cx="21534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=</m:t>
                          </m:r>
                          <m:r>
                            <a:rPr lang="en-US" sz="28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</a:rPr>
                        <m:t>−</m:t>
                      </m:r>
                      <m:r>
                        <a:rPr lang="en-US" sz="2800" i="1">
                          <a:latin typeface="Cambria Math"/>
                        </a:rPr>
                        <m:t>5</m:t>
                      </m:r>
                      <m:r>
                        <a:rPr lang="en-US" sz="2800" i="1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4143114"/>
                <a:ext cx="2153475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05377" y="4666334"/>
                <a:ext cx="71230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en-US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en-US" sz="2400" b="0" i="1" smtClean="0">
                            <a:latin typeface="Cambria Math"/>
                          </a:rPr>
                          <m:t>=(−</m:t>
                        </m:r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  <m:r>
                          <a:rPr lang="en-US" sz="24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en-US" sz="2400" b="0" i="1" smtClean="0">
                        <a:latin typeface="Cambria Math"/>
                      </a:rPr>
                      <m:t>−</m:t>
                    </m:r>
                    <m:r>
                      <a:rPr lang="en-US" sz="2400" i="1">
                        <a:latin typeface="Cambria Math"/>
                      </a:rPr>
                      <m:t>5</m:t>
                    </m:r>
                    <m:d>
                      <m:d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/>
                      </a:rPr>
                      <m:t>=−</m:t>
                    </m:r>
                    <m:sSup>
                      <m:sSup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400" b="0" i="1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en-US" sz="2400" b="0" i="1" smtClean="0">
                        <a:latin typeface="Cambria Math"/>
                      </a:rPr>
                      <m:t>+5</m:t>
                    </m:r>
                    <m:r>
                      <a:rPr lang="en-US" sz="2400" b="0" i="1" smtClean="0">
                        <a:latin typeface="Cambria Math"/>
                      </a:rPr>
                      <m:t>𝑥</m:t>
                    </m:r>
                    <m:r>
                      <a:rPr lang="en-US" sz="2400" b="0" i="1" smtClean="0">
                        <a:latin typeface="Cambria Math"/>
                      </a:rPr>
                      <m:t>=−(</m:t>
                    </m:r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−</m:t>
                    </m:r>
                    <m:r>
                      <a:rPr lang="en-US" sz="2800" i="1">
                        <a:latin typeface="Cambria Math"/>
                      </a:rPr>
                      <m:t>5</m:t>
                    </m:r>
                    <m:r>
                      <a:rPr lang="en-US" sz="2800" i="1">
                        <a:latin typeface="Cambria Math"/>
                      </a:rPr>
                      <m:t>𝑥</m:t>
                    </m:r>
                  </m:oMath>
                </a14:m>
                <a:r>
                  <a:rPr lang="en-US" sz="2800" dirty="0" smtClean="0"/>
                  <a:t>)</a:t>
                </a:r>
                <a:endParaRPr lang="ru-RU" sz="28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377" y="4666334"/>
                <a:ext cx="7123040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1628" r="-1199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3296978" y="4213581"/>
            <a:ext cx="1347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нечётная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755576" y="5330969"/>
                <a:ext cx="1655710" cy="9870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latin typeface="Cambria Math"/>
                        </a:rPr>
                        <m:t>𝑦</m:t>
                      </m:r>
                      <m:r>
                        <a:rPr lang="en-US" sz="280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</a:rPr>
                            <m:t>𝑓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5330969"/>
                <a:ext cx="1655710" cy="98700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411286" y="5593636"/>
            <a:ext cx="1347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нечётная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211960" y="2463279"/>
            <a:ext cx="1347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нечётная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4716016" y="4182803"/>
                <a:ext cx="310655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en-US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en-US" sz="2800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−</m:t>
                          </m:r>
                          <m:r>
                            <a:rPr lang="en-US" sz="2800" i="1">
                              <a:latin typeface="Cambria Math"/>
                              <a:ea typeface="Cambria Math"/>
                            </a:rPr>
                            <m:t>∞;+∞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4182803"/>
                <a:ext cx="310655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69375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474" y="34661"/>
            <a:ext cx="83820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Свойство 7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Композиция произвольной функции с чётной функцией – чётная функция.</a:t>
                </a:r>
              </a:p>
              <a:p>
                <a:r>
                  <a:rPr lang="ru-RU" dirty="0" smtClean="0"/>
                  <a:t>Пример: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𝑦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en-US" b="0" i="1" smtClean="0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b="0" i="1" smtClean="0">
                            <a:latin typeface="Cambria Math"/>
                          </a:rPr>
                          <m:t>4</m:t>
                        </m:r>
                      </m:deg>
                      <m:e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</a:rPr>
                          <m:t>+1</m:t>
                        </m:r>
                      </m:e>
                    </m:rad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61445" y="4869160"/>
                <a:ext cx="5200847" cy="6347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US" sz="2800" b="0" i="1" smtClean="0">
                              <a:latin typeface="Cambria Math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(−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+1</m:t>
                          </m:r>
                        </m:e>
                      </m:ra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US" sz="2800" b="0" i="1" smtClean="0">
                              <a:latin typeface="Cambria Math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+1</m:t>
                          </m:r>
                        </m:e>
                      </m:ra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1445" y="4869160"/>
                <a:ext cx="5200847" cy="63478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285337" y="3573016"/>
                <a:ext cx="582698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𝐷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: </m:t>
                    </m:r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/>
                      </a:rPr>
                      <m:t>+1</m:t>
                    </m:r>
                  </m:oMath>
                </a14:m>
                <a:r>
                  <a:rPr lang="en-US" sz="2800" dirty="0" smtClean="0"/>
                  <a:t> &gt; 0, </a:t>
                </a:r>
                <a:r>
                  <a:rPr lang="ru-RU" sz="2800" dirty="0" smtClean="0"/>
                  <a:t>верно при любом </a:t>
                </a:r>
                <a:r>
                  <a:rPr lang="ru-RU" sz="2800" i="1" dirty="0" smtClean="0"/>
                  <a:t>х</a:t>
                </a:r>
                <a:endParaRPr lang="ru-RU" sz="2800" i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337" y="3573016"/>
                <a:ext cx="5826980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1628" r="-1151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475656" y="4221088"/>
                <a:ext cx="3106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∞;+∞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4221088"/>
                <a:ext cx="3106556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34499" y="5714092"/>
                <a:ext cx="25697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r>
                      <a:rPr lang="en-US" sz="2800" b="0" i="1" smtClean="0">
                        <a:latin typeface="Cambria Math"/>
                      </a:rPr>
                      <m:t>(−</m:t>
                    </m:r>
                    <m:r>
                      <a:rPr lang="en-US" sz="2800" b="0" i="1" smtClean="0">
                        <a:latin typeface="Cambria Math"/>
                      </a:rPr>
                      <m:t>𝑥</m:t>
                    </m:r>
                    <m:r>
                      <a:rPr lang="en-US" sz="28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sz="2800" dirty="0" smtClean="0"/>
                  <a:t>=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dirty="0" smtClean="0">
                        <a:latin typeface="Cambria Math"/>
                      </a:rPr>
                      <m:t>⟾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4499" y="5714092"/>
                <a:ext cx="2569742" cy="523220"/>
              </a:xfrm>
              <a:prstGeom prst="rect">
                <a:avLst/>
              </a:prstGeom>
              <a:blipFill rotWithShape="1"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3400580" y="5714092"/>
                <a:ext cx="25359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i="1" dirty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 dirty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dirty="0" smtClean="0">
                          <a:latin typeface="Cambria Math"/>
                        </a:rPr>
                        <m:t>−</m:t>
                      </m:r>
                      <m:r>
                        <a:rPr lang="ru-RU" sz="2800" b="0" i="1" dirty="0" smtClean="0">
                          <a:latin typeface="Cambria Math"/>
                        </a:rPr>
                        <m:t>чётная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0580" y="5714092"/>
                <a:ext cx="253595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22251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82000" cy="664797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Функция знак числа </a:t>
            </a:r>
            <a:r>
              <a:rPr lang="en-US" b="1" i="1" dirty="0" smtClean="0">
                <a:solidFill>
                  <a:srgbClr val="FF0000"/>
                </a:solidFill>
              </a:rPr>
              <a:t>y = </a:t>
            </a:r>
            <a:r>
              <a:rPr lang="en-US" b="1" i="1" dirty="0" err="1" smtClean="0">
                <a:solidFill>
                  <a:srgbClr val="FF0000"/>
                </a:solidFill>
              </a:rPr>
              <a:t>sgn</a:t>
            </a:r>
            <a:r>
              <a:rPr lang="en-US" b="1" i="1" dirty="0" smtClean="0">
                <a:solidFill>
                  <a:srgbClr val="FF0000"/>
                </a:solidFill>
              </a:rPr>
              <a:t> (x)</a:t>
            </a:r>
            <a:endParaRPr lang="ru-RU" b="1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Signum </a:t>
                </a:r>
                <a:r>
                  <a:rPr lang="ru-RU" dirty="0" smtClean="0"/>
                  <a:t>(лат. – знак)</a:t>
                </a:r>
              </a:p>
              <a:p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</a:rPr>
                      <m:t>y</m:t>
                    </m:r>
                    <m:r>
                      <a:rPr lang="en-US" b="0" i="0" smtClean="0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i="1" smtClean="0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b="0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ru-RU" b="0" i="1" smtClean="0">
                                <a:latin typeface="Cambria Math"/>
                              </a:rPr>
                              <m:t>−1, если 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&lt;0,</m:t>
                            </m:r>
                          </m:e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0, 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если 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=0,</m:t>
                            </m:r>
                          </m:e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1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, если 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&gt;0.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dirty="0" smtClean="0"/>
                  <a:t>                               </a:t>
                </a:r>
              </a:p>
              <a:p>
                <a:r>
                  <a:rPr lang="ru-RU" dirty="0" smtClean="0"/>
                  <a:t>Функция </a:t>
                </a:r>
                <a:r>
                  <a:rPr lang="en-US" dirty="0" smtClean="0"/>
                  <a:t>y = </a:t>
                </a:r>
                <a:r>
                  <a:rPr lang="en-US" dirty="0" err="1" smtClean="0"/>
                  <a:t>sgn</a:t>
                </a:r>
                <a:r>
                  <a:rPr lang="en-US" dirty="0" smtClean="0"/>
                  <a:t> (x) – </a:t>
                </a:r>
                <a:r>
                  <a:rPr lang="ru-RU" dirty="0" smtClean="0"/>
                  <a:t>нечётная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8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7607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72"/>
          <p:cNvGrpSpPr>
            <a:grpSpLocks/>
          </p:cNvGrpSpPr>
          <p:nvPr/>
        </p:nvGrpSpPr>
        <p:grpSpPr bwMode="auto">
          <a:xfrm>
            <a:off x="2411760" y="1053857"/>
            <a:ext cx="6217096" cy="5788743"/>
            <a:chOff x="2788" y="1371"/>
            <a:chExt cx="2793" cy="2805"/>
          </a:xfrm>
        </p:grpSpPr>
        <p:pic>
          <p:nvPicPr>
            <p:cNvPr id="63" name="Picture 7" descr="сетка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" contrast="4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1" t="23769" r="22256" b="20491"/>
            <a:stretch>
              <a:fillRect/>
            </a:stretch>
          </p:blipFill>
          <p:spPr bwMode="auto">
            <a:xfrm>
              <a:off x="2788" y="1371"/>
              <a:ext cx="2793" cy="2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Line 8"/>
            <p:cNvSpPr>
              <a:spLocks noChangeShapeType="1"/>
            </p:cNvSpPr>
            <p:nvPr/>
          </p:nvSpPr>
          <p:spPr bwMode="auto">
            <a:xfrm flipV="1">
              <a:off x="4182" y="1517"/>
              <a:ext cx="0" cy="24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Line 9"/>
            <p:cNvSpPr>
              <a:spLocks noChangeShapeType="1"/>
            </p:cNvSpPr>
            <p:nvPr/>
          </p:nvSpPr>
          <p:spPr bwMode="auto">
            <a:xfrm>
              <a:off x="2880" y="2341"/>
              <a:ext cx="25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Text Box 10"/>
            <p:cNvSpPr txBox="1">
              <a:spLocks noChangeArrowheads="1"/>
            </p:cNvSpPr>
            <p:nvPr/>
          </p:nvSpPr>
          <p:spPr bwMode="auto">
            <a:xfrm>
              <a:off x="5284" y="2387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Х</a:t>
              </a:r>
            </a:p>
          </p:txBody>
        </p:sp>
        <p:sp>
          <p:nvSpPr>
            <p:cNvPr id="67" name="Text Box 11"/>
            <p:cNvSpPr txBox="1">
              <a:spLocks noChangeArrowheads="1"/>
            </p:cNvSpPr>
            <p:nvPr/>
          </p:nvSpPr>
          <p:spPr bwMode="auto">
            <a:xfrm>
              <a:off x="4165" y="1434"/>
              <a:ext cx="18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2000" b="1" i="1" baseline="-25000"/>
                <a:t>У</a:t>
              </a:r>
            </a:p>
          </p:txBody>
        </p:sp>
        <p:sp>
          <p:nvSpPr>
            <p:cNvPr id="68" name="Text Box 10"/>
            <p:cNvSpPr txBox="1">
              <a:spLocks noChangeArrowheads="1"/>
            </p:cNvSpPr>
            <p:nvPr/>
          </p:nvSpPr>
          <p:spPr bwMode="auto">
            <a:xfrm>
              <a:off x="4477" y="2341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69" name="Text Box 11"/>
            <p:cNvSpPr txBox="1">
              <a:spLocks noChangeArrowheads="1"/>
            </p:cNvSpPr>
            <p:nvPr/>
          </p:nvSpPr>
          <p:spPr bwMode="auto">
            <a:xfrm>
              <a:off x="4050" y="1929"/>
              <a:ext cx="18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 dirty="0"/>
                <a:t>1</a:t>
              </a:r>
            </a:p>
          </p:txBody>
        </p:sp>
        <p:sp>
          <p:nvSpPr>
            <p:cNvPr id="73" name="Text Box 16"/>
            <p:cNvSpPr txBox="1">
              <a:spLocks noChangeArrowheads="1"/>
            </p:cNvSpPr>
            <p:nvPr/>
          </p:nvSpPr>
          <p:spPr bwMode="auto">
            <a:xfrm>
              <a:off x="3726" y="2341"/>
              <a:ext cx="27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altLang="ru-RU" sz="1600" b="1" i="1"/>
                <a:t>-1</a:t>
              </a:r>
            </a:p>
          </p:txBody>
        </p:sp>
      </p:grpSp>
      <p:sp>
        <p:nvSpPr>
          <p:cNvPr id="75" name="Овал 74"/>
          <p:cNvSpPr/>
          <p:nvPr/>
        </p:nvSpPr>
        <p:spPr>
          <a:xfrm>
            <a:off x="5476902" y="3753036"/>
            <a:ext cx="108012" cy="1080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5472100" y="2348880"/>
            <a:ext cx="108012" cy="1080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5476902" y="3032956"/>
            <a:ext cx="108012" cy="1080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 flipV="1">
            <a:off x="5591708" y="2348880"/>
            <a:ext cx="3156756" cy="1495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V="1">
            <a:off x="2339752" y="3789040"/>
            <a:ext cx="3156756" cy="1495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Прямоугольник 84"/>
              <p:cNvSpPr/>
              <p:nvPr/>
            </p:nvSpPr>
            <p:spPr>
              <a:xfrm>
                <a:off x="0" y="1529722"/>
                <a:ext cx="3424142" cy="127733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  <a:alpha val="78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800">
                          <a:latin typeface="Cambria Math"/>
                        </a:rPr>
                        <m:t>y</m:t>
                      </m:r>
                      <m:r>
                        <a:rPr lang="en-US" sz="280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ru-RU" sz="2800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sz="2800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ru-RU" sz="2800" i="1">
                                  <a:latin typeface="Cambria Math"/>
                                </a:rPr>
                                <m:t>−1, если 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&lt;0,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/>
                                </a:rPr>
                                <m:t>0, </m:t>
                              </m:r>
                              <m:r>
                                <a:rPr lang="ru-RU" sz="2800" i="1">
                                  <a:latin typeface="Cambria Math"/>
                                </a:rPr>
                                <m:t>если 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=0,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/>
                                </a:rPr>
                                <m:t>1</m:t>
                              </m:r>
                              <m:r>
                                <a:rPr lang="ru-RU" sz="2800" i="1">
                                  <a:latin typeface="Cambria Math"/>
                                </a:rPr>
                                <m:t>, если 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latin typeface="Cambria Math"/>
                                </a:rPr>
                                <m:t>&gt;0.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5" name="Прямоугольник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529722"/>
                <a:ext cx="3424142" cy="12773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8" name="Заголовок 87"/>
          <p:cNvSpPr>
            <a:spLocks noGrp="1"/>
          </p:cNvSpPr>
          <p:nvPr>
            <p:ph type="title"/>
          </p:nvPr>
        </p:nvSpPr>
        <p:spPr>
          <a:xfrm>
            <a:off x="417271" y="40872"/>
            <a:ext cx="8229600" cy="66479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График </a:t>
            </a:r>
            <a:r>
              <a:rPr lang="en-US" b="1" i="1" dirty="0" smtClean="0">
                <a:solidFill>
                  <a:srgbClr val="FF0000"/>
                </a:solidFill>
              </a:rPr>
              <a:t>y </a:t>
            </a:r>
            <a:r>
              <a:rPr lang="en-US" b="1" i="1" dirty="0">
                <a:solidFill>
                  <a:srgbClr val="FF0000"/>
                </a:solidFill>
              </a:rPr>
              <a:t>= </a:t>
            </a:r>
            <a:r>
              <a:rPr lang="en-US" b="1" i="1" dirty="0" err="1">
                <a:solidFill>
                  <a:srgbClr val="FF0000"/>
                </a:solidFill>
              </a:rPr>
              <a:t>sgn</a:t>
            </a:r>
            <a:r>
              <a:rPr lang="en-US" b="1" i="1" dirty="0">
                <a:solidFill>
                  <a:srgbClr val="FF0000"/>
                </a:solidFill>
              </a:rPr>
              <a:t> (x)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3703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  <p:bldP spid="7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33" y="-14354"/>
            <a:ext cx="8700530" cy="886397"/>
          </a:xfrm>
          <a:noFill/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Объясните, какие из указанных функций являются чётными: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43608" y="1961592"/>
                <a:ext cx="19442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1961592"/>
                <a:ext cx="1944216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059832" y="1961592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907085" y="2681672"/>
                <a:ext cx="2286000" cy="90172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7085" y="2681672"/>
                <a:ext cx="2286000" cy="90172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987824" y="2870923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476300" y="3033624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662264" y="2681672"/>
                <a:ext cx="2286000" cy="90172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264" y="2681672"/>
                <a:ext cx="2286000" cy="90172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6912527" y="2870923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7359665" y="3321784"/>
            <a:ext cx="178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След. св. 1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99592" y="4592471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=4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592471"/>
                <a:ext cx="2232248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843808" y="4617855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4394653" y="4733523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889053" y="4635852"/>
                <a:ext cx="2575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=−4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053" y="4635852"/>
                <a:ext cx="2575977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662264" y="5273960"/>
            <a:ext cx="178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След. св. 1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590776" y="3619750"/>
                <a:ext cx="2710614" cy="7483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i="1" dirty="0" smtClean="0"/>
                  <a:t>f</a:t>
                </a:r>
                <a:r>
                  <a:rPr lang="en-US" sz="2800" dirty="0" smtClean="0"/>
                  <a:t>(-x)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80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sz="2800" b="0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8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</m:d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0776" y="3619750"/>
                <a:ext cx="2710614" cy="748346"/>
              </a:xfrm>
              <a:prstGeom prst="rect">
                <a:avLst/>
              </a:prstGeom>
              <a:blipFill rotWithShape="1">
                <a:blip r:embed="rId7"/>
                <a:stretch>
                  <a:fillRect l="-4494" b="-48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252398" y="5256743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5107701" y="1270121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945178" y="1124744"/>
                <a:ext cx="4706942" cy="7039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2800" b="0" i="1" smtClean="0">
                        <a:latin typeface="Cambria Math"/>
                      </a:rPr>
                      <m:t>а) 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r>
                      <a:rPr lang="ru-RU" sz="2800" b="0" i="1" dirty="0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ru-RU" sz="2800" b="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/>
                          </a:rPr>
                          <m:t>3</m:t>
                        </m:r>
                      </m:num>
                      <m:den>
                        <m:sSup>
                          <m:sSupPr>
                            <m:ctrlPr>
                              <a:rPr lang="ru-RU" sz="2800" b="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dirty="0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dirty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800" b="0" i="1" dirty="0" smtClean="0">
                        <a:latin typeface="Cambria Math"/>
                      </a:rPr>
                      <m:t>−4</m:t>
                    </m:r>
                    <m:d>
                      <m:dPr>
                        <m:begChr m:val="|"/>
                        <m:endChr m:val="|"/>
                        <m:ctrlPr>
                          <a:rPr lang="en-US" sz="2800" b="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178" y="1124744"/>
                <a:ext cx="4706942" cy="70391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/>
              <p:cNvSpPr/>
              <p:nvPr/>
            </p:nvSpPr>
            <p:spPr>
              <a:xfrm>
                <a:off x="150778" y="4191609"/>
                <a:ext cx="443999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en-US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𝑓</m:t>
                          </m:r>
                        </m:e>
                      </m:d>
                      <m:r>
                        <a:rPr lang="en-US" sz="2800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/>
                            </a:rPr>
                            <m:t>−</m:t>
                          </m:r>
                          <m:r>
                            <a:rPr lang="en-US" sz="2800" i="1">
                              <a:latin typeface="Cambria Math"/>
                              <a:ea typeface="Cambria Math"/>
                            </a:rPr>
                            <m:t>∞;</m:t>
                          </m:r>
                          <m:r>
                            <a:rPr lang="ru-RU" sz="2800" b="0" i="1" smtClean="0">
                              <a:latin typeface="Cambria Math"/>
                              <a:ea typeface="Cambria Math"/>
                            </a:rPr>
                            <m:t>0) ∪(0;</m:t>
                          </m:r>
                          <m:r>
                            <a:rPr lang="en-US" sz="2800" i="1">
                              <a:latin typeface="Cambria Math"/>
                              <a:ea typeface="Cambria Math"/>
                            </a:rPr>
                            <m:t>+∞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778" y="4191609"/>
                <a:ext cx="4439998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39890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6" grpId="0" animBg="1"/>
      <p:bldP spid="9" grpId="0"/>
      <p:bldP spid="10" grpId="0"/>
      <p:bldP spid="11" grpId="0"/>
      <p:bldP spid="8" grpId="0"/>
      <p:bldP spid="13" grpId="0"/>
      <p:bldP spid="14" grpId="0" animBg="1"/>
      <p:bldP spid="15" grpId="0"/>
      <p:bldP spid="16" grpId="0"/>
      <p:bldP spid="12" grpId="0"/>
      <p:bldP spid="19" grpId="0"/>
      <p:bldP spid="20" grpId="0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5" y="1814718"/>
            <a:ext cx="7804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Произведение двух функций одинаковой чётности – чётная функция, а двух функций различной чётности – нечётная функция.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55576" y="3393650"/>
                <a:ext cx="19442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3393650"/>
                <a:ext cx="1944216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692121" y="3386740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67544" y="4166574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166574"/>
                <a:ext cx="2232248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692121" y="4166574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7875" y="4347101"/>
            <a:ext cx="20024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f(x)=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sgn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(x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нечётная</a:t>
            </a:r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4178759" y="3572894"/>
            <a:ext cx="155448" cy="914400"/>
          </a:xfrm>
          <a:prstGeom prst="rightBrac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404292" y="3806534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833058" y="3715362"/>
            <a:ext cx="139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ru-RU" sz="2800" dirty="0" smtClean="0"/>
              <a:t>чётная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39552" y="3845428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X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4" name="Правая фигурная скобка 13"/>
          <p:cNvSpPr/>
          <p:nvPr/>
        </p:nvSpPr>
        <p:spPr>
          <a:xfrm>
            <a:off x="6360768" y="3900246"/>
            <a:ext cx="155448" cy="1274440"/>
          </a:xfrm>
          <a:prstGeom prst="rightBrac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4633434" y="3997828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X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6662962" y="4390207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020272" y="4275856"/>
            <a:ext cx="1539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нечётная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11560" y="1142238"/>
                <a:ext cx="54006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sz="2800" b="0" i="1" smtClean="0">
                        <a:latin typeface="Cambria Math"/>
                      </a:rPr>
                      <m:t>б) </m:t>
                    </m:r>
                    <m:r>
                      <a:rPr lang="en-US" sz="2800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 smtClean="0"/>
                  <a:t> </a:t>
                </a:r>
                <a14:m>
                  <m:oMath xmlns:m="http://schemas.openxmlformats.org/officeDocument/2006/math">
                    <m:r>
                      <a:rPr lang="ru-RU" sz="2800" i="1" dirty="0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ru-RU" sz="2800" b="0" i="1" dirty="0" smtClean="0">
                        <a:latin typeface="Cambria Math"/>
                        <a:ea typeface="Cambria Math"/>
                      </a:rPr>
                      <m:t> </m:t>
                    </m:r>
                    <m:d>
                      <m:dPr>
                        <m:begChr m:val="|"/>
                        <m:endChr m:val="|"/>
                        <m:ctrlPr>
                          <a:rPr lang="ru-RU" sz="2800" b="0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d>
                    <m:r>
                      <a:rPr lang="ru-RU" sz="2800" b="0" i="1" dirty="0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𝑠𝑔𝑛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142238"/>
                <a:ext cx="5400600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Прямоугольник 18"/>
          <p:cNvSpPr/>
          <p:nvPr/>
        </p:nvSpPr>
        <p:spPr>
          <a:xfrm>
            <a:off x="4960437" y="1142238"/>
            <a:ext cx="1539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нечётная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147610" y="-99392"/>
            <a:ext cx="8700530" cy="886397"/>
          </a:xfrm>
          <a:prstGeom prst="rect">
            <a:avLst/>
          </a:prstGeom>
          <a:noFill/>
        </p:spPr>
        <p:txBody>
          <a:bodyPr/>
          <a:lstStyle>
            <a:lvl1pPr algn="l" defTabSz="91436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50" dirty="0" smtClean="0">
                <a:ln w="3175">
                  <a:noFill/>
                </a:ln>
                <a:gradFill>
                  <a:gsLst>
                    <a:gs pos="0">
                      <a:srgbClr val="2E59B0"/>
                    </a:gs>
                    <a:gs pos="49000">
                      <a:srgbClr val="161D32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Arial" charset="0"/>
              </a:defRPr>
            </a:lvl1pPr>
          </a:lstStyle>
          <a:p>
            <a:pPr algn="ctr"/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Объясните, какие из указанных функций являются чётными: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23750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4" grpId="0"/>
      <p:bldP spid="9" grpId="0" animBg="1"/>
      <p:bldP spid="11" grpId="0" animBg="1"/>
      <p:bldP spid="12" grpId="0"/>
      <p:bldP spid="10" grpId="0"/>
      <p:bldP spid="14" grpId="0" animBg="1"/>
      <p:bldP spid="15" grpId="0"/>
      <p:bldP spid="16" grpId="0" animBg="1"/>
      <p:bldP spid="13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46965" y="2120223"/>
                <a:ext cx="19442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965" y="2120223"/>
                <a:ext cx="1944216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3300875" y="2085943"/>
            <a:ext cx="1749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346965" y="2822741"/>
                <a:ext cx="2664296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965" y="2822741"/>
                <a:ext cx="2664296" cy="700705"/>
              </a:xfrm>
              <a:prstGeom prst="rect">
                <a:avLst/>
              </a:prstGeom>
              <a:blipFill rotWithShape="1">
                <a:blip r:embed="rId3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1644294" y="3397203"/>
            <a:ext cx="4173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чётная и ни нечётная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88710" y="3848415"/>
            <a:ext cx="20826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g(x)=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sgn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(x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нечётная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61658" y="3424212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+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5685680" y="3105669"/>
            <a:ext cx="155448" cy="1274440"/>
          </a:xfrm>
          <a:prstGeom prst="rightBrac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084168" y="3567992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441478" y="3386750"/>
            <a:ext cx="23977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ни чётная и ни нечётная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8434" y="4768901"/>
                <a:ext cx="8214783" cy="1168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𝐷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𝑔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∞;+∞</m:t>
                          </m:r>
                        </m:e>
                      </m:d>
                    </m:oMath>
                  </m:oMathPara>
                </a14:m>
                <a:endParaRPr lang="en-US" sz="2800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sz="2800" b="0" i="1" smtClean="0">
                            <a:latin typeface="Cambria Math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/>
                          </a:rPr>
                          <m:t>(−</m:t>
                        </m:r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  <m:r>
                          <a:rPr lang="ru-RU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ru-RU" sz="2800" b="0" i="1" smtClean="0">
                        <a:latin typeface="Cambria Math"/>
                      </a:rPr>
                      <m:t>=−2</m:t>
                    </m:r>
                    <m:sSup>
                      <m:sSupPr>
                        <m:ctrlPr>
                          <a:rPr lang="ru-RU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=−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34" y="4768901"/>
                <a:ext cx="8214783" cy="1168077"/>
              </a:xfrm>
              <a:prstGeom prst="rect">
                <a:avLst/>
              </a:prstGeom>
              <a:blipFill rotWithShape="1">
                <a:blip r:embed="rId4"/>
                <a:stretch>
                  <a:fillRect b="-5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40474" y="5792631"/>
                <a:ext cx="27282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r>
                        <a:rPr lang="en-US" sz="2800" b="0" i="1" smtClean="0">
                          <a:latin typeface="Cambria Math"/>
                        </a:rPr>
                        <m:t>(−</m:t>
                      </m:r>
                      <m:r>
                        <a:rPr lang="en-US" sz="2800" b="0" i="1" smtClean="0">
                          <a:latin typeface="Cambria Math"/>
                        </a:rPr>
                        <m:t>𝑥</m:t>
                      </m:r>
                      <m:r>
                        <a:rPr lang="en-US" sz="2800" b="0" i="1" smtClean="0">
                          <a:latin typeface="Cambria Math"/>
                        </a:rPr>
                        <m:t>)≠</m:t>
                      </m:r>
                      <m:r>
                        <a:rPr lang="en-US" sz="2800" b="0" i="0" dirty="0" smtClean="0">
                          <a:latin typeface="Cambria Math"/>
                        </a:rPr>
                        <m:t>−</m:t>
                      </m:r>
                      <m:r>
                        <a:rPr lang="en-US" sz="2800" b="0" i="1" dirty="0" smtClean="0">
                          <a:latin typeface="Cambria Math"/>
                        </a:rPr>
                        <m:t>𝑔</m:t>
                      </m:r>
                      <m:r>
                        <a:rPr lang="en-US" sz="2800" b="0" i="1" dirty="0" smtClean="0">
                          <a:latin typeface="Cambria Math"/>
                        </a:rPr>
                        <m:t>(</m:t>
                      </m:r>
                      <m:r>
                        <a:rPr lang="en-US" sz="2800" b="0" i="1" dirty="0" smtClean="0">
                          <a:latin typeface="Cambria Math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474" y="5792631"/>
                <a:ext cx="272824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Стрелка вправо 20"/>
          <p:cNvSpPr/>
          <p:nvPr/>
        </p:nvSpPr>
        <p:spPr>
          <a:xfrm>
            <a:off x="3203848" y="5936647"/>
            <a:ext cx="357310" cy="3524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3598858" y="5793553"/>
            <a:ext cx="4173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чётная и ни нечётная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53572" y="1052736"/>
                <a:ext cx="4663905" cy="7007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800" b="0" dirty="0" smtClean="0"/>
                  <a:t>а)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+4</m:t>
                    </m:r>
                    <m:r>
                      <a:rPr lang="en-US" sz="2800" b="0" i="1" smtClean="0">
                        <a:latin typeface="Cambria Math"/>
                      </a:rPr>
                      <m:t>𝑠𝑔𝑛</m:t>
                    </m:r>
                    <m:r>
                      <a:rPr lang="en-US" sz="2800" b="0" i="1" smtClean="0">
                        <a:latin typeface="Cambria Math"/>
                      </a:rPr>
                      <m:t> </m:t>
                    </m:r>
                    <m:r>
                      <a:rPr lang="en-US" sz="2800" b="0" i="1" smtClean="0">
                        <a:latin typeface="Cambria Math"/>
                      </a:rPr>
                      <m:t>𝑥</m:t>
                    </m:r>
                    <m:r>
                      <a:rPr lang="en-US" sz="2800" b="0" i="1" smtClean="0">
                        <a:latin typeface="Cambria Math"/>
                      </a:rPr>
                      <m:t> − 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72" y="1052736"/>
                <a:ext cx="4663905" cy="700705"/>
              </a:xfrm>
              <a:prstGeom prst="rect">
                <a:avLst/>
              </a:prstGeom>
              <a:blipFill rotWithShape="1">
                <a:blip r:embed="rId6"/>
                <a:stretch>
                  <a:fillRect l="-2614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Заголовок 1"/>
          <p:cNvSpPr txBox="1">
            <a:spLocks/>
          </p:cNvSpPr>
          <p:nvPr/>
        </p:nvSpPr>
        <p:spPr>
          <a:xfrm>
            <a:off x="69335" y="3065"/>
            <a:ext cx="8700530" cy="886397"/>
          </a:xfrm>
          <a:prstGeom prst="rect">
            <a:avLst/>
          </a:prstGeom>
          <a:noFill/>
        </p:spPr>
        <p:txBody>
          <a:bodyPr/>
          <a:lstStyle>
            <a:lvl1pPr algn="l" defTabSz="91436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50" dirty="0" smtClean="0">
                <a:ln w="3175">
                  <a:noFill/>
                </a:ln>
                <a:gradFill>
                  <a:gsLst>
                    <a:gs pos="0">
                      <a:srgbClr val="2E59B0"/>
                    </a:gs>
                    <a:gs pos="49000">
                      <a:srgbClr val="161D32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Arial" charset="0"/>
              </a:defRPr>
            </a:lvl1pPr>
          </a:lstStyle>
          <a:p>
            <a:pPr algn="ctr"/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Объясните, какие из указанных функций являются нечётными: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2696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 animBg="1"/>
      <p:bldP spid="12" grpId="0" animBg="1"/>
      <p:bldP spid="3" grpId="0"/>
      <p:bldP spid="16" grpId="0"/>
      <p:bldP spid="17" grpId="0"/>
      <p:bldP spid="21" grpId="0" animBg="1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23528" y="1124744"/>
                <a:ext cx="8820471" cy="22515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/>
                  <a:t>Функции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𝑦</m:t>
                    </m:r>
                    <m:r>
                      <a:rPr lang="en-US" sz="2800" b="0" i="1" smtClean="0">
                        <a:latin typeface="Cambria Math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US" sz="2800" dirty="0" smtClean="0"/>
                  <a:t>,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/>
                      </a:rPr>
                      <m:t>𝑦</m:t>
                    </m:r>
                    <m:r>
                      <a:rPr lang="en-US" sz="2800" b="0" i="1" dirty="0" smtClean="0">
                        <a:latin typeface="Cambria Math"/>
                      </a:rPr>
                      <m:t>=</m:t>
                    </m:r>
                    <m:r>
                      <a:rPr lang="en-US" sz="2800" b="0" i="1" dirty="0" smtClean="0">
                        <a:latin typeface="Cambria Math"/>
                      </a:rPr>
                      <m:t>𝑘𝑥</m:t>
                    </m:r>
                    <m:r>
                      <a:rPr lang="en-US" sz="2800" b="0" i="1" dirty="0" smtClean="0">
                        <a:latin typeface="Cambria Math"/>
                      </a:rPr>
                      <m:t>+</m:t>
                    </m:r>
                    <m:r>
                      <a:rPr lang="en-US" sz="2800" b="0" i="1" dirty="0" smtClean="0">
                        <a:latin typeface="Cambria Math"/>
                      </a:rPr>
                      <m:t>𝑏</m:t>
                    </m:r>
                    <m:r>
                      <a:rPr lang="en-US" sz="2800" b="0" i="1" dirty="0" smtClean="0">
                        <a:latin typeface="Cambria Math"/>
                      </a:rPr>
                      <m:t>, где </m:t>
                    </m:r>
                    <m:r>
                      <a:rPr lang="en-US" sz="2800" b="0" i="1" dirty="0" smtClean="0">
                        <a:latin typeface="Cambria Math"/>
                      </a:rPr>
                      <m:t>𝑘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≠0 </m:t>
                    </m:r>
                    <m:r>
                      <a:rPr lang="ru-RU" sz="2800" b="0" i="1" dirty="0" smtClean="0">
                        <a:latin typeface="Cambria Math"/>
                        <a:ea typeface="Cambria Math"/>
                      </a:rPr>
                      <m:t>и 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≠0,         </m:t>
                    </m:r>
                  </m:oMath>
                </a14:m>
                <a:endParaRPr lang="en-US" sz="2800" b="0" i="1" dirty="0" smtClean="0">
                  <a:latin typeface="Cambria Math"/>
                  <a:ea typeface="Cambria Math"/>
                </a:endParaRPr>
              </a:p>
              <a:p>
                <a:endParaRPr lang="en-US" sz="2800" b="0" i="1" dirty="0" smtClean="0"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800" b="0" i="1" dirty="0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ru-RU" sz="2800" dirty="0" smtClean="0"/>
                  <a:t>-целая часть, </a:t>
                </a:r>
                <a:endParaRPr lang="ru-RU" sz="2800" b="0" i="1" dirty="0" smtClean="0">
                  <a:latin typeface="Cambria Math"/>
                </a:endParaRPr>
              </a:p>
              <a:p>
                <a:endParaRPr lang="ru-RU" sz="2800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𝑦</m:t>
                    </m:r>
                    <m:r>
                      <a:rPr lang="en-US" sz="2800" b="0" i="1" smtClean="0">
                        <a:latin typeface="Cambria Math"/>
                      </a:rPr>
                      <m:t>= </m:t>
                    </m:r>
                    <m:d>
                      <m:dPr>
                        <m:begChr m:val="{"/>
                        <m:endChr m:val="}"/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ru-RU" sz="2800" b="0" i="1" smtClean="0">
                        <a:latin typeface="Cambria Math"/>
                      </a:rPr>
                      <m:t>−дробная часть числа.</m:t>
                    </m:r>
                  </m:oMath>
                </a14:m>
                <a:r>
                  <a:rPr lang="en-US" sz="2800" dirty="0" smtClean="0"/>
                  <a:t> </a:t>
                </a:r>
                <a:endParaRPr lang="ru-RU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124744"/>
                <a:ext cx="8820471" cy="2251578"/>
              </a:xfrm>
              <a:prstGeom prst="rect">
                <a:avLst/>
              </a:prstGeom>
              <a:blipFill rotWithShape="1">
                <a:blip r:embed="rId2"/>
                <a:stretch>
                  <a:fillRect l="-1382" t="-243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 txBox="1">
            <a:spLocks/>
          </p:cNvSpPr>
          <p:nvPr/>
        </p:nvSpPr>
        <p:spPr>
          <a:xfrm>
            <a:off x="69335" y="3065"/>
            <a:ext cx="8700530" cy="886397"/>
          </a:xfrm>
          <a:prstGeom prst="rect">
            <a:avLst/>
          </a:prstGeom>
          <a:noFill/>
        </p:spPr>
        <p:txBody>
          <a:bodyPr/>
          <a:lstStyle>
            <a:lvl1pPr algn="l" defTabSz="91436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50" dirty="0" smtClean="0">
                <a:ln w="3175">
                  <a:noFill/>
                </a:ln>
                <a:gradFill>
                  <a:gsLst>
                    <a:gs pos="0">
                      <a:srgbClr val="2E59B0"/>
                    </a:gs>
                    <a:gs pos="49000">
                      <a:srgbClr val="161D32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Arial" charset="0"/>
              </a:defRPr>
            </a:lvl1pPr>
          </a:lstStyle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являются чётными и не являются нечётными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4244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51069" y="2041636"/>
                <a:ext cx="3528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800" dirty="0" smtClean="0"/>
                  <a:t> +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𝑥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069" y="2041636"/>
                <a:ext cx="3528392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3458032" y="2026926"/>
            <a:ext cx="1749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55576" y="4472106"/>
                <a:ext cx="3119379" cy="977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𝑠𝑔𝑛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472106"/>
                <a:ext cx="3119379" cy="97731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4123477" y="4692458"/>
            <a:ext cx="1407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6924" y="3517999"/>
            <a:ext cx="80495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Произведение двух функций одинаковой чётности – чётная функция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6924" y="2852936"/>
                <a:ext cx="304083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𝑠𝑔𝑛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𝑥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924" y="2852936"/>
                <a:ext cx="3040832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3635896" y="2852936"/>
            <a:ext cx="1407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чётная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268016" y="5469138"/>
                <a:ext cx="7920880" cy="12007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2800" dirty="0" smtClean="0">
                    <a:solidFill>
                      <a:schemeClr val="tx1"/>
                    </a:solidFill>
                  </a:rPr>
                  <a:t>Если функция </a:t>
                </a:r>
                <a:r>
                  <a:rPr lang="en-US" sz="2800" i="1" dirty="0">
                    <a:solidFill>
                      <a:schemeClr val="tx1"/>
                    </a:solidFill>
                  </a:rPr>
                  <a:t>y</a:t>
                </a:r>
                <a:r>
                  <a:rPr lang="en-US" sz="2800" dirty="0">
                    <a:solidFill>
                      <a:schemeClr val="tx1"/>
                    </a:solidFill>
                  </a:rPr>
                  <a:t> = </a:t>
                </a:r>
                <a:r>
                  <a:rPr lang="en-US" sz="2800" i="1" dirty="0">
                    <a:solidFill>
                      <a:schemeClr val="tx1"/>
                    </a:solidFill>
                  </a:rPr>
                  <a:t>f</a:t>
                </a:r>
                <a:r>
                  <a:rPr lang="en-US" sz="2800" dirty="0">
                    <a:solidFill>
                      <a:schemeClr val="tx1"/>
                    </a:solidFill>
                  </a:rPr>
                  <a:t>(</a:t>
                </a:r>
                <a:r>
                  <a:rPr lang="en-US" sz="2800" i="1" dirty="0">
                    <a:solidFill>
                      <a:schemeClr val="tx1"/>
                    </a:solidFill>
                  </a:rPr>
                  <a:t>x</a:t>
                </a:r>
                <a:r>
                  <a:rPr lang="en-US" sz="2800" dirty="0">
                    <a:solidFill>
                      <a:schemeClr val="tx1"/>
                    </a:solidFill>
                  </a:rPr>
                  <a:t>) </a:t>
                </a:r>
                <a:r>
                  <a:rPr lang="ru-RU" sz="2800" dirty="0">
                    <a:solidFill>
                      <a:schemeClr val="tx1"/>
                    </a:solidFill>
                  </a:rPr>
                  <a:t>– чётная (нечётная), то функция </a:t>
                </a:r>
                <a14:m>
                  <m:oMath xmlns:m="http://schemas.openxmlformats.org/officeDocument/2006/math">
                    <m:r>
                      <a:rPr lang="en-US" sz="2800" b="0" i="1">
                        <a:solidFill>
                          <a:schemeClr val="tx1"/>
                        </a:solidFill>
                        <a:latin typeface="Cambria Math"/>
                      </a:rPr>
                      <m:t>𝑦</m:t>
                    </m:r>
                    <m:r>
                      <a:rPr lang="en-US" sz="2800" b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𝑓</m:t>
                        </m:r>
                        <m:d>
                          <m:d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ru-RU" sz="28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</a:rPr>
                  <a:t> - чётная (нечётная).</a:t>
                </a: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016" y="5469138"/>
                <a:ext cx="7920880" cy="1200778"/>
              </a:xfrm>
              <a:prstGeom prst="rect">
                <a:avLst/>
              </a:prstGeom>
              <a:blipFill rotWithShape="1">
                <a:blip r:embed="rId5"/>
                <a:stretch>
                  <a:fillRect l="-1617" t="-50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228456" y="783300"/>
                <a:ext cx="4428969" cy="7521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en-US" sz="2800" b="0" i="1" smtClean="0">
                            <a:latin typeface="Cambria Math"/>
                          </a:rPr>
                          <m:t>+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800" b="0" i="1" dirty="0" smtClean="0">
                        <a:latin typeface="Cambria Math"/>
                        <a:ea typeface="Cambria Math"/>
                      </a:rPr>
                      <m:t> </m:t>
                    </m:r>
                    <m:f>
                      <m:fPr>
                        <m:ctrlPr>
                          <a:rPr lang="en-US" sz="2800" b="0" i="1" dirty="0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dirty="0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dirty="0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dirty="0" smtClean="0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𝑠𝑔𝑛</m:t>
                        </m:r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2800" b="0" i="1" dirty="0" smtClean="0">
                            <a:latin typeface="Cambria Math"/>
                            <a:ea typeface="Cambria Math"/>
                          </a:rPr>
                          <m:t>𝑥</m:t>
                        </m:r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456" y="783300"/>
                <a:ext cx="4428969" cy="75212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Прямоугольник 11"/>
          <p:cNvSpPr/>
          <p:nvPr/>
        </p:nvSpPr>
        <p:spPr>
          <a:xfrm>
            <a:off x="5702308" y="1535429"/>
            <a:ext cx="32378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Произведение двух функций </a:t>
            </a:r>
            <a:r>
              <a:rPr lang="ru-RU" sz="2400" dirty="0" smtClean="0">
                <a:solidFill>
                  <a:srgbClr val="FF0000"/>
                </a:solidFill>
              </a:rPr>
              <a:t>различной </a:t>
            </a:r>
            <a:r>
              <a:rPr lang="ru-RU" sz="2400" dirty="0">
                <a:solidFill>
                  <a:srgbClr val="FF0000"/>
                </a:solidFill>
              </a:rPr>
              <a:t>чётности – нечётная функция.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924" y="711189"/>
                <a:ext cx="2970300" cy="10049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𝑔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en-US" sz="2800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begChr m:val="{"/>
                              <m:endChr m:val="}"/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800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𝑠𝑔𝑛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924" y="711189"/>
                <a:ext cx="2970300" cy="100495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Стрелка вправо 13"/>
          <p:cNvSpPr/>
          <p:nvPr/>
        </p:nvSpPr>
        <p:spPr>
          <a:xfrm>
            <a:off x="3587171" y="1001818"/>
            <a:ext cx="40876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0964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7" grpId="0"/>
      <p:bldP spid="6" grpId="0"/>
      <p:bldP spid="8" grpId="0"/>
      <p:bldP spid="10" grpId="0"/>
      <p:bldP spid="9" grpId="0"/>
      <p:bldP spid="11" grpId="0"/>
      <p:bldP spid="12" grpId="0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5208" y="2780928"/>
            <a:ext cx="5373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урок!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93542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White Template with blue-green Segoe_TP1028678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Макет 10</Template>
  <TotalTime>528</TotalTime>
  <Words>1889</Words>
  <Application>Microsoft Office PowerPoint</Application>
  <PresentationFormat>Экран (4:3)</PresentationFormat>
  <Paragraphs>266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1_White Template with blue-green Segoe_TP10286786</vt:lpstr>
      <vt:lpstr>Белый текст и шрифт Courier для слайдов с кодом</vt:lpstr>
      <vt:lpstr>Свойства чётных и нечётных функций</vt:lpstr>
      <vt:lpstr>Цели:</vt:lpstr>
      <vt:lpstr>Чётная функция</vt:lpstr>
      <vt:lpstr>Примеры чётных функций</vt:lpstr>
      <vt:lpstr>Презентация PowerPoint</vt:lpstr>
      <vt:lpstr>Примеры нечётных функций</vt:lpstr>
      <vt:lpstr>Пример</vt:lpstr>
      <vt:lpstr>Определите график  чётной и график нечетной функций</vt:lpstr>
      <vt:lpstr>Определить график четной и график нечетной функций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Свойство 1</vt:lpstr>
      <vt:lpstr>Свойство 2</vt:lpstr>
      <vt:lpstr>Свойство 3</vt:lpstr>
      <vt:lpstr>Свойство 4</vt:lpstr>
      <vt:lpstr>Свойство 5</vt:lpstr>
      <vt:lpstr>Свойство 6</vt:lpstr>
      <vt:lpstr>Свойство 7</vt:lpstr>
      <vt:lpstr>Функция знак числа y = sgn (x)</vt:lpstr>
      <vt:lpstr>График y = sgn (x) </vt:lpstr>
      <vt:lpstr>Объясните, какие из указанных функций являются чётными: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Свойства чётных и нечётных функций</dc:title>
  <dc:creator>Анна</dc:creator>
  <cp:lastModifiedBy>Анна</cp:lastModifiedBy>
  <cp:revision>48</cp:revision>
  <dcterms:created xsi:type="dcterms:W3CDTF">2021-09-16T21:05:37Z</dcterms:created>
  <dcterms:modified xsi:type="dcterms:W3CDTF">2022-01-22T11:37:44Z</dcterms:modified>
</cp:coreProperties>
</file>