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86.xml" ContentType="application/vnd.openxmlformats-officedocument.presentationml.slideLayout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theme/themeOverride5.xml" ContentType="application/vnd.openxmlformats-officedocument.themeOverr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8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76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83.xml" ContentType="application/vnd.openxmlformats-officedocument.presentationml.slideLayout+xml"/>
  <Override PartName="/ppt/theme/themeOverride6.xml" ContentType="application/vnd.openxmlformats-officedocument.themeOverr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72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61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Masters/slideMaster7.xml" ContentType="application/vnd.openxmlformats-officedocument.presentationml.slideMaster+xml"/>
  <Override PartName="/ppt/theme/theme9.xml" ContentType="application/vnd.openxmlformats-officedocument.them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7.xml" ContentType="application/vnd.openxmlformats-officedocument.theme+xml"/>
  <Override PartName="/ppt/slideLayouts/slideLayout79.xml" ContentType="application/vnd.openxmlformats-officedocument.presentationml.slideLayout+xml"/>
  <Override PartName="/ppt/slideLayouts/slideLayout88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theme/themeOverride3.xml" ContentType="application/vnd.openxmlformats-officedocument.themeOverride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6.xml" ContentType="application/vnd.openxmlformats-officedocument.presentationml.slideMaster+xml"/>
  <Override PartName="/ppt/slideLayouts/slideLayout89.xml" ContentType="application/vnd.openxmlformats-officedocument.presentationml.slideLayout+xml"/>
  <Override PartName="/ppt/theme/theme8.xml" ContentType="application/vnd.openxmlformats-officedocument.them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85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s/slide24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16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81.xml" ContentType="application/vnd.openxmlformats-officedocument.presentationml.slideLayout+xml"/>
  <Override PartName="/ppt/theme/themeOverride4.xml" ContentType="application/vnd.openxmlformats-officedocument.themeOverride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7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  <p:sldMasterId id="2147483721" r:id="rId6"/>
    <p:sldMasterId id="2147483734" r:id="rId7"/>
    <p:sldMasterId id="2147483746" r:id="rId8"/>
  </p:sldMasterIdLst>
  <p:notesMasterIdLst>
    <p:notesMasterId r:id="rId44"/>
  </p:notesMasterIdLst>
  <p:sldIdLst>
    <p:sldId id="256" r:id="rId9"/>
    <p:sldId id="296" r:id="rId10"/>
    <p:sldId id="258" r:id="rId11"/>
    <p:sldId id="259" r:id="rId12"/>
    <p:sldId id="263" r:id="rId13"/>
    <p:sldId id="260" r:id="rId14"/>
    <p:sldId id="261" r:id="rId15"/>
    <p:sldId id="262" r:id="rId16"/>
    <p:sldId id="264" r:id="rId17"/>
    <p:sldId id="265" r:id="rId18"/>
    <p:sldId id="266" r:id="rId19"/>
    <p:sldId id="267" r:id="rId20"/>
    <p:sldId id="268" r:id="rId21"/>
    <p:sldId id="269" r:id="rId22"/>
    <p:sldId id="270" r:id="rId23"/>
    <p:sldId id="271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4" r:id="rId32"/>
    <p:sldId id="285" r:id="rId33"/>
    <p:sldId id="287" r:id="rId34"/>
    <p:sldId id="286" r:id="rId35"/>
    <p:sldId id="289" r:id="rId36"/>
    <p:sldId id="288" r:id="rId37"/>
    <p:sldId id="290" r:id="rId38"/>
    <p:sldId id="291" r:id="rId39"/>
    <p:sldId id="292" r:id="rId40"/>
    <p:sldId id="293" r:id="rId41"/>
    <p:sldId id="295" r:id="rId42"/>
    <p:sldId id="297" r:id="rId4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slide" Target="slides/slide3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42" Type="http://schemas.openxmlformats.org/officeDocument/2006/relationships/slide" Target="slides/slide34.xml"/><Relationship Id="rId47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slide" Target="slides/slide30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slide" Target="slides/slide21.xml"/><Relationship Id="rId41" Type="http://schemas.openxmlformats.org/officeDocument/2006/relationships/slide" Target="slides/slide3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slide" Target="slides/slide29.xml"/><Relationship Id="rId40" Type="http://schemas.openxmlformats.org/officeDocument/2006/relationships/slide" Target="slides/slide32.xml"/><Relationship Id="rId45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slide" Target="slides/slide28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slide" Target="slides/slide27.xml"/><Relationship Id="rId43" Type="http://schemas.openxmlformats.org/officeDocument/2006/relationships/slide" Target="slides/slide35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49644D-509A-458B-AFF7-CBD70AE3E72A}" type="datetimeFigureOut">
              <a:rPr lang="ru-RU" smtClean="0"/>
              <a:t>22.11.2015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D6B179-C3DA-420B-B06B-8A6CE94F89FE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E0076EE-AFC8-4ACD-96E1-8FE77C074E4E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ru-RU" smtClean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228600" indent="-228600" eaLnBrk="1" hangingPunct="1">
              <a:spcBef>
                <a:spcPct val="0"/>
              </a:spcBef>
            </a:pPr>
            <a:r>
              <a:rPr lang="ru-RU" smtClean="0"/>
              <a:t> 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62A0B2B-089F-4137-8BFB-123A1DCB4560}" type="slidenum">
              <a:rPr lang="ru-RU"/>
              <a:pPr/>
              <a:t>25</a:t>
            </a:fld>
            <a:endParaRPr lang="ru-RU"/>
          </a:p>
        </p:txBody>
      </p:sp>
      <p:sp>
        <p:nvSpPr>
          <p:cNvPr id="327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87BF2BD-4DCB-4A5E-8279-AEF6BBFA1A08}" type="slidenum">
              <a:rPr lang="ru-RU"/>
              <a:pPr/>
              <a:t>26</a:t>
            </a:fld>
            <a:endParaRPr lang="ru-RU"/>
          </a:p>
        </p:txBody>
      </p:sp>
      <p:sp>
        <p:nvSpPr>
          <p:cNvPr id="378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63C9170-9133-4EA8-9E12-C761C9B312B3}" type="slidenum">
              <a:rPr lang="ru-RU"/>
              <a:pPr/>
              <a:t>28</a:t>
            </a:fld>
            <a:endParaRPr lang="ru-RU"/>
          </a:p>
        </p:txBody>
      </p:sp>
      <p:sp>
        <p:nvSpPr>
          <p:cNvPr id="337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Прямоугольник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Прямоугольник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56" name="Прямоугольник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Прямоугольник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Прямоугольник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Прямоугольник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олилиния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Полилиния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Полилиния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Полилиния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Полилиния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Полилиния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Полилиния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Полилиния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Полилиния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Полилиния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Полилиния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Полилиния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Полилиния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Полилиния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Прямоугольник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Прямоугольник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Прямоугольник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Прямоугольник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Группа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Прямая соединительная линия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grpSp>
        <p:nvGrpSpPr>
          <p:cNvPr id="14" name="Группа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Прямая соединительная линия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Группа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Прямая соединительная линия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44475"/>
            <a:ext cx="8385175" cy="1431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918075" y="1905000"/>
            <a:ext cx="3927475" cy="2019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918075" y="4076700"/>
            <a:ext cx="3927475" cy="2019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657915-7950-4334-BEC1-46512EB2B1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slideLayout" Target="../slideLayouts/slideLayout67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5.xml"/><Relationship Id="rId3" Type="http://schemas.openxmlformats.org/officeDocument/2006/relationships/slideLayout" Target="../slideLayouts/slideLayout70.xml"/><Relationship Id="rId7" Type="http://schemas.openxmlformats.org/officeDocument/2006/relationships/slideLayout" Target="../slideLayouts/slideLayout74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9.xml"/><Relationship Id="rId1" Type="http://schemas.openxmlformats.org/officeDocument/2006/relationships/slideLayout" Target="../slideLayouts/slideLayout68.xml"/><Relationship Id="rId6" Type="http://schemas.openxmlformats.org/officeDocument/2006/relationships/slideLayout" Target="../slideLayouts/slideLayout73.xml"/><Relationship Id="rId11" Type="http://schemas.openxmlformats.org/officeDocument/2006/relationships/slideLayout" Target="../slideLayouts/slideLayout78.xml"/><Relationship Id="rId5" Type="http://schemas.openxmlformats.org/officeDocument/2006/relationships/slideLayout" Target="../slideLayouts/slideLayout72.xml"/><Relationship Id="rId10" Type="http://schemas.openxmlformats.org/officeDocument/2006/relationships/slideLayout" Target="../slideLayouts/slideLayout77.xml"/><Relationship Id="rId4" Type="http://schemas.openxmlformats.org/officeDocument/2006/relationships/slideLayout" Target="../slideLayouts/slideLayout71.xml"/><Relationship Id="rId9" Type="http://schemas.openxmlformats.org/officeDocument/2006/relationships/slideLayout" Target="../slideLayouts/slideLayout76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6.xml"/><Relationship Id="rId3" Type="http://schemas.openxmlformats.org/officeDocument/2006/relationships/slideLayout" Target="../slideLayouts/slideLayout81.xml"/><Relationship Id="rId7" Type="http://schemas.openxmlformats.org/officeDocument/2006/relationships/slideLayout" Target="../slideLayouts/slideLayout85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0.xml"/><Relationship Id="rId1" Type="http://schemas.openxmlformats.org/officeDocument/2006/relationships/slideLayout" Target="../slideLayouts/slideLayout79.xml"/><Relationship Id="rId6" Type="http://schemas.openxmlformats.org/officeDocument/2006/relationships/slideLayout" Target="../slideLayouts/slideLayout84.xml"/><Relationship Id="rId11" Type="http://schemas.openxmlformats.org/officeDocument/2006/relationships/slideLayout" Target="../slideLayouts/slideLayout89.xml"/><Relationship Id="rId5" Type="http://schemas.openxmlformats.org/officeDocument/2006/relationships/slideLayout" Target="../slideLayouts/slideLayout83.xml"/><Relationship Id="rId10" Type="http://schemas.openxmlformats.org/officeDocument/2006/relationships/slideLayout" Target="../slideLayouts/slideLayout88.xml"/><Relationship Id="rId4" Type="http://schemas.openxmlformats.org/officeDocument/2006/relationships/slideLayout" Target="../slideLayouts/slideLayout82.xml"/><Relationship Id="rId9" Type="http://schemas.openxmlformats.org/officeDocument/2006/relationships/slideLayout" Target="../slideLayouts/slideLayout8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Прямоугольник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  <p:sldLayoutId id="2147483733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56" r:id="rId10"/>
    <p:sldLayoutId id="2147483757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slideLayout" Target="../slideLayouts/slideLayout39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9.xml"/><Relationship Id="rId1" Type="http://schemas.openxmlformats.org/officeDocument/2006/relationships/themeOverride" Target="../theme/themeOverride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0.xml"/><Relationship Id="rId1" Type="http://schemas.openxmlformats.org/officeDocument/2006/relationships/themeOverride" Target="../theme/themeOverride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slideLayout" Target="../slideLayouts/slideLayout85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21.gif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6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6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6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tokyoweekender.com/wp-content/uploads/2010/06/Droplets.jpg"/>
          <p:cNvPicPr preferRelativeResize="0">
            <a:picLocks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395536" y="476672"/>
            <a:ext cx="8358378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80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«Испарение воды </a:t>
            </a:r>
          </a:p>
          <a:p>
            <a:pPr algn="ctr"/>
            <a:r>
              <a:rPr lang="ru-RU" sz="80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листьями»</a:t>
            </a:r>
            <a:endParaRPr lang="ru-RU" sz="8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3131840" y="5085184"/>
            <a:ext cx="583163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81000" algn="l"/>
              </a:tabLst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Подготовила: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81000" algn="l"/>
              </a:tabLst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Касаткина Оксана Николаевна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81000" algn="l"/>
              </a:tabLst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педагог дополнительного образования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81000" algn="l"/>
              </a:tabLst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МБУ ДО 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Станция юных натуралистов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91680" y="0"/>
            <a:ext cx="593380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Рефлексия</a:t>
            </a:r>
            <a:endParaRPr lang="ru-RU" sz="9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114690" name="Picture 2" descr="http://img1.picmix.com/output/stamp/normal/0/9/7/7/227790_31ca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8640"/>
            <a:ext cx="1952625" cy="1666875"/>
          </a:xfrm>
          <a:prstGeom prst="rect">
            <a:avLst/>
          </a:prstGeom>
          <a:noFill/>
        </p:spPr>
      </p:pic>
      <p:pic>
        <p:nvPicPr>
          <p:cNvPr id="114692" name="Picture 4" descr="http://img1.picmix.com/output/stamp/normal/0/9/7/7/227790_31ca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348880"/>
            <a:ext cx="1952625" cy="1666875"/>
          </a:xfrm>
          <a:prstGeom prst="rect">
            <a:avLst/>
          </a:prstGeom>
          <a:noFill/>
        </p:spPr>
      </p:pic>
      <p:pic>
        <p:nvPicPr>
          <p:cNvPr id="114694" name="Picture 6" descr="http://img1.picmix.com/output/stamp/normal/0/9/7/7/227790_31ca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653136"/>
            <a:ext cx="1952625" cy="1666875"/>
          </a:xfrm>
          <a:prstGeom prst="rect">
            <a:avLst/>
          </a:prstGeom>
          <a:noFill/>
        </p:spPr>
      </p:pic>
      <p:pic>
        <p:nvPicPr>
          <p:cNvPr id="114696" name="Picture 8" descr="http://img1.picmix.com/output/stamp/normal/0/9/7/7/227790_31ca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91375" y="188640"/>
            <a:ext cx="1952625" cy="1666875"/>
          </a:xfrm>
          <a:prstGeom prst="rect">
            <a:avLst/>
          </a:prstGeom>
          <a:noFill/>
        </p:spPr>
      </p:pic>
      <p:pic>
        <p:nvPicPr>
          <p:cNvPr id="114698" name="Picture 10" descr="http://img1.picmix.com/output/stamp/normal/0/9/7/7/227790_31ca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91375" y="2276872"/>
            <a:ext cx="1952625" cy="1666875"/>
          </a:xfrm>
          <a:prstGeom prst="rect">
            <a:avLst/>
          </a:prstGeom>
          <a:noFill/>
        </p:spPr>
      </p:pic>
      <p:pic>
        <p:nvPicPr>
          <p:cNvPr id="15" name="Picture 2" descr="http://img1.picmix.com/output/stamp/normal/0/9/7/7/227790_31ca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4725144"/>
            <a:ext cx="1952625" cy="1666875"/>
          </a:xfrm>
          <a:prstGeom prst="rect">
            <a:avLst/>
          </a:prstGeom>
          <a:noFill/>
        </p:spPr>
      </p:pic>
      <p:pic>
        <p:nvPicPr>
          <p:cNvPr id="114700" name="Picture 12" descr="https://www.weblancer.net/download/23386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1844824"/>
            <a:ext cx="3600400" cy="4500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9457" y="1772816"/>
            <a:ext cx="886454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chemeClr val="accent3"/>
                </a:solidFill>
                <a:effectLst/>
              </a:rPr>
              <a:t>Интерактивная игра</a:t>
            </a:r>
          </a:p>
          <a:p>
            <a:pPr algn="ctr"/>
            <a:r>
              <a:rPr lang="ru-RU" sz="5400" b="1" dirty="0" smtClean="0">
                <a:ln/>
                <a:solidFill>
                  <a:schemeClr val="accent3"/>
                </a:solidFill>
              </a:rPr>
              <a:t>«Кто хочет стать ботаником»</a:t>
            </a:r>
            <a:endParaRPr lang="ru-RU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52065" y="260648"/>
            <a:ext cx="5795176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6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C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Правила игры</a:t>
            </a:r>
            <a:endParaRPr lang="ru-RU" sz="66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C00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43608" y="1916832"/>
            <a:ext cx="7077900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sz="8000" b="1" dirty="0" smtClean="0">
                <a:solidFill>
                  <a:srgbClr val="C00000"/>
                </a:solidFill>
              </a:rPr>
              <a:t>50 </a:t>
            </a:r>
            <a:r>
              <a:rPr lang="en-US" sz="8000" b="1" dirty="0" smtClean="0">
                <a:solidFill>
                  <a:srgbClr val="C00000"/>
                </a:solidFill>
              </a:rPr>
              <a:t>/</a:t>
            </a:r>
            <a:r>
              <a:rPr lang="ru-RU" sz="8000" b="1" dirty="0" smtClean="0">
                <a:solidFill>
                  <a:srgbClr val="C00000"/>
                </a:solidFill>
              </a:rPr>
              <a:t> 50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8000" b="1" dirty="0" smtClean="0">
                <a:solidFill>
                  <a:srgbClr val="00B050"/>
                </a:solidFill>
              </a:rPr>
              <a:t>Звонок другу</a:t>
            </a:r>
            <a:endParaRPr lang="ru-RU" sz="80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43808" y="548680"/>
            <a:ext cx="380354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C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1 ТУР</a:t>
            </a:r>
            <a:endParaRPr lang="ru-RU" sz="96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C00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38176" y="2967335"/>
            <a:ext cx="80676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Обмен веществ растений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1521" y="2780928"/>
            <a:ext cx="82809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Первым при прорастании семени появляется корень:</a:t>
            </a:r>
            <a:endParaRPr lang="ru-RU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3933056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1. Главный</a:t>
            </a:r>
            <a:endParaRPr lang="ru-RU" sz="2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755576" y="4941168"/>
            <a:ext cx="18712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2. Боковой</a:t>
            </a:r>
            <a:endParaRPr lang="ru-RU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716016" y="3933056"/>
            <a:ext cx="3024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3. Придаточный</a:t>
            </a:r>
            <a:endParaRPr lang="ru-RU" sz="2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716016" y="5013176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4. Главный и боковой</a:t>
            </a:r>
            <a:endParaRPr lang="ru-RU" sz="2800" b="1" dirty="0"/>
          </a:p>
        </p:txBody>
      </p:sp>
      <p:pic>
        <p:nvPicPr>
          <p:cNvPr id="15364" name="Picture 4" descr="http://www.askpins.com/pics/24/what-do-you-mean-by-transportion-in-plant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188640"/>
            <a:ext cx="2493019" cy="26642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1519" y="2780928"/>
            <a:ext cx="856895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Мочковатая корневая система характерна для растений :</a:t>
            </a:r>
            <a:endParaRPr lang="ru-RU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95536" y="4005064"/>
            <a:ext cx="26516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1. Ржи и лопуха</a:t>
            </a:r>
            <a:endParaRPr lang="ru-RU" sz="2800" b="1" dirty="0">
              <a:solidFill>
                <a:srgbClr val="00B05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536" y="4941168"/>
            <a:ext cx="33741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2. Пшеницы и ржи</a:t>
            </a:r>
            <a:endParaRPr lang="ru-RU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499992" y="4005064"/>
            <a:ext cx="38672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3. Лопуха и одуванчика</a:t>
            </a:r>
            <a:endParaRPr lang="ru-RU" sz="2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572000" y="4797152"/>
            <a:ext cx="271330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4. </a:t>
            </a:r>
            <a:r>
              <a:rPr lang="ru-RU" sz="2800" b="1" dirty="0" smtClean="0"/>
              <a:t>Одуванчика</a:t>
            </a:r>
          </a:p>
          <a:p>
            <a:r>
              <a:rPr lang="ru-RU" sz="2800" b="1" dirty="0" smtClean="0"/>
              <a:t> и подорожника</a:t>
            </a:r>
            <a:endParaRPr lang="ru-RU" sz="2800" b="1" dirty="0"/>
          </a:p>
        </p:txBody>
      </p:sp>
      <p:pic>
        <p:nvPicPr>
          <p:cNvPr id="9" name="Picture 4" descr="http://www.askpins.com/pics/24/what-do-you-mean-by-transportion-in-plant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188640"/>
            <a:ext cx="2493019" cy="26642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3527" y="2780928"/>
            <a:ext cx="835292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Стержневая корневая система характерна для растений :</a:t>
            </a:r>
            <a:endParaRPr lang="ru-RU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95536" y="3861048"/>
            <a:ext cx="271330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eriod"/>
            </a:pPr>
            <a:r>
              <a:rPr lang="ru-RU" sz="2800" b="1" dirty="0" smtClean="0"/>
              <a:t>Одуванчика</a:t>
            </a:r>
          </a:p>
          <a:p>
            <a:pPr marL="514350" indent="-514350"/>
            <a:r>
              <a:rPr lang="ru-RU" sz="2800" b="1" dirty="0" smtClean="0"/>
              <a:t> и подорожника</a:t>
            </a:r>
            <a:endParaRPr lang="ru-RU" sz="2800" b="1" dirty="0">
              <a:solidFill>
                <a:srgbClr val="00B05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7544" y="5085184"/>
            <a:ext cx="282551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2. Подорожника </a:t>
            </a:r>
          </a:p>
          <a:p>
            <a:r>
              <a:rPr lang="ru-RU" sz="2800" b="1" dirty="0" smtClean="0"/>
              <a:t>и лопуха</a:t>
            </a:r>
            <a:endParaRPr lang="ru-RU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788024" y="4005064"/>
            <a:ext cx="33272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3. Все ответы верны</a:t>
            </a:r>
            <a:endParaRPr lang="ru-RU" sz="2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860032" y="4941168"/>
            <a:ext cx="4241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4. Лопуха и одуванчика</a:t>
            </a:r>
            <a:endParaRPr lang="ru-RU" sz="2800" b="1" dirty="0"/>
          </a:p>
        </p:txBody>
      </p:sp>
      <p:pic>
        <p:nvPicPr>
          <p:cNvPr id="9" name="Picture 4" descr="http://www.askpins.com/pics/24/what-do-you-mean-by-transportion-in-plant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188640"/>
            <a:ext cx="2493019" cy="26642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43808" y="548680"/>
            <a:ext cx="380354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C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2 ТУР</a:t>
            </a:r>
            <a:endParaRPr lang="ru-RU" sz="96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C00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86131" y="2967335"/>
            <a:ext cx="87717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Фотосинтез – основа жизни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1520" y="2060848"/>
            <a:ext cx="860444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b="1" dirty="0" smtClean="0"/>
              <a:t>Как доказать, что органические вещества в листьях растений образуются в процессе фотосинтеза только на свету:</a:t>
            </a:r>
            <a:endParaRPr lang="ru-RU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79512" y="3501008"/>
            <a:ext cx="43924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buAutoNum type="arabicPeriod"/>
            </a:pPr>
            <a:r>
              <a:rPr lang="ru-RU" sz="2000" b="1" dirty="0" smtClean="0"/>
              <a:t>Поставить растение на свет, а затем с помощью йодной пробы определить содержание в нем крахмала</a:t>
            </a:r>
            <a:endParaRPr lang="ru-RU" sz="2000" b="1" dirty="0">
              <a:solidFill>
                <a:srgbClr val="00B05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520" y="5013176"/>
            <a:ext cx="439248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/>
            <a:r>
              <a:rPr lang="ru-RU" sz="2000" b="1" dirty="0" smtClean="0"/>
              <a:t>2.    </a:t>
            </a:r>
            <a:r>
              <a:rPr lang="ru-RU" sz="2000" b="1" dirty="0" smtClean="0"/>
              <a:t>Одно </a:t>
            </a:r>
            <a:r>
              <a:rPr lang="ru-RU" sz="2000" b="1" dirty="0" smtClean="0"/>
              <a:t>растение надо поставить на свет, а другое в темное помещение. Затем проверить йодной пробой содержание крахмала в растениях</a:t>
            </a:r>
            <a:endParaRPr lang="ru-RU" sz="20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932040" y="3501008"/>
            <a:ext cx="388843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/>
            <a:r>
              <a:rPr lang="ru-RU" sz="2000" b="1" dirty="0" smtClean="0"/>
              <a:t>3. Поставить </a:t>
            </a:r>
            <a:r>
              <a:rPr lang="ru-RU" sz="2000" b="1" dirty="0" smtClean="0"/>
              <a:t>растение в темное      место и проверить содержание в нем крахмала йодной пробой</a:t>
            </a:r>
            <a:endParaRPr lang="ru-RU" sz="20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932040" y="5013176"/>
            <a:ext cx="381642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ru-RU" sz="2000" b="1" dirty="0" smtClean="0"/>
              <a:t>4.     Срезать лист у любого растения в природе и с помощью йодной пробы определить наличие в нем крахмала</a:t>
            </a:r>
          </a:p>
          <a:p>
            <a:endParaRPr lang="ru-RU" sz="2800" b="1" dirty="0"/>
          </a:p>
        </p:txBody>
      </p:sp>
      <p:pic>
        <p:nvPicPr>
          <p:cNvPr id="10" name="Рисунок 9" descr="https://im2-tub-ru.yandex.net/i?id=2967bc25daaaf8c2ca92e5d97ad48e6f&amp;n=33&amp;h=190&amp;w=190"/>
          <p:cNvPicPr/>
          <p:nvPr/>
        </p:nvPicPr>
        <p:blipFill>
          <a:blip r:embed="rId2" cstate="print"/>
          <a:srcRect b="8485"/>
          <a:stretch>
            <a:fillRect/>
          </a:stretch>
        </p:blipFill>
        <p:spPr bwMode="auto">
          <a:xfrm>
            <a:off x="3419872" y="260648"/>
            <a:ext cx="2232248" cy="18722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1520" y="2420888"/>
            <a:ext cx="86044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b="1" dirty="0" smtClean="0"/>
              <a:t>Что произойдет с растением картофеля, листья которого объел колорадский жук:</a:t>
            </a:r>
            <a:endParaRPr lang="ru-RU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79512" y="3861048"/>
            <a:ext cx="4392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buAutoNum type="arabicPeriod"/>
            </a:pPr>
            <a:r>
              <a:rPr lang="ru-RU" sz="2800" b="1" dirty="0" smtClean="0"/>
              <a:t>Не образует клубни</a:t>
            </a:r>
            <a:endParaRPr lang="ru-RU" sz="2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79512" y="4941168"/>
            <a:ext cx="4392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/>
            <a:r>
              <a:rPr lang="ru-RU" sz="2800" b="1" dirty="0" smtClean="0"/>
              <a:t>2.   Погибнет</a:t>
            </a:r>
            <a:endParaRPr lang="ru-RU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932040" y="3789040"/>
            <a:ext cx="39959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ru-RU" sz="2800" b="1" dirty="0" smtClean="0"/>
              <a:t>3. Начнет лучше куститься </a:t>
            </a:r>
            <a:endParaRPr lang="ru-RU" sz="2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932040" y="4941168"/>
            <a:ext cx="38884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ru-RU" sz="2800" b="1" dirty="0" smtClean="0"/>
              <a:t>4. Ничего не произойдет</a:t>
            </a:r>
          </a:p>
          <a:p>
            <a:endParaRPr lang="ru-RU" sz="2800" b="1" dirty="0"/>
          </a:p>
        </p:txBody>
      </p:sp>
      <p:pic>
        <p:nvPicPr>
          <p:cNvPr id="10" name="Рисунок 9" descr="https://im2-tub-ru.yandex.net/i?id=2967bc25daaaf8c2ca92e5d97ad48e6f&amp;n=33&amp;h=190&amp;w=190"/>
          <p:cNvPicPr/>
          <p:nvPr/>
        </p:nvPicPr>
        <p:blipFill>
          <a:blip r:embed="rId2" cstate="print"/>
          <a:srcRect b="8485"/>
          <a:stretch>
            <a:fillRect/>
          </a:stretch>
        </p:blipFill>
        <p:spPr bwMode="auto">
          <a:xfrm>
            <a:off x="3419872" y="260648"/>
            <a:ext cx="2232248" cy="18722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1520" y="2420888"/>
            <a:ext cx="86044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b="1" dirty="0" smtClean="0"/>
              <a:t>Какие вещества образуются в процессе фотосинтеза:</a:t>
            </a:r>
            <a:endParaRPr lang="ru-RU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79512" y="3861048"/>
            <a:ext cx="4392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buAutoNum type="arabicPeriod"/>
            </a:pPr>
            <a:r>
              <a:rPr lang="ru-RU" sz="2800" b="1" dirty="0" smtClean="0"/>
              <a:t>Кислород и сахар</a:t>
            </a:r>
            <a:endParaRPr lang="ru-RU" sz="2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79512" y="4941168"/>
            <a:ext cx="4392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/>
            <a:r>
              <a:rPr lang="ru-RU" sz="2800" b="1" dirty="0" smtClean="0"/>
              <a:t>2.   Кислород и вода</a:t>
            </a:r>
            <a:endParaRPr lang="ru-RU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572000" y="3789040"/>
            <a:ext cx="43559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ru-RU" sz="2800" b="1" dirty="0" smtClean="0"/>
              <a:t>3. Углекислый газ и вода</a:t>
            </a:r>
            <a:endParaRPr lang="ru-RU" sz="2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644008" y="4941169"/>
            <a:ext cx="41044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ru-RU" sz="2800" b="1" dirty="0" smtClean="0"/>
              <a:t>4. Сахар и вода</a:t>
            </a:r>
          </a:p>
          <a:p>
            <a:endParaRPr lang="ru-RU" sz="2800" b="1" dirty="0"/>
          </a:p>
        </p:txBody>
      </p:sp>
      <p:pic>
        <p:nvPicPr>
          <p:cNvPr id="10" name="Рисунок 9" descr="https://im2-tub-ru.yandex.net/i?id=2967bc25daaaf8c2ca92e5d97ad48e6f&amp;n=33&amp;h=190&amp;w=190"/>
          <p:cNvPicPr/>
          <p:nvPr/>
        </p:nvPicPr>
        <p:blipFill>
          <a:blip r:embed="rId2" cstate="print"/>
          <a:srcRect b="8485"/>
          <a:stretch>
            <a:fillRect/>
          </a:stretch>
        </p:blipFill>
        <p:spPr bwMode="auto">
          <a:xfrm>
            <a:off x="3419872" y="260648"/>
            <a:ext cx="2232248" cy="18722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43808" y="548680"/>
            <a:ext cx="380354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3 ТУР</a:t>
            </a:r>
            <a:endParaRPr lang="ru-RU" sz="96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48334" y="2967335"/>
            <a:ext cx="60473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Дыхание растений</a:t>
            </a:r>
            <a:endParaRPr lang="ru-RU" sz="5400" b="1" cap="none" spc="0" dirty="0">
              <a:ln w="11430"/>
              <a:solidFill>
                <a:schemeClr val="accent5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1520" y="2420888"/>
            <a:ext cx="8604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b="1" dirty="0" smtClean="0"/>
              <a:t>Что растение выделяет при дыхании:</a:t>
            </a:r>
            <a:endParaRPr lang="ru-RU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39552" y="3861048"/>
            <a:ext cx="36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buAutoNum type="arabicPeriod"/>
            </a:pPr>
            <a:r>
              <a:rPr lang="ru-RU" sz="2800" b="1" dirty="0" smtClean="0"/>
              <a:t>Кислород</a:t>
            </a:r>
            <a:r>
              <a:rPr lang="ru-RU" sz="2800" b="1" dirty="0" smtClean="0">
                <a:solidFill>
                  <a:srgbClr val="00B050"/>
                </a:solidFill>
              </a:rPr>
              <a:t> </a:t>
            </a:r>
            <a:endParaRPr lang="ru-RU" sz="2800" b="1" dirty="0">
              <a:solidFill>
                <a:srgbClr val="00B05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9552" y="4941168"/>
            <a:ext cx="3744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/>
            <a:r>
              <a:rPr lang="ru-RU" sz="2800" b="1" dirty="0" smtClean="0"/>
              <a:t>2.   Водород</a:t>
            </a:r>
            <a:endParaRPr lang="ru-RU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572000" y="3789040"/>
            <a:ext cx="4355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ru-RU" sz="2800" b="1" dirty="0" smtClean="0"/>
              <a:t>3. Углекислый газ </a:t>
            </a:r>
            <a:endParaRPr lang="ru-RU" sz="2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644008" y="4941168"/>
            <a:ext cx="41044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ru-RU" sz="2800" b="1" dirty="0" smtClean="0"/>
              <a:t>4. Азот</a:t>
            </a:r>
          </a:p>
          <a:p>
            <a:endParaRPr lang="ru-RU" sz="2800" b="1" dirty="0"/>
          </a:p>
        </p:txBody>
      </p:sp>
      <p:pic>
        <p:nvPicPr>
          <p:cNvPr id="46084" name="Picture 4" descr="http://indoor-navigator.ru/news.php?bjsqp=bmzicod/domoversiya-po-geografigia-za-2014god21280.jpg"/>
          <p:cNvPicPr>
            <a:picLocks noChangeAspect="1" noChangeArrowheads="1"/>
          </p:cNvPicPr>
          <p:nvPr/>
        </p:nvPicPr>
        <p:blipFill>
          <a:blip r:embed="rId2" cstate="print"/>
          <a:srcRect l="1610" t="25668" r="53298" b="3747"/>
          <a:stretch>
            <a:fillRect/>
          </a:stretch>
        </p:blipFill>
        <p:spPr bwMode="auto">
          <a:xfrm>
            <a:off x="3275856" y="0"/>
            <a:ext cx="2016224" cy="23762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1520" y="2420888"/>
            <a:ext cx="86044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b="1" dirty="0" smtClean="0"/>
              <a:t>Основные органические вещества, участвующие в процессе дыхания:</a:t>
            </a:r>
            <a:endParaRPr lang="ru-RU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39552" y="3861048"/>
            <a:ext cx="36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buAutoNum type="arabicPeriod"/>
            </a:pPr>
            <a:r>
              <a:rPr lang="ru-RU" sz="2800" b="1" dirty="0" smtClean="0"/>
              <a:t>Жиры</a:t>
            </a:r>
            <a:r>
              <a:rPr lang="ru-RU" sz="2800" b="1" dirty="0" smtClean="0">
                <a:solidFill>
                  <a:srgbClr val="00B050"/>
                </a:solidFill>
              </a:rPr>
              <a:t> </a:t>
            </a:r>
            <a:endParaRPr lang="ru-RU" sz="2800" b="1" dirty="0">
              <a:solidFill>
                <a:srgbClr val="00B05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9552" y="4941168"/>
            <a:ext cx="3744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/>
            <a:r>
              <a:rPr lang="ru-RU" sz="2800" b="1" dirty="0" smtClean="0"/>
              <a:t>2.   Белки</a:t>
            </a:r>
            <a:endParaRPr lang="ru-RU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572000" y="3789040"/>
            <a:ext cx="4355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ru-RU" sz="2800" b="1" dirty="0" smtClean="0"/>
              <a:t>3. Минеральные соли</a:t>
            </a:r>
            <a:endParaRPr lang="ru-RU" sz="2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644008" y="4941168"/>
            <a:ext cx="41044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ru-RU" sz="2800" b="1" dirty="0" smtClean="0"/>
              <a:t>4. Углеводы</a:t>
            </a:r>
          </a:p>
          <a:p>
            <a:endParaRPr lang="ru-RU" sz="2800" b="1" dirty="0"/>
          </a:p>
        </p:txBody>
      </p:sp>
      <p:pic>
        <p:nvPicPr>
          <p:cNvPr id="46084" name="Picture 4" descr="http://indoor-navigator.ru/news.php?bjsqp=bmzicod/domoversiya-po-geografigia-za-2014god21280.jpg"/>
          <p:cNvPicPr>
            <a:picLocks noChangeAspect="1" noChangeArrowheads="1"/>
          </p:cNvPicPr>
          <p:nvPr/>
        </p:nvPicPr>
        <p:blipFill>
          <a:blip r:embed="rId2" cstate="print"/>
          <a:srcRect l="1610" t="25668" r="53298" b="3747"/>
          <a:stretch>
            <a:fillRect/>
          </a:stretch>
        </p:blipFill>
        <p:spPr bwMode="auto">
          <a:xfrm>
            <a:off x="3275856" y="0"/>
            <a:ext cx="2016224" cy="23762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1520" y="2420888"/>
            <a:ext cx="86044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b="1" dirty="0" smtClean="0"/>
              <a:t>В результате какого процесса растение выделяет воду:</a:t>
            </a:r>
            <a:endParaRPr lang="ru-RU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39552" y="3861048"/>
            <a:ext cx="36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buAutoNum type="arabicPeriod"/>
            </a:pPr>
            <a:r>
              <a:rPr lang="ru-RU" sz="2800" b="1" dirty="0" smtClean="0"/>
              <a:t>Дыхание </a:t>
            </a:r>
            <a:endParaRPr lang="ru-RU" sz="2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39552" y="4941168"/>
            <a:ext cx="3744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/>
            <a:r>
              <a:rPr lang="ru-RU" sz="2800" b="1" dirty="0" smtClean="0"/>
              <a:t>2.   Фотосинтез</a:t>
            </a:r>
            <a:endParaRPr lang="ru-RU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572000" y="3789040"/>
            <a:ext cx="4355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ru-RU" sz="2800" b="1" dirty="0" smtClean="0"/>
              <a:t>3. Питание</a:t>
            </a:r>
            <a:endParaRPr lang="ru-RU" sz="2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644008" y="4941168"/>
            <a:ext cx="41044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ru-RU" sz="2800" b="1" dirty="0" smtClean="0"/>
              <a:t>4. Размножение</a:t>
            </a:r>
          </a:p>
          <a:p>
            <a:endParaRPr lang="ru-RU" sz="2800" b="1" dirty="0"/>
          </a:p>
        </p:txBody>
      </p:sp>
      <p:pic>
        <p:nvPicPr>
          <p:cNvPr id="46084" name="Picture 4" descr="http://indoor-navigator.ru/news.php?bjsqp=bmzicod/domoversiya-po-geografigia-za-2014god21280.jpg"/>
          <p:cNvPicPr>
            <a:picLocks noChangeAspect="1" noChangeArrowheads="1"/>
          </p:cNvPicPr>
          <p:nvPr/>
        </p:nvPicPr>
        <p:blipFill>
          <a:blip r:embed="rId2" cstate="print"/>
          <a:srcRect l="1610" t="25668" r="53298" b="3747"/>
          <a:stretch>
            <a:fillRect/>
          </a:stretch>
        </p:blipFill>
        <p:spPr bwMode="auto">
          <a:xfrm>
            <a:off x="3275856" y="0"/>
            <a:ext cx="2016224" cy="23762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9512" y="58212"/>
            <a:ext cx="4104456" cy="6478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Что такое вода? Это струйка из крана,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Это волны и шторм на морях-океанах.</a:t>
            </a:r>
            <a:endParaRPr kumimoji="0" lang="ru-RU" sz="2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запотевшей бутылке напиток в руке,</a:t>
            </a:r>
            <a:endParaRPr kumimoji="0" lang="ru-RU" sz="2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в ключе, и в колодце, и в ручейке.</a:t>
            </a:r>
            <a:endParaRPr kumimoji="0" lang="ru-RU" sz="2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Да, бывает вода в состоянии разном.</a:t>
            </a:r>
            <a:endParaRPr kumimoji="0" lang="ru-RU" sz="2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жидком, твердом она. Даже в газообразном.</a:t>
            </a:r>
            <a:endParaRPr kumimoji="0" lang="ru-RU" sz="2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Мы не видим ее или не замечаем.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Но, когда ее нет, тяжело ощущаем.  </a:t>
            </a: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i="1" dirty="0" err="1" smtClean="0">
                <a:latin typeface="Times New Roman" pitchFamily="18" charset="0"/>
                <a:cs typeface="Times New Roman" pitchFamily="18" charset="0"/>
              </a:rPr>
              <a:t>С.Олегова</a:t>
            </a:r>
            <a:endParaRPr kumimoji="0" lang="ru-RU" sz="2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 descr="http://boombob.ru/img/picture/Oct/13/9a43915cb2ed7a7c918563319e3015ea/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188640"/>
            <a:ext cx="4397582" cy="61926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0312" y="764704"/>
            <a:ext cx="88665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1"/>
                </a:solidFill>
              </a:rPr>
              <a:t>Тема занятия: </a:t>
            </a:r>
            <a:r>
              <a:rPr lang="ru-RU" sz="3200" b="1" dirty="0" smtClean="0"/>
              <a:t>«Испарение воды листьями»</a:t>
            </a:r>
            <a:endParaRPr lang="ru-RU" sz="3200" b="1" dirty="0"/>
          </a:p>
        </p:txBody>
      </p:sp>
      <p:sp>
        <p:nvSpPr>
          <p:cNvPr id="96257" name="Rectangle 1"/>
          <p:cNvSpPr>
            <a:spLocks noChangeArrowheads="1"/>
          </p:cNvSpPr>
          <p:nvPr/>
        </p:nvSpPr>
        <p:spPr bwMode="auto">
          <a:xfrm>
            <a:off x="683568" y="1454587"/>
            <a:ext cx="7704856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accent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Цель: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формирование представлений учащихся о процессах, которые происходят в растении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accent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Задачи: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accent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знакомить учащихся с одной их функций листа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испарение воды.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Расширять знания учащихся о строении и значении листа для всего растения.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Воспитывать бережное отношение к растениям, желание заботиться о них.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96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5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1" name="Rectangle 1"/>
          <p:cNvSpPr>
            <a:spLocks noChangeArrowheads="1"/>
          </p:cNvSpPr>
          <p:nvPr/>
        </p:nvSpPr>
        <p:spPr bwMode="auto">
          <a:xfrm>
            <a:off x="611560" y="1225689"/>
            <a:ext cx="7884368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вода обеспечивает передвижение питательных и минеральных веществ по растению;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вода обеспечивает растению упругость;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вода влияет также на качество прорастания семян растений и т.д.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не накопив достаточного количества запасных питательных веществ, в суровую зиму растение подмерзает.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600" dirty="0" smtClean="0"/>
              <a:t/>
            </a:r>
            <a:br>
              <a:rPr lang="ru-RU" sz="3600" dirty="0" smtClean="0"/>
            </a:b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332656"/>
            <a:ext cx="858311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40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Значение воды в жизни растений</a:t>
            </a:r>
            <a:endParaRPr lang="ru-RU" sz="40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972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972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972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972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егэ литература образцы сочинений"/>
          <p:cNvPicPr>
            <a:picLocks noChangeAspect="1" noChangeArrowheads="1"/>
          </p:cNvPicPr>
          <p:nvPr/>
        </p:nvPicPr>
        <p:blipFill>
          <a:blip r:embed="rId2" cstate="print"/>
          <a:srcRect l="8757" t="27278" r="6596" b="6476"/>
          <a:stretch>
            <a:fillRect/>
          </a:stretch>
        </p:blipFill>
        <p:spPr bwMode="auto">
          <a:xfrm>
            <a:off x="-22074" y="548680"/>
            <a:ext cx="9166074" cy="53732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332656"/>
            <a:ext cx="82809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600" b="1" i="1" dirty="0" smtClean="0">
                <a:solidFill>
                  <a:srgbClr val="FF0000"/>
                </a:solidFill>
              </a:rPr>
              <a:t>Испарение</a:t>
            </a:r>
            <a:r>
              <a:rPr lang="ru-RU" sz="3600" b="1" i="1" dirty="0" smtClean="0"/>
              <a:t> – это процесс перехода жидкой воды в газообразную</a:t>
            </a:r>
            <a:endParaRPr lang="ru-RU" sz="3600" dirty="0"/>
          </a:p>
        </p:txBody>
      </p:sp>
      <p:pic>
        <p:nvPicPr>
          <p:cNvPr id="1026" name="Picture 2" descr="http://www.stihi.ru/pics/2014/03/18/31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1628800"/>
            <a:ext cx="4968552" cy="49685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574238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smtClean="0"/>
              <a:t>В любом живом растении содержится около 80% воды. </a:t>
            </a:r>
            <a:endParaRPr lang="ru-RU" sz="4000" dirty="0"/>
          </a:p>
        </p:txBody>
      </p:sp>
      <p:pic>
        <p:nvPicPr>
          <p:cNvPr id="96258" name="Picture 2" descr="http://fotoham.ru/img/picture/May/09/bfde6bc7705b70c4a3edcf6927b50ba7/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82785" y="0"/>
            <a:ext cx="3961215" cy="3284984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395536" y="3140968"/>
            <a:ext cx="4572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3200" dirty="0" smtClean="0"/>
              <a:t>Если растению не хватает воды, то растение замедляет рост, а без воды совсем, как вы знаете, листья у него вянут, растение погибает. </a:t>
            </a:r>
            <a:endParaRPr lang="ru-RU" sz="3200" dirty="0"/>
          </a:p>
        </p:txBody>
      </p:sp>
      <p:pic>
        <p:nvPicPr>
          <p:cNvPr id="96260" name="Picture 4" descr="http://gorodskoyportal.ru/elista/pictures/7761782/newspic_bi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7565" y="3501008"/>
            <a:ext cx="3936435" cy="29523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62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62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6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6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827584" y="0"/>
            <a:ext cx="7416824" cy="68807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Кожица (электронный микроскоп)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1379538"/>
            <a:ext cx="4498975" cy="521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3786188" y="1643063"/>
            <a:ext cx="5473700" cy="936625"/>
            <a:chOff x="1927" y="1207"/>
            <a:chExt cx="3448" cy="590"/>
          </a:xfrm>
        </p:grpSpPr>
        <p:sp>
          <p:nvSpPr>
            <p:cNvPr id="17417" name="Text Box 7"/>
            <p:cNvSpPr txBox="1">
              <a:spLocks noChangeArrowheads="1"/>
            </p:cNvSpPr>
            <p:nvPr/>
          </p:nvSpPr>
          <p:spPr bwMode="auto">
            <a:xfrm>
              <a:off x="3787" y="1207"/>
              <a:ext cx="1588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2400" dirty="0"/>
                <a:t>Замыкающие клетки</a:t>
              </a:r>
            </a:p>
          </p:txBody>
        </p:sp>
        <p:sp>
          <p:nvSpPr>
            <p:cNvPr id="17418" name="Line 8"/>
            <p:cNvSpPr>
              <a:spLocks noChangeShapeType="1"/>
            </p:cNvSpPr>
            <p:nvPr/>
          </p:nvSpPr>
          <p:spPr bwMode="auto">
            <a:xfrm flipH="1">
              <a:off x="1927" y="1505"/>
              <a:ext cx="1861" cy="292"/>
            </a:xfrm>
            <a:prstGeom prst="line">
              <a:avLst/>
            </a:prstGeom>
            <a:noFill/>
            <a:ln w="38100">
              <a:solidFill>
                <a:srgbClr val="3399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714750" y="2857500"/>
            <a:ext cx="5832475" cy="1233488"/>
            <a:chOff x="1701" y="2115"/>
            <a:chExt cx="3674" cy="777"/>
          </a:xfrm>
        </p:grpSpPr>
        <p:sp>
          <p:nvSpPr>
            <p:cNvPr id="17415" name="Text Box 10"/>
            <p:cNvSpPr txBox="1">
              <a:spLocks noChangeArrowheads="1"/>
            </p:cNvSpPr>
            <p:nvPr/>
          </p:nvSpPr>
          <p:spPr bwMode="auto">
            <a:xfrm>
              <a:off x="3787" y="2296"/>
              <a:ext cx="1588" cy="5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2800"/>
                <a:t>Устьичная щель</a:t>
              </a:r>
            </a:p>
          </p:txBody>
        </p:sp>
        <p:sp>
          <p:nvSpPr>
            <p:cNvPr id="17416" name="Line 11"/>
            <p:cNvSpPr>
              <a:spLocks noChangeShapeType="1"/>
            </p:cNvSpPr>
            <p:nvPr/>
          </p:nvSpPr>
          <p:spPr bwMode="auto">
            <a:xfrm flipH="1" flipV="1">
              <a:off x="1701" y="2115"/>
              <a:ext cx="2087" cy="479"/>
            </a:xfrm>
            <a:prstGeom prst="line">
              <a:avLst/>
            </a:prstGeom>
            <a:noFill/>
            <a:ln w="38100">
              <a:solidFill>
                <a:srgbClr val="3399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05485" name="Text Box 13"/>
          <p:cNvSpPr txBox="1">
            <a:spLocks noChangeArrowheads="1"/>
          </p:cNvSpPr>
          <p:nvPr/>
        </p:nvSpPr>
        <p:spPr bwMode="auto">
          <a:xfrm>
            <a:off x="5148263" y="6092825"/>
            <a:ext cx="28717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>
                <a:latin typeface="Times New Roman" pitchFamily="18" charset="0"/>
                <a:cs typeface="Times New Roman" pitchFamily="18" charset="0"/>
              </a:rPr>
              <a:t>Функция: газообмен</a:t>
            </a:r>
          </a:p>
        </p:txBody>
      </p:sp>
      <p:sp>
        <p:nvSpPr>
          <p:cNvPr id="17414" name="Text Box 16"/>
          <p:cNvSpPr txBox="1">
            <a:spLocks noChangeArrowheads="1"/>
          </p:cNvSpPr>
          <p:nvPr/>
        </p:nvSpPr>
        <p:spPr bwMode="auto">
          <a:xfrm>
            <a:off x="285750" y="214313"/>
            <a:ext cx="78581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000">
                <a:latin typeface="Times New Roman" pitchFamily="18" charset="0"/>
                <a:cs typeface="Times New Roman" pitchFamily="18" charset="0"/>
              </a:rPr>
              <a:t>Устьице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5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8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stoma300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755576" y="0"/>
            <a:ext cx="7561262" cy="6148388"/>
          </a:xfrm>
          <a:noFill/>
        </p:spPr>
      </p:pic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0" y="6165304"/>
            <a:ext cx="896461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ru-RU" sz="2800" b="1" dirty="0"/>
              <a:t>Устьице листа томата под электронным микроскопом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9" name="Rectangle 5"/>
          <p:cNvSpPr>
            <a:spLocks noGrp="1" noRot="1" noChangeArrowheads="1"/>
          </p:cNvSpPr>
          <p:nvPr>
            <p:ph type="title"/>
          </p:nvPr>
        </p:nvSpPr>
        <p:spPr>
          <a:xfrm>
            <a:off x="0" y="-171450"/>
            <a:ext cx="8842375" cy="1431925"/>
          </a:xfrm>
        </p:spPr>
        <p:txBody>
          <a:bodyPr/>
          <a:lstStyle/>
          <a:p>
            <a:pPr eaLnBrk="1" hangingPunct="1">
              <a:defRPr/>
            </a:pPr>
            <a:r>
              <a:rPr lang="ru-RU" smtClean="0"/>
              <a:t>        Значение испарения</a:t>
            </a:r>
          </a:p>
        </p:txBody>
      </p:sp>
      <p:pic>
        <p:nvPicPr>
          <p:cNvPr id="98308" name="Picture 4" descr="Сканировать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8313" y="908050"/>
            <a:ext cx="3622675" cy="5761038"/>
          </a:xfrm>
          <a:noFill/>
        </p:spPr>
      </p:pic>
      <p:sp>
        <p:nvSpPr>
          <p:cNvPr id="98312" name="Text Box 8"/>
          <p:cNvSpPr txBox="1">
            <a:spLocks noChangeArrowheads="1"/>
          </p:cNvSpPr>
          <p:nvPr/>
        </p:nvSpPr>
        <p:spPr bwMode="auto">
          <a:xfrm>
            <a:off x="4356100" y="1484313"/>
            <a:ext cx="4787900" cy="1554162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ru-RU" sz="3200" b="1"/>
              <a:t>Способствует передвижению воды в растении.</a:t>
            </a:r>
          </a:p>
        </p:txBody>
      </p:sp>
      <p:sp>
        <p:nvSpPr>
          <p:cNvPr id="98313" name="Text Box 9"/>
          <p:cNvSpPr txBox="1">
            <a:spLocks noChangeArrowheads="1"/>
          </p:cNvSpPr>
          <p:nvPr/>
        </p:nvSpPr>
        <p:spPr bwMode="auto">
          <a:xfrm>
            <a:off x="4427538" y="3500438"/>
            <a:ext cx="4716462" cy="1066800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ru-RU" sz="3200" b="1"/>
              <a:t>Предохраняет листья от перегрева</a:t>
            </a:r>
          </a:p>
        </p:txBody>
      </p:sp>
      <p:sp>
        <p:nvSpPr>
          <p:cNvPr id="15366" name="Text Box 10"/>
          <p:cNvSpPr txBox="1">
            <a:spLocks noChangeArrowheads="1"/>
          </p:cNvSpPr>
          <p:nvPr/>
        </p:nvSpPr>
        <p:spPr bwMode="auto">
          <a:xfrm>
            <a:off x="4427538" y="4581525"/>
            <a:ext cx="47164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ru-RU"/>
          </a:p>
        </p:txBody>
      </p:sp>
      <p:sp>
        <p:nvSpPr>
          <p:cNvPr id="15367" name="AutoShape 11"/>
          <p:cNvSpPr>
            <a:spLocks noChangeArrowheads="1"/>
          </p:cNvSpPr>
          <p:nvPr/>
        </p:nvSpPr>
        <p:spPr bwMode="auto">
          <a:xfrm>
            <a:off x="3563938" y="1773238"/>
            <a:ext cx="720725" cy="431800"/>
          </a:xfrm>
          <a:prstGeom prst="leftArrow">
            <a:avLst>
              <a:gd name="adj1" fmla="val 50000"/>
              <a:gd name="adj2" fmla="val 4172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98317" name="Text Box 13"/>
          <p:cNvSpPr txBox="1">
            <a:spLocks noChangeArrowheads="1"/>
          </p:cNvSpPr>
          <p:nvPr/>
        </p:nvSpPr>
        <p:spPr bwMode="auto">
          <a:xfrm>
            <a:off x="4427538" y="5157788"/>
            <a:ext cx="4716462" cy="1066800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ru-RU" sz="3200" b="1"/>
              <a:t>оказывает большое влияние на климат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83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83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98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983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83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8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8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12" grpId="0" animBg="1"/>
      <p:bldP spid="98313" grpId="0" animBg="1"/>
      <p:bldP spid="9831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1234" y="188640"/>
            <a:ext cx="8842766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/>
                <a:solidFill>
                  <a:schemeClr val="accent3"/>
                </a:solidFill>
                <a:effectLst/>
              </a:rPr>
              <a:t>Опыт </a:t>
            </a:r>
          </a:p>
          <a:p>
            <a:pPr algn="ctr"/>
            <a:r>
              <a:rPr lang="ru-RU" sz="4000" b="1" cap="none" spc="0" dirty="0" smtClean="0">
                <a:ln/>
                <a:solidFill>
                  <a:schemeClr val="accent3"/>
                </a:solidFill>
                <a:effectLst/>
              </a:rPr>
              <a:t>«Для чего растению нужно испарение»</a:t>
            </a:r>
            <a:endParaRPr lang="ru-RU" sz="40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63688" y="2348880"/>
            <a:ext cx="558011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/>
              <a:t>Намочите водой </a:t>
            </a:r>
            <a:r>
              <a:rPr lang="ru-RU" sz="3600" dirty="0" smtClean="0"/>
              <a:t>одну руку. </a:t>
            </a:r>
            <a:endParaRPr lang="ru-RU" sz="3600" dirty="0" smtClean="0"/>
          </a:p>
          <a:p>
            <a:r>
              <a:rPr lang="ru-RU" sz="3600" dirty="0" smtClean="0"/>
              <a:t>Что </a:t>
            </a:r>
            <a:r>
              <a:rPr lang="ru-RU" sz="3600" dirty="0" smtClean="0"/>
              <a:t>вы почувствовали? </a:t>
            </a:r>
            <a:endParaRPr lang="ru-RU" sz="3600" dirty="0" smtClean="0"/>
          </a:p>
          <a:p>
            <a:r>
              <a:rPr lang="ru-RU" sz="3600" dirty="0" smtClean="0"/>
              <a:t>Какой </a:t>
            </a:r>
            <a:r>
              <a:rPr lang="ru-RU" sz="3600" dirty="0" smtClean="0"/>
              <a:t>руке холоднее?</a:t>
            </a:r>
            <a:endParaRPr lang="ru-RU" sz="36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156162" y="4293096"/>
            <a:ext cx="26440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Вывод ?</a:t>
            </a:r>
            <a:endParaRPr lang="ru-RU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63" name="Text Box 15"/>
          <p:cNvSpPr txBox="1">
            <a:spLocks noChangeArrowheads="1"/>
          </p:cNvSpPr>
          <p:nvPr/>
        </p:nvSpPr>
        <p:spPr bwMode="auto">
          <a:xfrm>
            <a:off x="250825" y="620713"/>
            <a:ext cx="864235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ru-RU" sz="4000" b="1" i="1" dirty="0" smtClean="0"/>
              <a:t>Факторы, влияющие на испарение воды растениями</a:t>
            </a:r>
            <a:endParaRPr lang="ru-RU" sz="4000" b="1" i="1" dirty="0"/>
          </a:p>
          <a:p>
            <a:pPr eaLnBrk="1" hangingPunct="1">
              <a:spcBef>
                <a:spcPct val="50000"/>
              </a:spcBef>
            </a:pPr>
            <a:endParaRPr lang="ru-RU" sz="4000" b="1" i="1" dirty="0"/>
          </a:p>
        </p:txBody>
      </p:sp>
      <p:sp>
        <p:nvSpPr>
          <p:cNvPr id="53265" name="Rectangle 17"/>
          <p:cNvSpPr>
            <a:spLocks noChangeArrowheads="1"/>
          </p:cNvSpPr>
          <p:nvPr/>
        </p:nvSpPr>
        <p:spPr bwMode="auto">
          <a:xfrm>
            <a:off x="1187450" y="2205038"/>
            <a:ext cx="3744913" cy="7921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ru-RU" sz="3200" b="1">
                <a:solidFill>
                  <a:srgbClr val="000000"/>
                </a:solidFill>
              </a:rPr>
              <a:t>температура</a:t>
            </a:r>
            <a:r>
              <a:rPr lang="ru-RU" sz="3200"/>
              <a:t> </a:t>
            </a:r>
          </a:p>
        </p:txBody>
      </p:sp>
      <p:sp>
        <p:nvSpPr>
          <p:cNvPr id="53266" name="Rectangle 18"/>
          <p:cNvSpPr>
            <a:spLocks noChangeArrowheads="1"/>
          </p:cNvSpPr>
          <p:nvPr/>
        </p:nvSpPr>
        <p:spPr bwMode="auto">
          <a:xfrm>
            <a:off x="3059113" y="3429000"/>
            <a:ext cx="3744912" cy="10080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ru-RU" sz="3200" b="1">
                <a:solidFill>
                  <a:srgbClr val="000000"/>
                </a:solidFill>
              </a:rPr>
              <a:t>влажность</a:t>
            </a:r>
          </a:p>
        </p:txBody>
      </p:sp>
      <p:sp>
        <p:nvSpPr>
          <p:cNvPr id="53267" name="Rectangle 19"/>
          <p:cNvSpPr>
            <a:spLocks noChangeArrowheads="1"/>
          </p:cNvSpPr>
          <p:nvPr/>
        </p:nvSpPr>
        <p:spPr bwMode="auto">
          <a:xfrm>
            <a:off x="1116013" y="4797425"/>
            <a:ext cx="3744912" cy="7921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ru-RU" sz="3200" b="1" dirty="0">
                <a:solidFill>
                  <a:srgbClr val="000000"/>
                </a:solidFill>
              </a:rPr>
              <a:t>Состояние устьиц</a:t>
            </a:r>
          </a:p>
        </p:txBody>
      </p:sp>
      <p:sp>
        <p:nvSpPr>
          <p:cNvPr id="11270" name="Text Box 21"/>
          <p:cNvSpPr txBox="1">
            <a:spLocks noChangeArrowheads="1"/>
          </p:cNvSpPr>
          <p:nvPr/>
        </p:nvSpPr>
        <p:spPr bwMode="auto">
          <a:xfrm>
            <a:off x="5292725" y="5734050"/>
            <a:ext cx="3455988" cy="57943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ru-RU" sz="3200" b="1" dirty="0">
                <a:solidFill>
                  <a:srgbClr val="000000"/>
                </a:solidFill>
              </a:rPr>
              <a:t>Время суток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3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53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53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1000"/>
                                        <p:tgtEl>
                                          <p:spTgt spid="53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63" grpId="0"/>
      <p:bldP spid="53265" grpId="0" animBg="1"/>
      <p:bldP spid="53266" grpId="0" animBg="1"/>
      <p:bldP spid="53267" grpId="0" animBg="1"/>
      <p:bldP spid="1127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7" name="Picture 5" descr="http://img0.liveinternet.ru/images/attach/c/2/64/116/64116313_os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04664"/>
            <a:ext cx="3024336" cy="6048676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2915816" y="692696"/>
            <a:ext cx="54946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Физкультминутка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0353" name="Rectangle 1"/>
          <p:cNvSpPr>
            <a:spLocks noChangeArrowheads="1"/>
          </p:cNvSpPr>
          <p:nvPr/>
        </p:nvSpPr>
        <p:spPr bwMode="auto">
          <a:xfrm>
            <a:off x="251520" y="2347719"/>
            <a:ext cx="3816424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Ветер тихо клен качает,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Вправо, влево наклоняет: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наклон,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Два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наклон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Зашумел листвою клен.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0355" name="Picture 3" descr="Изображение для плейкаста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1772816"/>
            <a:ext cx="4353460" cy="32403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87824" y="548680"/>
            <a:ext cx="31758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Опыт № 1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10593" name="Rectangle 1"/>
          <p:cNvSpPr>
            <a:spLocks noChangeArrowheads="1"/>
          </p:cNvSpPr>
          <p:nvPr/>
        </p:nvSpPr>
        <p:spPr bwMode="auto">
          <a:xfrm>
            <a:off x="611560" y="1628800"/>
            <a:ext cx="7992888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ru-RU" sz="4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олейте растение отстоянной    водой и одну веточку этого растения поместите в прозрачный стакан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ru-RU" sz="4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акройте его полотенцем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ru-RU" sz="4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 следующем занятии проверьте, что произойдет в стакане.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105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105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105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87824" y="548680"/>
            <a:ext cx="31758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Опыт № 2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10593" name="Rectangle 1"/>
          <p:cNvSpPr>
            <a:spLocks noChangeArrowheads="1"/>
          </p:cNvSpPr>
          <p:nvPr/>
        </p:nvSpPr>
        <p:spPr bwMode="auto">
          <a:xfrm>
            <a:off x="611560" y="1321025"/>
            <a:ext cx="7992888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3200" dirty="0" smtClean="0"/>
              <a:t>Нам </a:t>
            </a:r>
            <a:r>
              <a:rPr lang="ru-RU" sz="3200" dirty="0" smtClean="0"/>
              <a:t>понадобится три прозрачных стана с </a:t>
            </a:r>
            <a:r>
              <a:rPr lang="ru-RU" sz="3200" dirty="0" smtClean="0"/>
              <a:t>водой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3200" dirty="0" smtClean="0"/>
              <a:t>У</a:t>
            </a:r>
            <a:r>
              <a:rPr lang="ru-RU" sz="3200" dirty="0" smtClean="0"/>
              <a:t>ровень </a:t>
            </a:r>
            <a:r>
              <a:rPr lang="ru-RU" sz="3200" dirty="0" smtClean="0"/>
              <a:t>воды в них </a:t>
            </a:r>
            <a:r>
              <a:rPr lang="ru-RU" sz="3200" dirty="0" smtClean="0"/>
              <a:t>отметьте </a:t>
            </a:r>
            <a:r>
              <a:rPr lang="ru-RU" sz="3200" dirty="0" smtClean="0"/>
              <a:t>маркером</a:t>
            </a:r>
            <a:r>
              <a:rPr lang="ru-RU" sz="3200" dirty="0" smtClean="0"/>
              <a:t>.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3200" dirty="0" smtClean="0"/>
              <a:t> </a:t>
            </a:r>
            <a:r>
              <a:rPr lang="ru-RU" sz="3200" dirty="0" smtClean="0"/>
              <a:t>Первый стакан </a:t>
            </a:r>
            <a:r>
              <a:rPr lang="ru-RU" sz="3200" dirty="0" smtClean="0"/>
              <a:t>оставьте </a:t>
            </a:r>
            <a:r>
              <a:rPr lang="ru-RU" sz="3200" dirty="0" smtClean="0"/>
              <a:t>с </a:t>
            </a:r>
            <a:r>
              <a:rPr lang="ru-RU" sz="3200" dirty="0" smtClean="0"/>
              <a:t>водой 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3200" dirty="0" smtClean="0"/>
              <a:t>Во </a:t>
            </a:r>
            <a:r>
              <a:rPr lang="ru-RU" sz="3200" dirty="0" smtClean="0"/>
              <a:t>второй стакан с водой </a:t>
            </a:r>
            <a:r>
              <a:rPr lang="ru-RU" sz="3200" dirty="0" smtClean="0"/>
              <a:t>добавьте масло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3200" dirty="0" smtClean="0"/>
              <a:t>В </a:t>
            </a:r>
            <a:r>
              <a:rPr lang="ru-RU" sz="3200" dirty="0" smtClean="0"/>
              <a:t>третий </a:t>
            </a:r>
            <a:r>
              <a:rPr lang="ru-RU" sz="3200" dirty="0" smtClean="0"/>
              <a:t>добавьте масло и поставьте </a:t>
            </a:r>
            <a:r>
              <a:rPr lang="ru-RU" sz="3200" dirty="0" smtClean="0"/>
              <a:t>веточку </a:t>
            </a:r>
            <a:r>
              <a:rPr lang="ru-RU" sz="3200" dirty="0" smtClean="0"/>
              <a:t>бальзамина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3200" dirty="0" smtClean="0"/>
              <a:t>На </a:t>
            </a:r>
            <a:r>
              <a:rPr lang="ru-RU" sz="3200" dirty="0" smtClean="0"/>
              <a:t>следующем занятии </a:t>
            </a:r>
            <a:r>
              <a:rPr lang="ru-RU" sz="3200" dirty="0" smtClean="0"/>
              <a:t>проверьте, </a:t>
            </a:r>
            <a:r>
              <a:rPr lang="ru-RU" sz="3200" dirty="0" smtClean="0"/>
              <a:t>как изменился уровень воды в стаканах и почему это произошло.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105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105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105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105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105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1105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87824" y="548680"/>
            <a:ext cx="31758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Опыт № 3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10593" name="Rectangle 1"/>
          <p:cNvSpPr>
            <a:spLocks noChangeArrowheads="1"/>
          </p:cNvSpPr>
          <p:nvPr/>
        </p:nvSpPr>
        <p:spPr bwMode="auto">
          <a:xfrm>
            <a:off x="611560" y="1321025"/>
            <a:ext cx="7992888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3200" dirty="0" smtClean="0"/>
              <a:t>Нам </a:t>
            </a:r>
            <a:r>
              <a:rPr lang="ru-RU" sz="3200" dirty="0" smtClean="0"/>
              <a:t>понадобится стакан с водой, масло, веточка бальзамина и весы. </a:t>
            </a:r>
            <a:endParaRPr lang="ru-RU" sz="3200" dirty="0" smtClean="0"/>
          </a:p>
          <a:p>
            <a:pPr>
              <a:buFont typeface="Arial" pitchFamily="34" charset="0"/>
              <a:buChar char="•"/>
            </a:pPr>
            <a:r>
              <a:rPr lang="ru-RU" sz="3200" dirty="0" smtClean="0"/>
              <a:t>Поставьте </a:t>
            </a:r>
            <a:r>
              <a:rPr lang="ru-RU" sz="3200" dirty="0" smtClean="0"/>
              <a:t>веточку в стакан с </a:t>
            </a:r>
            <a:r>
              <a:rPr lang="ru-RU" sz="3200" dirty="0" smtClean="0"/>
              <a:t>водой</a:t>
            </a:r>
          </a:p>
          <a:p>
            <a:pPr>
              <a:buFont typeface="Arial" pitchFamily="34" charset="0"/>
              <a:buChar char="•"/>
            </a:pPr>
            <a:r>
              <a:rPr lang="ru-RU" sz="3200" dirty="0" smtClean="0"/>
              <a:t>Налейте на </a:t>
            </a:r>
            <a:r>
              <a:rPr lang="ru-RU" sz="3200" dirty="0" smtClean="0"/>
              <a:t>поверхность </a:t>
            </a:r>
            <a:r>
              <a:rPr lang="ru-RU" sz="3200" dirty="0" smtClean="0"/>
              <a:t>масла</a:t>
            </a:r>
          </a:p>
          <a:p>
            <a:pPr>
              <a:buFont typeface="Arial" pitchFamily="34" charset="0"/>
              <a:buChar char="•"/>
            </a:pPr>
            <a:r>
              <a:rPr lang="ru-RU" sz="3200" dirty="0" smtClean="0"/>
              <a:t>Взвесьте </a:t>
            </a:r>
            <a:r>
              <a:rPr lang="ru-RU" sz="3200" dirty="0" smtClean="0"/>
              <a:t>стакан с </a:t>
            </a:r>
            <a:r>
              <a:rPr lang="ru-RU" sz="3200" dirty="0" smtClean="0"/>
              <a:t>водой</a:t>
            </a:r>
          </a:p>
          <a:p>
            <a:pPr>
              <a:buFont typeface="Arial" pitchFamily="34" charset="0"/>
              <a:buChar char="•"/>
            </a:pPr>
            <a:r>
              <a:rPr lang="ru-RU" sz="3200" dirty="0" smtClean="0"/>
              <a:t>Показатели запишите</a:t>
            </a:r>
          </a:p>
          <a:p>
            <a:pPr>
              <a:buFont typeface="Arial" pitchFamily="34" charset="0"/>
              <a:buChar char="•"/>
            </a:pPr>
            <a:r>
              <a:rPr lang="ru-RU" sz="3200" dirty="0" smtClean="0"/>
              <a:t>На </a:t>
            </a:r>
            <a:r>
              <a:rPr lang="ru-RU" sz="3200" dirty="0" smtClean="0"/>
              <a:t>следующем занятии </a:t>
            </a:r>
            <a:r>
              <a:rPr lang="ru-RU" sz="3200" dirty="0" smtClean="0"/>
              <a:t>сделайте </a:t>
            </a:r>
            <a:r>
              <a:rPr lang="ru-RU" sz="3200" dirty="0" smtClean="0"/>
              <a:t>повторное взвешивание и </a:t>
            </a:r>
            <a:r>
              <a:rPr lang="ru-RU" sz="3200" dirty="0" smtClean="0"/>
              <a:t>проверьте, </a:t>
            </a:r>
            <a:r>
              <a:rPr lang="ru-RU" sz="3200" dirty="0" smtClean="0"/>
              <a:t>сколько воды испарилось через листья такой маленькой веточки за такой промежуток времени.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105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105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105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105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105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1105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9" name="Picture 3" descr="http://proxy-unlock.com/index.php?q=aHR0cDovL3d3dy5jYXJ0ZXJpZS1wZXJsZXMtZHUtY29ldXIuY29tL21lZGlhcy9pbWFnZXMvZmxldXI1LmdpZg%3D%3D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33542" y="3501008"/>
            <a:ext cx="3110458" cy="3110458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971600" y="404664"/>
            <a:ext cx="72904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Экологическое задание</a:t>
            </a:r>
            <a:endParaRPr lang="ru-RU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11617" name="Rectangle 1"/>
          <p:cNvSpPr>
            <a:spLocks noChangeArrowheads="1"/>
          </p:cNvSpPr>
          <p:nvPr/>
        </p:nvSpPr>
        <p:spPr bwMode="auto">
          <a:xfrm>
            <a:off x="539552" y="1340768"/>
            <a:ext cx="8208912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 Маши в доме росло очень много комнатных растений. Мама Маши занималась разведением цветов и постоянно за ними ухаживала: поливала, опрыскивала, мыла, протирала листочки. Однажды мама заболела и не смогла столько внимания уделять своим любимцам. Машенька очень жалела маму, поэтому решила ей помочь. Она полила все растения, помыла их, а чтобы порадовать свою мамочку, решила некоторые из них протереть маслом, чтобы листочки блестели. Скоро мама пошла на поправку и, поднявшись с постели, увидела, что у некоторых растений пожелтели листья, и оно начинает погибать.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9512" y="5661248"/>
            <a:ext cx="71287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Как вы думаете, что случилось с комнатными растениями и почему?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116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75656" y="260648"/>
            <a:ext cx="593380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Рефлексия</a:t>
            </a:r>
            <a:endParaRPr lang="ru-RU" sz="9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114690" name="Picture 2" descr="http://img1.picmix.com/output/stamp/normal/0/9/7/7/227790_31ca8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32656"/>
            <a:ext cx="1952625" cy="1666875"/>
          </a:xfrm>
          <a:prstGeom prst="rect">
            <a:avLst/>
          </a:prstGeom>
          <a:noFill/>
        </p:spPr>
      </p:pic>
      <p:pic>
        <p:nvPicPr>
          <p:cNvPr id="114692" name="Picture 4" descr="http://img1.picmix.com/output/stamp/normal/0/9/7/7/227790_31ca8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348880"/>
            <a:ext cx="1952625" cy="1666875"/>
          </a:xfrm>
          <a:prstGeom prst="rect">
            <a:avLst/>
          </a:prstGeom>
          <a:noFill/>
        </p:spPr>
      </p:pic>
      <p:pic>
        <p:nvPicPr>
          <p:cNvPr id="114694" name="Picture 6" descr="http://img1.picmix.com/output/stamp/normal/0/9/7/7/227790_31ca8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653136"/>
            <a:ext cx="1952625" cy="1666875"/>
          </a:xfrm>
          <a:prstGeom prst="rect">
            <a:avLst/>
          </a:prstGeom>
          <a:noFill/>
        </p:spPr>
      </p:pic>
      <p:pic>
        <p:nvPicPr>
          <p:cNvPr id="114696" name="Picture 8" descr="http://img1.picmix.com/output/stamp/normal/0/9/7/7/227790_31ca8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91375" y="188640"/>
            <a:ext cx="1952625" cy="1666875"/>
          </a:xfrm>
          <a:prstGeom prst="rect">
            <a:avLst/>
          </a:prstGeom>
          <a:noFill/>
        </p:spPr>
      </p:pic>
      <p:pic>
        <p:nvPicPr>
          <p:cNvPr id="114698" name="Picture 10" descr="http://img1.picmix.com/output/stamp/normal/0/9/7/7/227790_31ca8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91375" y="2276872"/>
            <a:ext cx="1952625" cy="1666875"/>
          </a:xfrm>
          <a:prstGeom prst="rect">
            <a:avLst/>
          </a:prstGeom>
          <a:noFill/>
        </p:spPr>
      </p:pic>
      <p:pic>
        <p:nvPicPr>
          <p:cNvPr id="15" name="Picture 2" descr="http://img1.picmix.com/output/stamp/normal/0/9/7/7/227790_31ca8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256" y="4725144"/>
            <a:ext cx="1952625" cy="1666875"/>
          </a:xfrm>
          <a:prstGeom prst="rect">
            <a:avLst/>
          </a:prstGeom>
          <a:noFill/>
        </p:spPr>
      </p:pic>
      <p:pic>
        <p:nvPicPr>
          <p:cNvPr id="114700" name="Picture 12" descr="https://www.weblancer.net/download/2338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1844824"/>
            <a:ext cx="3600400" cy="4500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44" name="Picture 8" descr="Спасибо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640"/>
            <a:ext cx="9144000" cy="63276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_rels/them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Метро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Метро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Метро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Апекс">
  <a:themeElements>
    <a:clrScheme name="Другая 2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00B050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3_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Трек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4.xml><?xml version="1.0" encoding="utf-8"?>
<a:themeOverride xmlns:a="http://schemas.openxmlformats.org/drawingml/2006/main">
  <a:clrScheme name="Обычная">
    <a:dk1>
      <a:sysClr val="windowText" lastClr="000000"/>
    </a:dk1>
    <a:lt1>
      <a:sysClr val="window" lastClr="FFFFFF"/>
    </a:lt1>
    <a:dk2>
      <a:srgbClr val="775F55"/>
    </a:dk2>
    <a:lt2>
      <a:srgbClr val="EBDDC3"/>
    </a:lt2>
    <a:accent1>
      <a:srgbClr val="94B6D2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7B615"/>
    </a:hlink>
    <a:folHlink>
      <a:srgbClr val="704404"/>
    </a:folHlink>
  </a:clrScheme>
</a:themeOverride>
</file>

<file path=ppt/theme/themeOverride5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6.xml><?xml version="1.0" encoding="utf-8"?>
<a:themeOverride xmlns:a="http://schemas.openxmlformats.org/drawingml/2006/main">
  <a:clrScheme name="Аспект">
    <a:dk1>
      <a:sysClr val="windowText" lastClr="000000"/>
    </a:dk1>
    <a:lt1>
      <a:sysClr val="window" lastClr="FFFFFF"/>
    </a:lt1>
    <a:dk2>
      <a:srgbClr val="323232"/>
    </a:dk2>
    <a:lt2>
      <a:srgbClr val="E3DED1"/>
    </a:lt2>
    <a:accent1>
      <a:srgbClr val="F07F09"/>
    </a:accent1>
    <a:accent2>
      <a:srgbClr val="9F2936"/>
    </a:accent2>
    <a:accent3>
      <a:srgbClr val="1B587C"/>
    </a:accent3>
    <a:accent4>
      <a:srgbClr val="4E8542"/>
    </a:accent4>
    <a:accent5>
      <a:srgbClr val="604878"/>
    </a:accent5>
    <a:accent6>
      <a:srgbClr val="C19859"/>
    </a:accent6>
    <a:hlink>
      <a:srgbClr val="6B9F25"/>
    </a:hlink>
    <a:folHlink>
      <a:srgbClr val="B26B0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1200</TotalTime>
  <Words>824</Words>
  <Application>Microsoft Office PowerPoint</Application>
  <PresentationFormat>Экран (4:3)</PresentationFormat>
  <Paragraphs>143</Paragraphs>
  <Slides>35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8</vt:i4>
      </vt:variant>
      <vt:variant>
        <vt:lpstr>Заголовки слайдов</vt:lpstr>
      </vt:variant>
      <vt:variant>
        <vt:i4>35</vt:i4>
      </vt:variant>
    </vt:vector>
  </HeadingPairs>
  <TitlesOfParts>
    <vt:vector size="43" baseType="lpstr">
      <vt:lpstr>Метро</vt:lpstr>
      <vt:lpstr>Апекс</vt:lpstr>
      <vt:lpstr>1_Апекс</vt:lpstr>
      <vt:lpstr>2_Апекс</vt:lpstr>
      <vt:lpstr>Поток</vt:lpstr>
      <vt:lpstr>Тема Office</vt:lpstr>
      <vt:lpstr>Справедливость</vt:lpstr>
      <vt:lpstr>3_Апекс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        Значение испарения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Oksana</dc:creator>
  <cp:lastModifiedBy>Oksana</cp:lastModifiedBy>
  <cp:revision>115</cp:revision>
  <dcterms:created xsi:type="dcterms:W3CDTF">2015-11-18T18:26:14Z</dcterms:created>
  <dcterms:modified xsi:type="dcterms:W3CDTF">2015-11-22T14:00:24Z</dcterms:modified>
</cp:coreProperties>
</file>