
<file path=[Content_Types].xml><?xml version="1.0" encoding="utf-8"?>
<Types xmlns="http://schemas.openxmlformats.org/package/2006/content-types">
  <Default Extension="xlsx" ContentType="application/vnd.openxmlformats-officedocument.spreadsheetml.sheet"/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68" r:id="rId5"/>
    <p:sldId id="269" r:id="rId6"/>
    <p:sldId id="270" r:id="rId7"/>
    <p:sldId id="271" r:id="rId8"/>
    <p:sldId id="273" r:id="rId9"/>
    <p:sldId id="277" r:id="rId10"/>
    <p:sldId id="281" r:id="rId11"/>
    <p:sldId id="288" r:id="rId12"/>
    <p:sldId id="290" r:id="rId13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5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6357" autoAdjust="0"/>
  </p:normalViewPr>
  <p:slideViewPr>
    <p:cSldViewPr snapToGrid="0" snapToObjects="1" showGuides="1">
      <p:cViewPr varScale="1">
        <p:scale>
          <a:sx n="51" d="100"/>
          <a:sy n="51" d="100"/>
        </p:scale>
        <p:origin x="108" y="498"/>
      </p:cViewPr>
      <p:guideLst>
        <p:guide orient="horz" pos="3240"/>
        <p:guide pos="57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depthPercent val="100"/>
      <c:rAngAx val="0"/>
    </c:view3D>
    <c:floor>
      <c:thickness val="0"/>
      <c:spPr>
        <a:noFill/>
        <a:ln>
          <a:noFill/>
        </a:ln>
        <a:effectLst/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170433851333682"/>
          <c:y val="0.115185000467916"/>
          <c:w val="0.503985425734827"/>
          <c:h val="0.8212717969970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Соотношение отрядов района исследований 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3"/>
            <c:bubble3D val="0"/>
            <c:explosion val="1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4"/>
            <c:bubble3D val="0"/>
            <c:explosion val="15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5"/>
            <c:bubble3D val="0"/>
            <c:explosion val="13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6"/>
            <c:bubble3D val="0"/>
            <c:explosion val="12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7"/>
            <c:bubble3D val="0"/>
            <c:explosion val="1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Pt>
            <c:idx val="8"/>
            <c:bubble3D val="0"/>
            <c:explosion val="12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</c:dPt>
          <c:dLbls>
            <c:dLbl>
              <c:idx val="0"/>
              <c:layout>
                <c:manualLayout>
                  <c:x val="-0.0111389792492156"/>
                  <c:y val="-0.0170581556518918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737357154679987"/>
                  <c:y val="-0.0127215488513374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0.0158554505011198"/>
                  <c:y val="0.0050795265760319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.0212150846009113"/>
                  <c:y val="0.00328133140660788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0297055773433726"/>
                  <c:y val="0.0013796730464871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0253858470393904"/>
                  <c:y val="0.0054230931807681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delete val="1"/>
            </c:dLbl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Лист1!$A$2:$A$10</c:f>
              <c:strCache>
                <c:ptCount val="9"/>
                <c:pt idx="0">
                  <c:v>Воробьинообразные</c:v>
                </c:pt>
                <c:pt idx="1">
                  <c:v>Дятлообразные</c:v>
                </c:pt>
                <c:pt idx="4">
                  <c:v>Курообразные</c:v>
                </c:pt>
                <c:pt idx="5">
                  <c:v>Гусеобразные</c:v>
                </c:pt>
                <c:pt idx="6">
                  <c:v>Голубеобразные </c:v>
                </c:pt>
                <c:pt idx="7">
                  <c:v>Стрижеобразные</c:v>
                </c:pt>
              </c:strCache>
            </c:strRef>
          </c:cat>
          <c:val>
            <c:numRef>
              <c:f>Лист1!$B$2:$B$10</c:f>
              <c:numCache>
                <c:formatCode>#,000%</c:formatCode>
                <c:ptCount val="9"/>
                <c:pt idx="0">
                  <c:v>0.8</c:v>
                </c:pt>
                <c:pt idx="1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0.04</c:v>
                </c:pt>
                <c:pt idx="7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</c:dLbls>
      </c:pie3D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ru-RU" sz="15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ru-RU" sz="15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+mn-ea"/>
                <a:cs typeface="+mn-cs"/>
              </a:defRPr>
            </a:pPr>
          </a:p>
        </c:txPr>
      </c:legendEntry>
      <c:legendEntry>
        <c:idx val="2"/>
        <c:delete val="1"/>
      </c:legendEntry>
      <c:legendEntry>
        <c:idx val="3"/>
        <c:delete val="1"/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lang="ru-RU" sz="15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+mn-ea"/>
                <a:cs typeface="+mn-cs"/>
              </a:defRPr>
            </a:pPr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lang="ru-RU" sz="15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+mn-ea"/>
                <a:cs typeface="+mn-cs"/>
              </a:defRPr>
            </a:pPr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lang="ru-RU" sz="15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+mn-ea"/>
                <a:cs typeface="+mn-cs"/>
              </a:defRPr>
            </a:pPr>
          </a:p>
        </c:txPr>
      </c:legendEntry>
      <c:legendEntry>
        <c:idx val="7"/>
        <c:txPr>
          <a:bodyPr rot="0" spcFirstLastPara="1" vertOverflow="ellipsis" vert="horz" wrap="square" anchor="ctr" anchorCtr="1"/>
          <a:lstStyle/>
          <a:p>
            <a:pPr>
              <a:defRPr lang="ru-RU" sz="15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+mn-ea"/>
                <a:cs typeface="+mn-cs"/>
              </a:defRPr>
            </a:pPr>
          </a:p>
        </c:txPr>
      </c:legendEntry>
      <c:legendEntry>
        <c:idx val="8"/>
        <c:delete val="1"/>
      </c:legendEntry>
      <c:layout>
        <c:manualLayout>
          <c:xMode val="edge"/>
          <c:yMode val="edge"/>
          <c:x val="0.669689912979532"/>
          <c:y val="0.225627433115216"/>
          <c:w val="0.193712464762839"/>
          <c:h val="0.2846020044727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5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Times New Roman" panose="02020603050405020304" charset="0"/>
              <a:ea typeface="+mn-ea"/>
              <a:cs typeface="+mn-cs"/>
            </a:defRPr>
          </a:pPr>
        </a:p>
      </c:txPr>
    </c:legend>
    <c:plotVisOnly val="1"/>
    <c:dispBlanksAs val="zero"/>
    <c:showDLblsOverMax val="0"/>
    <c:extLst>
      <c:ext uri="{0b15fc19-7d7d-44ad-8c2d-2c3a37ce22c3}">
        <chartProps xmlns="https://web.wps.cn/et/2018/main" chartId="{1215859d-7bab-4046-a673-5a906d14bda4}"/>
      </c:ext>
    </c:extLst>
  </c:chart>
  <c:spPr>
    <a:noFill/>
    <a:ln w="9525" cap="flat" cmpd="sng" algn="ctr">
      <a:noFill/>
      <a:prstDash val="solid"/>
      <a:round/>
    </a:ln>
    <a:effectLst/>
  </c:spPr>
  <c:txPr>
    <a:bodyPr/>
    <a:lstStyle/>
    <a:p>
      <a:pPr>
        <a:defRPr lang="ru-RU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F81B2-2C4D-4697-9F70-0785B4D61B16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7370425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827713" y="17370425"/>
            <a:ext cx="4457700" cy="914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11B0C9-8C2E-419C-9FF8-BEEF2788747A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675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2700"/>
            </a:lvl1pPr>
            <a:lvl2pPr marL="514350" indent="0" algn="ctr">
              <a:buNone/>
              <a:defRPr sz="2250"/>
            </a:lvl2pPr>
            <a:lvl3pPr marL="1028700" indent="0" algn="ctr">
              <a:buNone/>
              <a:defRPr sz="2025"/>
            </a:lvl3pPr>
            <a:lvl4pPr marL="1543050" indent="0" algn="ctr">
              <a:buNone/>
              <a:defRPr sz="1800"/>
            </a:lvl4pPr>
            <a:lvl5pPr marL="2057400" indent="0" algn="ctr">
              <a:buNone/>
              <a:defRPr sz="1800"/>
            </a:lvl5pPr>
            <a:lvl6pPr marL="2571750" indent="0" algn="ctr">
              <a:buNone/>
              <a:defRPr sz="1800"/>
            </a:lvl6pPr>
            <a:lvl7pPr marL="3086100" indent="0" algn="ctr">
              <a:buNone/>
              <a:defRPr sz="1800"/>
            </a:lvl7pPr>
            <a:lvl8pPr marL="3600450" indent="0" algn="ctr">
              <a:buNone/>
              <a:defRPr sz="1800"/>
            </a:lvl8pPr>
            <a:lvl9pPr marL="41148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7776" y="2564607"/>
            <a:ext cx="15773400" cy="4279106"/>
          </a:xfrm>
        </p:spPr>
        <p:txBody>
          <a:bodyPr anchor="b"/>
          <a:lstStyle>
            <a:lvl1pPr>
              <a:defRPr sz="675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47776" y="6884195"/>
            <a:ext cx="15773400" cy="2250281"/>
          </a:xfrm>
        </p:spPr>
        <p:txBody>
          <a:bodyPr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25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2025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2400300"/>
            <a:ext cx="8065008" cy="678894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308592" y="2400300"/>
            <a:ext cx="8065008" cy="678894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82" y="2521745"/>
            <a:ext cx="7736680" cy="1235868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250" b="1"/>
            </a:lvl2pPr>
            <a:lvl3pPr marL="1028700" indent="0">
              <a:buNone/>
              <a:defRPr sz="2025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59682" y="3757613"/>
            <a:ext cx="7736680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250" b="1"/>
            </a:lvl2pPr>
            <a:lvl3pPr marL="1028700" indent="0">
              <a:buNone/>
              <a:defRPr sz="2025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2" y="685800"/>
            <a:ext cx="5898356" cy="2400300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3600"/>
            </a:lvl1pPr>
            <a:lvl2pPr>
              <a:defRPr sz="3150"/>
            </a:lvl2pPr>
            <a:lvl3pPr>
              <a:defRPr sz="2700"/>
            </a:lvl3pPr>
            <a:lvl4pPr>
              <a:defRPr sz="2250"/>
            </a:lvl4pPr>
            <a:lvl5pPr>
              <a:defRPr sz="2250"/>
            </a:lvl5pPr>
            <a:lvl6pPr>
              <a:defRPr sz="2250"/>
            </a:lvl6pPr>
            <a:lvl7pPr>
              <a:defRPr sz="2250"/>
            </a:lvl7pPr>
            <a:lvl8pPr>
              <a:defRPr sz="2250"/>
            </a:lvl8pPr>
            <a:lvl9pPr>
              <a:defRPr sz="225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2" y="3086100"/>
            <a:ext cx="5898356" cy="5717382"/>
          </a:xfrm>
        </p:spPr>
        <p:txBody>
          <a:bodyPr/>
          <a:lstStyle>
            <a:lvl1pPr marL="0" indent="0">
              <a:buNone/>
              <a:defRPr sz="1800"/>
            </a:lvl1pPr>
            <a:lvl2pPr marL="514350" indent="0">
              <a:buNone/>
              <a:defRPr sz="1575"/>
            </a:lvl2pPr>
            <a:lvl3pPr marL="1028700" indent="0">
              <a:buNone/>
              <a:defRPr sz="1350"/>
            </a:lvl3pPr>
            <a:lvl4pPr marL="1543050" indent="0">
              <a:buNone/>
              <a:defRPr sz="1125"/>
            </a:lvl4pPr>
            <a:lvl5pPr marL="2057400" indent="0">
              <a:buNone/>
              <a:defRPr sz="1125"/>
            </a:lvl5pPr>
            <a:lvl6pPr marL="2571750" indent="0">
              <a:buNone/>
              <a:defRPr sz="1125"/>
            </a:lvl6pPr>
            <a:lvl7pPr marL="3086100" indent="0">
              <a:buNone/>
              <a:defRPr sz="1125"/>
            </a:lvl7pPr>
            <a:lvl8pPr marL="3600450" indent="0">
              <a:buNone/>
              <a:defRPr sz="1125"/>
            </a:lvl8pPr>
            <a:lvl9pPr marL="4114800" indent="0">
              <a:buNone/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2" y="685800"/>
            <a:ext cx="5898356" cy="2400300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150"/>
            </a:lvl2pPr>
            <a:lvl3pPr marL="1028700" indent="0">
              <a:buNone/>
              <a:defRPr sz="2700"/>
            </a:lvl3pPr>
            <a:lvl4pPr marL="1543050" indent="0">
              <a:buNone/>
              <a:defRPr sz="2250"/>
            </a:lvl4pPr>
            <a:lvl5pPr marL="2057400" indent="0">
              <a:buNone/>
              <a:defRPr sz="2250"/>
            </a:lvl5pPr>
            <a:lvl6pPr marL="2571750" indent="0">
              <a:buNone/>
              <a:defRPr sz="2250"/>
            </a:lvl6pPr>
            <a:lvl7pPr marL="3086100" indent="0">
              <a:buNone/>
              <a:defRPr sz="2250"/>
            </a:lvl7pPr>
            <a:lvl8pPr marL="3600450" indent="0">
              <a:buNone/>
              <a:defRPr sz="2250"/>
            </a:lvl8pPr>
            <a:lvl9pPr marL="4114800" indent="0">
              <a:buNone/>
              <a:defRPr sz="225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2" y="3086100"/>
            <a:ext cx="5898356" cy="5717382"/>
          </a:xfrm>
        </p:spPr>
        <p:txBody>
          <a:bodyPr/>
          <a:lstStyle>
            <a:lvl1pPr marL="0" indent="0">
              <a:buNone/>
              <a:defRPr sz="1800"/>
            </a:lvl1pPr>
            <a:lvl2pPr marL="514350" indent="0">
              <a:buNone/>
              <a:defRPr sz="1575"/>
            </a:lvl2pPr>
            <a:lvl3pPr marL="1028700" indent="0">
              <a:buNone/>
              <a:defRPr sz="1350"/>
            </a:lvl3pPr>
            <a:lvl4pPr marL="1543050" indent="0">
              <a:buNone/>
              <a:defRPr sz="1125"/>
            </a:lvl4pPr>
            <a:lvl5pPr marL="2057400" indent="0">
              <a:buNone/>
              <a:defRPr sz="1125"/>
            </a:lvl5pPr>
            <a:lvl6pPr marL="2571750" indent="0">
              <a:buNone/>
              <a:defRPr sz="1125"/>
            </a:lvl6pPr>
            <a:lvl7pPr marL="3086100" indent="0">
              <a:buNone/>
              <a:defRPr sz="1125"/>
            </a:lvl7pPr>
            <a:lvl8pPr marL="3600450" indent="0">
              <a:buNone/>
              <a:defRPr sz="1125"/>
            </a:lvl8pPr>
            <a:lvl9pPr marL="4114800" indent="0">
              <a:buNone/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3258800" y="411957"/>
            <a:ext cx="4114800" cy="87772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411957"/>
            <a:ext cx="12105860" cy="87772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Заголовок 1025"/>
          <p:cNvSpPr/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Замещающий текст 1026"/>
          <p:cNvSpPr/>
          <p:nvPr>
            <p:ph type="body" idx="1"/>
          </p:nvPr>
        </p:nvSpPr>
        <p:spPr>
          <a:xfrm>
            <a:off x="914400" y="2400300"/>
            <a:ext cx="16459200" cy="678894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Замещающая дата 1027"/>
          <p:cNvSpPr/>
          <p:nvPr>
            <p:ph type="dt" sz="half" idx="2"/>
          </p:nvPr>
        </p:nvSpPr>
        <p:spPr>
          <a:xfrm>
            <a:off x="914400" y="9367838"/>
            <a:ext cx="4267200" cy="7143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2100"/>
            </a:lvl1pPr>
          </a:lstStyle>
          <a:p>
            <a:pPr lvl="0"/>
            <a:endParaRPr lang="en-US"/>
          </a:p>
        </p:txBody>
      </p:sp>
      <p:sp>
        <p:nvSpPr>
          <p:cNvPr id="1029" name="Замещающий нижний колонтитул 1028"/>
          <p:cNvSpPr/>
          <p:nvPr>
            <p:ph type="ftr" sz="quarter" idx="3"/>
          </p:nvPr>
        </p:nvSpPr>
        <p:spPr>
          <a:xfrm>
            <a:off x="6248400" y="9367838"/>
            <a:ext cx="5791200" cy="7143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2100"/>
            </a:lvl1pPr>
          </a:lstStyle>
          <a:p>
            <a:pPr lvl="0"/>
            <a:endParaRPr lang="en-US"/>
          </a:p>
        </p:txBody>
      </p:sp>
      <p:sp>
        <p:nvSpPr>
          <p:cNvPr id="1030" name="Замещающий номер слайда 1029"/>
          <p:cNvSpPr/>
          <p:nvPr>
            <p:ph type="sldNum" sz="quarter" idx="4"/>
          </p:nvPr>
        </p:nvSpPr>
        <p:spPr>
          <a:xfrm>
            <a:off x="13106400" y="9367838"/>
            <a:ext cx="4267200" cy="7143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2100"/>
            </a:lvl1pPr>
          </a:lstStyle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514350" lvl="0" indent="-51435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•"/>
        <a:defRPr sz="4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114425" lvl="1" indent="-428625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–"/>
        <a:defRPr sz="4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714500" lvl="2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•"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2400300" lvl="3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–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3086100" lvl="4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»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771900" lvl="5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»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4457700" lvl="6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»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5143500" lvl="7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»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829300" lvl="8" indent="-342900" algn="l" defTabSz="1371600" eaLnBrk="1" fontAlgn="base" latinLnBrk="0" hangingPunct="1">
        <a:lnSpc>
          <a:spcPct val="100000"/>
        </a:lnSpc>
        <a:spcBef>
          <a:spcPct val="30000"/>
        </a:spcBef>
        <a:spcAft>
          <a:spcPct val="0"/>
        </a:spcAft>
        <a:buChar char="»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371600" lvl="2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2057400" lvl="3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743200" lvl="4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3429000" lvl="5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4114800" lvl="6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4800600" lvl="7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5486400" lvl="8" indent="0" algn="l" defTabSz="13716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46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2392680" y="886460"/>
            <a:ext cx="14350365" cy="323977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7295"/>
              </a:lnSpc>
              <a:buNone/>
            </a:pPr>
            <a:r>
              <a:rPr lang="ru-RU" altLang="en-US" sz="6600" dirty="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Исследование орнитофауны на урбанизированной территории городского округа Серебряные Пруды </a:t>
            </a:r>
            <a:endParaRPr lang="ru-RU" altLang="en-US" sz="6600" dirty="0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Подзаголовок 2"/>
          <p:cNvSpPr>
            <a:spLocks noGrp="1"/>
          </p:cNvSpPr>
          <p:nvPr/>
        </p:nvSpPr>
        <p:spPr>
          <a:xfrm>
            <a:off x="5880100" y="7286624"/>
            <a:ext cx="11833448" cy="27082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r"/>
            <a:endParaRPr lang="ru-RU" sz="2800" dirty="0">
              <a:solidFill>
                <a:schemeClr val="bg1"/>
              </a:solidFill>
              <a:latin typeface="Arial Bold" pitchFamily="34" charset="0"/>
              <a:ea typeface="Arial Bold" pitchFamily="34" charset="-122"/>
              <a:cs typeface="Arial Bold" pitchFamily="34" charset="-12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0992485" y="5244465"/>
            <a:ext cx="6483985" cy="3969385"/>
          </a:xfrm>
          <a:prstGeom prst="rect">
            <a:avLst/>
          </a:prstGeom>
        </p:spPr>
        <p:txBody>
          <a:bodyPr wrap="square">
            <a:spAutoFit/>
          </a:bodyPr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/>
                <a:ea typeface="Calibri" panose="020F0502020204030204"/>
              </a:rPr>
              <a:t>Работу выполнил(а): </a:t>
            </a:r>
            <a:endParaRPr lang="en-US" altLang="zh-CN" sz="2800">
              <a:solidFill>
                <a:schemeClr val="bg1"/>
              </a:solidFill>
              <a:latin typeface="Times New Roman" panose="02020603050405020304"/>
              <a:ea typeface="Calibri" panose="020F0502020204030204"/>
            </a:endParaRPr>
          </a:p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/>
                <a:ea typeface="Calibri" panose="020F0502020204030204"/>
              </a:rPr>
              <a:t>Дмитриева Маргарита Александровна </a:t>
            </a:r>
            <a:endParaRPr lang="en-US" altLang="zh-CN" sz="2800">
              <a:solidFill>
                <a:schemeClr val="bg1"/>
              </a:solidFill>
              <a:latin typeface="Times New Roman" panose="02020603050405020304"/>
              <a:ea typeface="Calibri" panose="020F0502020204030204"/>
            </a:endParaRPr>
          </a:p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/>
                <a:ea typeface="Calibri" panose="020F0502020204030204"/>
              </a:rPr>
              <a:t>ученик(ца) 11 «Б» класса</a:t>
            </a:r>
            <a:endParaRPr lang="en-US" altLang="zh-CN" sz="2800">
              <a:solidFill>
                <a:schemeClr val="bg1"/>
              </a:solidFill>
              <a:latin typeface="Times New Roman" panose="02020603050405020304"/>
              <a:ea typeface="Calibri" panose="020F0502020204030204"/>
            </a:endParaRPr>
          </a:p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/>
                <a:ea typeface="Calibri" panose="020F0502020204030204"/>
              </a:rPr>
              <a:t>Руководитель:</a:t>
            </a:r>
            <a:endParaRPr lang="en-US" altLang="zh-CN" sz="2800">
              <a:solidFill>
                <a:schemeClr val="bg1"/>
              </a:solidFill>
              <a:latin typeface="Times New Roman" panose="02020603050405020304"/>
              <a:ea typeface="Calibri" panose="020F0502020204030204"/>
            </a:endParaRPr>
          </a:p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/>
                <a:ea typeface="Calibri" panose="020F0502020204030204"/>
              </a:rPr>
              <a:t>Дубович Александра Васильевна</a:t>
            </a:r>
            <a:endParaRPr lang="en-US" altLang="zh-CN" sz="2800">
              <a:solidFill>
                <a:schemeClr val="bg1"/>
              </a:solidFill>
              <a:latin typeface="Times New Roman" panose="02020603050405020304"/>
              <a:ea typeface="Calibri" panose="020F0502020204030204"/>
            </a:endParaRPr>
          </a:p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/>
                <a:ea typeface="Calibri" panose="020F0502020204030204"/>
              </a:rPr>
              <a:t>учитель биологии</a:t>
            </a:r>
            <a:endParaRPr lang="en-US" altLang="zh-CN" sz="2800">
              <a:solidFill>
                <a:schemeClr val="bg1"/>
              </a:solidFill>
              <a:latin typeface="Times New Roman" panose="02020603050405020304"/>
              <a:ea typeface="Calibri" panose="020F050202020403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9"/>
          <p:cNvSpPr>
            <a:spLocks noGrp="1"/>
          </p:cNvSpPr>
          <p:nvPr/>
        </p:nvSpPr>
        <p:spPr>
          <a:xfrm>
            <a:off x="3013075" y="332105"/>
            <a:ext cx="11510645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Arial Black" panose="020B0A04020102020204" charset="0"/>
                <a:ea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ru-RU" dirty="0"/>
              <a:t>     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Цель и задачи исследований</a:t>
            </a:r>
            <a:endParaRPr lang="ru-RU" sz="4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Объект 10"/>
          <p:cNvSpPr>
            <a:spLocks noGrp="1"/>
          </p:cNvSpPr>
          <p:nvPr/>
        </p:nvSpPr>
        <p:spPr>
          <a:xfrm>
            <a:off x="1088390" y="1598930"/>
            <a:ext cx="13435330" cy="74644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Объект 10"/>
          <p:cNvSpPr>
            <a:spLocks noGrp="1"/>
          </p:cNvSpPr>
          <p:nvPr/>
        </p:nvSpPr>
        <p:spPr>
          <a:xfrm>
            <a:off x="1703705" y="1779905"/>
            <a:ext cx="13436600" cy="710247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5" name="Объект 10"/>
          <p:cNvSpPr>
            <a:spLocks noGrp="1"/>
          </p:cNvSpPr>
          <p:nvPr/>
        </p:nvSpPr>
        <p:spPr>
          <a:xfrm>
            <a:off x="872490" y="1598930"/>
            <a:ext cx="14729460" cy="811974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altLang="ru-RU" sz="3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527175" y="1598930"/>
            <a:ext cx="14483080" cy="5897245"/>
          </a:xfrm>
          <a:prstGeom prst="rect">
            <a:avLst/>
          </a:prstGeom>
        </p:spPr>
        <p:txBody>
          <a:bodyPr wrap="square">
            <a:noAutofit/>
          </a:bodyPr>
          <a:p>
            <a:pPr algn="just" defTabSz="266700">
              <a:lnSpc>
                <a:spcPct val="15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Цель и задачи исследования:</a:t>
            </a:r>
            <a:endParaRPr lang="en-US" altLang="zh-CN" sz="3600" b="1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pPr algn="just" defTabSz="266700">
              <a:lnSpc>
                <a:spcPct val="150000"/>
              </a:lnSpc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Цель работы — изучение орнитофауны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 урбанизированной территории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 городского округа Серебряные Пруды.</a:t>
            </a:r>
            <a:endParaRPr lang="en-US" altLang="zh-CN" sz="36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pPr algn="just" defTabSz="266700">
              <a:lnSpc>
                <a:spcPct val="15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Были поставлены следующие задачи исследования:</a:t>
            </a:r>
            <a:endParaRPr lang="en-US" altLang="zh-CN" sz="3600" b="1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pPr algn="just" defTabSz="266700">
              <a:lnSpc>
                <a:spcPct val="150000"/>
              </a:lnSpc>
              <a:buFont typeface="Times New Roman" panose="02020603050405020304"/>
              <a:buAutoNum type="arabicPeriod"/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Изучить видовой состав птиц урбанизированной территории;</a:t>
            </a:r>
            <a:endParaRPr lang="en-US" altLang="zh-CN" sz="36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pPr algn="just" defTabSz="266700">
              <a:lnSpc>
                <a:spcPct val="150000"/>
              </a:lnSpc>
              <a:buFont typeface="Times New Roman" panose="02020603050405020304"/>
              <a:buAutoNum type="arabicPeriod"/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Определить плотность и численность птиц в городской среде;</a:t>
            </a:r>
            <a:endParaRPr lang="en-US" altLang="zh-CN" sz="36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pPr algn="just" defTabSz="266700">
              <a:lnSpc>
                <a:spcPct val="150000"/>
              </a:lnSpc>
              <a:buFont typeface="Times New Roman" panose="02020603050405020304"/>
              <a:buAutoNum type="arabicPeriod"/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Определить структуру орнитофауны городского округа Серебряные Пруды;</a:t>
            </a:r>
            <a:endParaRPr lang="en-US" altLang="zh-CN" sz="36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/>
        </p:nvSpPr>
        <p:spPr>
          <a:xfrm>
            <a:off x="4198620" y="670560"/>
            <a:ext cx="9026525" cy="79121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Объект и предмет исследований</a:t>
            </a:r>
            <a:endParaRPr lang="ru-RU" sz="4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/>
        </p:nvSpPr>
        <p:spPr>
          <a:xfrm>
            <a:off x="2414270" y="2023745"/>
            <a:ext cx="12567285" cy="650176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144905" y="1807845"/>
            <a:ext cx="14530705" cy="7270115"/>
          </a:xfrm>
          <a:prstGeom prst="rect">
            <a:avLst/>
          </a:prstGeom>
        </p:spPr>
        <p:txBody>
          <a:bodyPr>
            <a:noAutofit/>
          </a:bodyPr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Объект</a:t>
            </a:r>
            <a:r>
              <a:rPr lang="en-US" altLang="ru-RU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исследования</a:t>
            </a:r>
            <a:r>
              <a:rPr lang="en-US" altLang="ru-RU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: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орнитофауна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городского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округа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Серебряные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Пруды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endParaRPr lang="en-US" altLang="ru-RU" sz="3600">
              <a:solidFill>
                <a:schemeClr val="tx1"/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Предмет</a:t>
            </a:r>
            <a:r>
              <a:rPr lang="en-US" altLang="ru-RU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исследования</a:t>
            </a:r>
            <a:r>
              <a:rPr lang="en-US" altLang="ru-RU" sz="3600" b="1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: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структурные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особенности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орнитофауны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городского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округа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и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динамика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количественных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показателей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населения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птиц</a:t>
            </a:r>
            <a:r>
              <a:rPr lang="en-US" altLang="ru-RU" sz="36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.</a:t>
            </a:r>
            <a:endParaRPr lang="en-US" altLang="zh-CN" sz="3600">
              <a:solidFill>
                <a:schemeClr val="tx1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/>
        </p:nvSpPr>
        <p:spPr>
          <a:xfrm>
            <a:off x="1403350" y="430530"/>
            <a:ext cx="12697460" cy="10153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Характеристика района исследований</a:t>
            </a:r>
            <a:endParaRPr lang="ru-RU" sz="4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Рисунок 1" descr="Picture background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667385" y="1745615"/>
            <a:ext cx="8683625" cy="603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овое поле 3"/>
          <p:cNvSpPr txBox="1"/>
          <p:nvPr/>
        </p:nvSpPr>
        <p:spPr>
          <a:xfrm>
            <a:off x="9571355" y="1445895"/>
            <a:ext cx="8312150" cy="7006590"/>
          </a:xfrm>
          <a:prstGeom prst="rect">
            <a:avLst/>
          </a:prstGeom>
        </p:spPr>
        <p:txBody>
          <a:bodyPr>
            <a:noAutofit/>
          </a:bodyPr>
          <a:p>
            <a:pPr algn="l" defTabSz="266700"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Исследования проводились на территории городского округа Серебряные Пруды. </a:t>
            </a:r>
            <a:r>
              <a:rPr lang="en-US" altLang="zh-CN" sz="2800">
                <a:solidFill>
                  <a:srgbClr val="11111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Городской округ Серебряные Пруды находится в юго-восточной части Московской области и представляет собой административную единицу, возникшую в результате реформы 2015 года. Его центр расположен в одноименном посёлке, а площадь округа составляет 877,38 км². Серебряные Пруды включают 82 населённых пункта и имеют разнообразный природный ландшафт, что делает регион привлекательным для жизни и отдыха. Численность населения составляет примерно 23 278 человек, что говорит о низкой плотности застройки.</a:t>
            </a:r>
            <a:endParaRPr lang="en-US" altLang="zh-CN" sz="2800">
              <a:solidFill>
                <a:srgbClr val="111111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/>
        </p:nvSpPr>
        <p:spPr>
          <a:xfrm>
            <a:off x="4021455" y="346710"/>
            <a:ext cx="7669530" cy="102679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Материал и методика</a:t>
            </a:r>
            <a:endParaRPr lang="ru-RU" sz="4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799465" y="6859270"/>
            <a:ext cx="16826230" cy="2687955"/>
          </a:xfrm>
          <a:prstGeom prst="rect">
            <a:avLst/>
          </a:prstGeom>
        </p:spPr>
        <p:txBody>
          <a:bodyPr>
            <a:noAutofit/>
          </a:bodyPr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время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учета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регистрируется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время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начала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завершения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учета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пройденное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расстояние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также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регистрируется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каждый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встреченный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учетчиком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вид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Виды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встреченные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внеучетное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время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так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же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могут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быть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внесены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таблицы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.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Маршрут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прокладывался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карте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также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использовали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бинокль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шестикратным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увеличением</a:t>
            </a:r>
            <a:endParaRPr lang="ru-RU" altLang="en-US" sz="3200">
              <a:solidFill>
                <a:schemeClr val="tx1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630" y="1506220"/>
            <a:ext cx="8114665" cy="5151755"/>
          </a:xfrm>
          <a:prstGeom prst="rect">
            <a:avLst/>
          </a:prstGeom>
        </p:spPr>
      </p:pic>
      <p:pic>
        <p:nvPicPr>
          <p:cNvPr id="4" name="Изображение 4" descr="9ffd2bb0-0e77-4934-b004-5ff559b857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5720" y="1483995"/>
            <a:ext cx="6557645" cy="518604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/>
        </p:nvSpPr>
        <p:spPr>
          <a:xfrm>
            <a:off x="2090420" y="318770"/>
            <a:ext cx="11531600" cy="193802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Соотношение отрядов орнитофауны района исследований</a:t>
            </a:r>
            <a:endParaRPr lang="ru-RU" sz="4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3" name="Диаграмма 13"/>
          <p:cNvGraphicFramePr/>
          <p:nvPr/>
        </p:nvGraphicFramePr>
        <p:xfrm>
          <a:off x="226060" y="2004060"/>
          <a:ext cx="10361930" cy="7666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4" name="Текстовое поле 3"/>
          <p:cNvSpPr txBox="1"/>
          <p:nvPr/>
        </p:nvSpPr>
        <p:spPr>
          <a:xfrm>
            <a:off x="9979660" y="2289810"/>
            <a:ext cx="7696200" cy="5755005"/>
          </a:xfrm>
          <a:prstGeom prst="rect">
            <a:avLst/>
          </a:prstGeom>
        </p:spPr>
        <p:txBody>
          <a:bodyPr wrap="square">
            <a:noAutofit/>
          </a:bodyPr>
          <a:p>
            <a:pPr algn="just" defTabSz="266700"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Calibri" panose="020F0502020204030204"/>
              </a:rPr>
              <a:t>Орнитофауна района исследований представлена 6 отрядами птиц</a:t>
            </a:r>
            <a:r>
              <a:rPr lang="ru-RU" altLang="en-US" sz="2800">
                <a:solidFill>
                  <a:srgbClr val="000000"/>
                </a:solidFill>
                <a:latin typeface="Times New Roman" panose="02020603050405020304"/>
                <a:ea typeface="Calibri" panose="020F0502020204030204"/>
              </a:rPr>
              <a:t>.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Calibri" panose="020F0502020204030204"/>
              </a:rPr>
              <a:t> По количеству видов первое место занимает отряд воробьинообразные (Passeriformes). Остальные 5 отрядов значительно уступают по численности. За период исследований нами также были учтены птицы отрядов голубеобразные (Columbiformes), дятлообразные (Piciformes), гусеобразные (Anseriformes), стрижеобразные (Apodiformes), курообразные</a:t>
            </a:r>
            <a:r>
              <a:rPr lang="en-US" altLang="zh-CN" sz="2800">
                <a:solidFill>
                  <a:srgbClr val="333333"/>
                </a:solidFill>
                <a:latin typeface="Times New Roman" panose="02020603050405020304"/>
                <a:ea typeface="Arial" panose="020B0604020202020204"/>
              </a:rPr>
              <a:t> (Galliformes).</a:t>
            </a:r>
            <a:endParaRPr lang="en-US" altLang="zh-CN" sz="2800">
              <a:solidFill>
                <a:srgbClr val="333333"/>
              </a:solidFill>
              <a:latin typeface="Times New Roman" panose="020206030504050203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3" name="Текстовое поле 2"/>
          <p:cNvSpPr txBox="1"/>
          <p:nvPr/>
        </p:nvSpPr>
        <p:spPr>
          <a:xfrm>
            <a:off x="895350" y="556260"/>
            <a:ext cx="1342009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4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Количество видов птиц </a:t>
            </a:r>
            <a:r>
              <a:rPr lang="ru-RU" altLang="en-US" sz="4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в городской среде </a:t>
            </a:r>
            <a:endParaRPr lang="en-US" altLang="zh-CN" sz="4800">
              <a:solidFill>
                <a:srgbClr val="000000"/>
              </a:solidFill>
              <a:latin typeface="Times New Roman" panose="02020603050405020304"/>
              <a:ea typeface="Times New Roman" panose="02020603050405020304"/>
              <a:sym typeface="+mn-ea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9295765" y="2399030"/>
            <a:ext cx="8424545" cy="6450330"/>
          </a:xfrm>
          <a:prstGeom prst="rect">
            <a:avLst/>
          </a:prstGeom>
        </p:spPr>
        <p:txBody>
          <a:bodyPr>
            <a:noAutofit/>
          </a:bodyPr>
          <a:p>
            <a:pPr algn="just" defTabSz="266700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 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В городской среде самыми многочисленными месяцами по количеству видов птиц стали май и июнь. 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Основные группы птиц, встречающиеся в Серебряных прудах на территории города: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 с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иницы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: большая синица, пухляк. в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оробьиные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: обыкновенный воробей, ушастая сова (иногда). 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Грачи и вороны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: грач, серая ворона. Данный биотоп представлен урбанизированной территорией и среди синантропных видов птиц встречаются ласточки, голуби, воробьи, синицы и т.д.</a:t>
            </a:r>
            <a:endParaRPr lang="en-US" altLang="zh-CN" sz="2800">
              <a:solidFill>
                <a:srgbClr val="000000"/>
              </a:solidFill>
              <a:latin typeface="Times New Roman" panose="02020603050405020304"/>
              <a:ea typeface="Segoe UI" panose="020B0502040204020203"/>
            </a:endParaRPr>
          </a:p>
        </p:txBody>
      </p:sp>
      <p:pic>
        <p:nvPicPr>
          <p:cNvPr id="6" name="Изображение 5" descr="Рисунок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275" y="3193415"/>
            <a:ext cx="8806180" cy="53181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1"/>
          <p:cNvSpPr>
            <a:spLocks noGrp="1"/>
          </p:cNvSpPr>
          <p:nvPr/>
        </p:nvSpPr>
        <p:spPr>
          <a:xfrm>
            <a:off x="1424940" y="0"/>
            <a:ext cx="13084175" cy="19145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Плотность и встречаемость видов птиц в городской среде </a:t>
            </a:r>
            <a:endParaRPr lang="ru-RU" sz="48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8620" y="1541780"/>
            <a:ext cx="9338945" cy="4694555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1165" y="1541780"/>
            <a:ext cx="8682990" cy="480060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501015" y="6548755"/>
            <a:ext cx="16878300" cy="3003550"/>
          </a:xfrm>
          <a:prstGeom prst="rect">
            <a:avLst/>
          </a:prstGeom>
        </p:spPr>
        <p:txBody>
          <a:bodyPr wrap="square">
            <a:noAutofit/>
          </a:bodyPr>
          <a:p>
            <a:pPr algn="just" defTabSz="266700"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Segoe UI" panose="020B0502040204020203"/>
              </a:rPr>
              <a:t>В городской среде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самая наибольшая плотность наблюдается в августе месяце и составляет 760, 2 ос./км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(рис. 9). Самая наибольшая встречаемость наблюдается в мае месяце и составляет 505,5 ос. /10 км. (рис.10). </a:t>
            </a:r>
            <a:endParaRPr lang="en-US" altLang="zh-CN" sz="28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pPr algn="just" defTabSz="266700"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На территории городского округа доминантом по плотности за май является грач обыкновенный (85,2 ос./км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), в большая синица (170,0 ос./км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), в июле многочисленный вид по плотности галка (112,5 ос./км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), в августе полевой воробей (205,5 ос./км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) .</a:t>
            </a:r>
            <a:endParaRPr lang="en-US" altLang="zh-CN" sz="28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/>
        </p:nvSpPr>
        <p:spPr>
          <a:xfrm>
            <a:off x="2127250" y="0"/>
            <a:ext cx="10828655" cy="101219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Выводы</a:t>
            </a:r>
            <a:r>
              <a:rPr 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609600" y="1033145"/>
            <a:ext cx="17228185" cy="9253855"/>
          </a:xfrm>
          <a:prstGeom prst="rect">
            <a:avLst/>
          </a:prstGeom>
        </p:spPr>
        <p:txBody>
          <a:bodyPr wrap="square">
            <a:noAutofit/>
          </a:bodyPr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1.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 За все время наблюдений нами было зарегистрировано </a:t>
            </a:r>
            <a:r>
              <a:rPr lang="ru-RU" altLang="en-US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20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 видов птиц. Сбор данных проводился на территории городского округа Серебряные Пруды в период с мая по август 2024 года. В ходе исследования зарегистрированные виды птиц принадлежат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Calibri" panose="020F0502020204030204"/>
              </a:rPr>
              <a:t> </a:t>
            </a:r>
            <a:r>
              <a:rPr lang="ru-RU" altLang="en-US" sz="3200">
                <a:solidFill>
                  <a:schemeClr val="tx1"/>
                </a:solidFill>
                <a:latin typeface="Times New Roman" panose="02020603050405020304"/>
                <a:ea typeface="Calibri" panose="020F0502020204030204"/>
              </a:rPr>
              <a:t>6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Calibri" panose="020F0502020204030204"/>
              </a:rPr>
              <a:t> отрядам. </a:t>
            </a:r>
            <a:endParaRPr lang="en-US" altLang="zh-CN" sz="3200">
              <a:solidFill>
                <a:schemeClr val="tx1"/>
              </a:solidFill>
              <a:latin typeface="Times New Roman" panose="02020603050405020304"/>
              <a:ea typeface="Calibri" panose="020F0502020204030204"/>
            </a:endParaRPr>
          </a:p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2.  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Segoe UI" panose="020B0502040204020203"/>
              </a:rPr>
              <a:t>В городской среде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самая наибольшая плотность наблюдается в августе месяце и составляет 760, 2 ос./км</a:t>
            </a:r>
            <a:r>
              <a:rPr lang="en-US" altLang="zh-CN" sz="3200" baseline="300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. Самая наибольшая встречаемость наблюдается в мае месяце и составляет 505,5 ос. /10 км.</a:t>
            </a:r>
            <a:endParaRPr lang="en-US" altLang="zh-CN" sz="3200">
              <a:solidFill>
                <a:schemeClr val="tx1"/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/>
                <a:ea typeface="Times New Roman" panose="02020603050405020304"/>
              </a:rPr>
              <a:t>3. 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Несмотря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антропогенную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нагрузку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исследуемая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территория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характеризуется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относительно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умеренным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видовым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разнообразием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.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Основу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населения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составляют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виды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-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синантропы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(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например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сизый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голубь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домовый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воробей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большая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синица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),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которые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успешно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адаптировались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к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жизни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в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городе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.</a:t>
            </a:r>
            <a:endParaRPr lang="en-US" altLang="ru-RU" sz="3200">
              <a:solidFill>
                <a:schemeClr val="tx1"/>
              </a:solidFill>
              <a:latin typeface="Times New Roman" panose="02020603050405020304"/>
              <a:ea typeface="Arial" panose="020B0604020202020204"/>
            </a:endParaRPr>
          </a:p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 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Преобладающей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группой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являются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древесно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-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кустарниковые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птицы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и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птицы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открытых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пространств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,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что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связано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с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характером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застройки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и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наличием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зеленых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насаждений</a:t>
            </a:r>
            <a:r>
              <a:rPr lang="en-US" altLang="ru-RU" sz="3200">
                <a:solidFill>
                  <a:schemeClr val="tx1"/>
                </a:solidFill>
                <a:latin typeface="Times New Roman" panose="02020603050405020304"/>
                <a:ea typeface="Arial" panose="020B0604020202020204"/>
              </a:rPr>
              <a:t>.</a:t>
            </a:r>
            <a:endParaRPr lang="en-US" altLang="ru-RU" sz="3200">
              <a:solidFill>
                <a:schemeClr val="tx1"/>
              </a:solidFill>
              <a:latin typeface="Times New Roman" panose="020206030504050203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/>
        </p:nvSpPr>
        <p:spPr>
          <a:xfrm>
            <a:off x="1383665" y="4100830"/>
            <a:ext cx="14638655" cy="195834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Спасибо за внимание</a:t>
            </a:r>
            <a:r>
              <a:rPr lang="ru-RU" sz="7200" b="1" dirty="0">
                <a:latin typeface="Times New Roman" panose="02020603050405020304" charset="0"/>
                <a:cs typeface="Times New Roman" panose="02020603050405020304" charset="0"/>
              </a:rPr>
              <a:t>!</a:t>
            </a:r>
            <a:endParaRPr lang="ru-RU" sz="72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4117</Words>
  <Application>WPS Presentation</Application>
  <PresentationFormat>Произвольный</PresentationFormat>
  <Paragraphs>53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6" baseType="lpstr">
      <vt:lpstr>Arial</vt:lpstr>
      <vt:lpstr>SimSun</vt:lpstr>
      <vt:lpstr>Wingdings</vt:lpstr>
      <vt:lpstr>Times New Roman</vt:lpstr>
      <vt:lpstr>Arial Bold</vt:lpstr>
      <vt:lpstr>Arial Bold</vt:lpstr>
      <vt:lpstr>Arial Bold</vt:lpstr>
      <vt:lpstr>Times New Roman</vt:lpstr>
      <vt:lpstr>Calibri</vt:lpstr>
      <vt:lpstr>Arial Black</vt:lpstr>
      <vt:lpstr>Calibri</vt:lpstr>
      <vt:lpstr>Arial</vt:lpstr>
      <vt:lpstr>Segoe UI</vt:lpstr>
      <vt:lpstr>Microsoft YaHei</vt:lpstr>
      <vt:lpstr>Arial Unicode MS</vt:lpstr>
      <vt:lpstr>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creator>PptxGenJS</dc:creator>
  <dc:subject>PptxGenJS Presentation</dc:subject>
  <cp:lastModifiedBy>sasha</cp:lastModifiedBy>
  <cp:revision>40</cp:revision>
  <dcterms:created xsi:type="dcterms:W3CDTF">2023-07-17T12:44:00Z</dcterms:created>
  <dcterms:modified xsi:type="dcterms:W3CDTF">2026-04-14T07:53:41Z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8E3D1EB2D89F4FD8BEDCD6B3200F4E73_13</vt:lpwstr>
  </property>
  <property fmtid="{D5CDD505-2E9C-101B-9397-08002B2CF9AE}" pid="3" name="KSOProductBuildVer">
    <vt:lpwstr>1049-12.2.0.23196</vt:lpwstr>
  </property>
</Properties>
</file>