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56" r:id="rId2"/>
    <p:sldId id="257" r:id="rId3"/>
    <p:sldId id="265" r:id="rId4"/>
    <p:sldId id="267" r:id="rId5"/>
    <p:sldId id="268" r:id="rId6"/>
    <p:sldId id="264" r:id="rId7"/>
    <p:sldId id="271" r:id="rId8"/>
    <p:sldId id="260" r:id="rId9"/>
    <p:sldId id="270" r:id="rId10"/>
    <p:sldId id="266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picassolive.ru/blog/category/katalog-rabot/paboty-pikasso-po-zhanram/" TargetMode="External"/><Relationship Id="rId2" Type="http://schemas.openxmlformats.org/officeDocument/2006/relationships/hyperlink" Target="http://impressionnisme.narod.ru/collection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eryimportantlot.com/ru/news/blog/lessirovka" TargetMode="External"/><Relationship Id="rId4" Type="http://schemas.openxmlformats.org/officeDocument/2006/relationships/hyperlink" Target="http://slovari.yandex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71436" y="5085184"/>
            <a:ext cx="4536504" cy="1512168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Преподаватель МУДО «</a:t>
            </a:r>
            <a:r>
              <a:rPr lang="ru-RU" sz="2000" dirty="0" err="1" smtClean="0">
                <a:solidFill>
                  <a:schemeClr val="accent1">
                    <a:lumMod val="50000"/>
                  </a:schemeClr>
                </a:solidFill>
              </a:rPr>
              <a:t>Сланцевская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 детская художественная школа» Прокофьева С. Г. 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820472" cy="1224136"/>
          </a:xfrm>
          <a:solidFill>
            <a:schemeClr val="accent4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solidFill>
                  <a:schemeClr val="tx2">
                    <a:lumMod val="25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2">
                    <a:lumMod val="25000"/>
                  </a:schemeClr>
                </a:solidFill>
              </a:rPr>
            </a:br>
            <a:r>
              <a:rPr lang="ru-RU" sz="3600" dirty="0">
                <a:solidFill>
                  <a:schemeClr val="tx2">
                    <a:lumMod val="25000"/>
                  </a:schemeClr>
                </a:solidFill>
              </a:rPr>
              <a:t/>
            </a:r>
            <a:br>
              <a:rPr lang="ru-RU" sz="3600" dirty="0">
                <a:solidFill>
                  <a:schemeClr val="tx2">
                    <a:lumMod val="25000"/>
                  </a:schemeClr>
                </a:solidFill>
              </a:rPr>
            </a:br>
            <a:r>
              <a:rPr lang="ru-RU" sz="3100" b="1" dirty="0" smtClean="0">
                <a:solidFill>
                  <a:schemeClr val="accent1">
                    <a:lumMod val="50000"/>
                  </a:schemeClr>
                </a:solidFill>
              </a:rPr>
              <a:t>Выполнение натюрморта в одноцветном колорите  с помощью лессировок</a:t>
            </a:r>
            <a:endParaRPr lang="ru-RU" sz="31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72816"/>
            <a:ext cx="3767424" cy="3028656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52400"/>
            <a:ext cx="8136904" cy="1219200"/>
          </a:xfrm>
          <a:solidFill>
            <a:schemeClr val="accent4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Материалы для работы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57200" y="1524000"/>
            <a:ext cx="3322712" cy="4572000"/>
          </a:xfrm>
        </p:spPr>
        <p:txBody>
          <a:bodyPr>
            <a:normAutofit/>
          </a:bodyPr>
          <a:lstStyle/>
          <a:p>
            <a:pPr lvl="0"/>
            <a:endParaRPr lang="ru-RU" dirty="0" smtClean="0">
              <a:solidFill>
                <a:schemeClr val="bg2">
                  <a:lumMod val="75000"/>
                </a:schemeClr>
              </a:solidFill>
            </a:endParaRPr>
          </a:p>
          <a:p>
            <a:pPr lvl="0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Акварельные краски,</a:t>
            </a:r>
          </a:p>
          <a:p>
            <a:pPr lvl="0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 бумага для акварели А3,</a:t>
            </a:r>
          </a:p>
          <a:p>
            <a:pPr lvl="0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 кисти, </a:t>
            </a:r>
          </a:p>
          <a:p>
            <a:pPr lvl="0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баночка с водой, </a:t>
            </a:r>
          </a:p>
          <a:p>
            <a:pPr lvl="0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палитра,</a:t>
            </a:r>
            <a:endParaRPr lang="ru-RU" sz="2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r>
              <a:rPr lang="ru-RU" sz="2400" dirty="0">
                <a:solidFill>
                  <a:schemeClr val="accent5">
                    <a:lumMod val="50000"/>
                  </a:schemeClr>
                </a:solidFill>
              </a:rPr>
              <a:t>к</a:t>
            </a: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арандаш простой,  резинка, бумага для эскиза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Содержимое 4" descr="DSCN5380.jpg"/>
          <p:cNvPicPr>
            <a:picLocks noGrp="1" noChangeAspect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4724198" y="1481137"/>
            <a:ext cx="4035829" cy="4572000"/>
          </a:xfrm>
          <a:ln>
            <a:solidFill>
              <a:schemeClr val="bg2">
                <a:lumMod val="75000"/>
              </a:schemeClr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188640"/>
            <a:ext cx="5904656" cy="1219200"/>
          </a:xfrm>
          <a:solidFill>
            <a:schemeClr val="accent4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Анализ натюрморта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67544" y="1484784"/>
            <a:ext cx="8064896" cy="1656184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sz="3100" dirty="0" smtClean="0">
                <a:solidFill>
                  <a:schemeClr val="accent5">
                    <a:lumMod val="50000"/>
                  </a:schemeClr>
                </a:solidFill>
              </a:rPr>
              <a:t>Определите цветовую характеристику предметов и  драпировок натюрморта.</a:t>
            </a:r>
          </a:p>
          <a:p>
            <a:pPr algn="just"/>
            <a:r>
              <a:rPr lang="ru-RU" sz="3100" i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100" dirty="0" smtClean="0">
                <a:solidFill>
                  <a:schemeClr val="accent5">
                    <a:lumMod val="50000"/>
                  </a:schemeClr>
                </a:solidFill>
              </a:rPr>
              <a:t>выявите оттенки цвета каждого предмета.</a:t>
            </a:r>
          </a:p>
          <a:p>
            <a:pPr algn="just"/>
            <a:r>
              <a:rPr lang="ru-RU" sz="3100" dirty="0" smtClean="0">
                <a:solidFill>
                  <a:schemeClr val="accent5">
                    <a:lumMod val="50000"/>
                  </a:schemeClr>
                </a:solidFill>
              </a:rPr>
              <a:t>В нашем натюрморте оттенок цвета  помогает нам отличить  один предмет от другого. При помощи оттенков один и тот же цвет может выглядеть по разному –может быть теплым и холодным. 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932040" y="3372747"/>
            <a:ext cx="3704884" cy="2776769"/>
          </a:xfrm>
          <a:ln>
            <a:solidFill>
              <a:srgbClr val="FFFF0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64" y="3317530"/>
            <a:ext cx="2987720" cy="3096344"/>
          </a:xfrm>
          <a:prstGeom prst="rect">
            <a:avLst/>
          </a:prstGeom>
          <a:ln>
            <a:solidFill>
              <a:srgbClr val="FFFF00"/>
            </a:solidFill>
          </a:ln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3059832" y="4653136"/>
            <a:ext cx="3600400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3059832" y="5301208"/>
            <a:ext cx="3168352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3131840" y="5517232"/>
            <a:ext cx="4464496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059832" y="4865702"/>
            <a:ext cx="2160240" cy="7235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059832" y="4365104"/>
            <a:ext cx="4536504" cy="15841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3059832" y="3861048"/>
            <a:ext cx="2160240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152400"/>
            <a:ext cx="5472608" cy="1219200"/>
          </a:xfrm>
          <a:solidFill>
            <a:schemeClr val="accent4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Анализ натюрморта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57200" y="1524000"/>
            <a:ext cx="3754760" cy="4572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 а) определяем самый светлый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и самый темный предмет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натюрморта 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б) затем переходим к предметам более насыщенным по цвету и светлоте (средней тональности) 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в) определяем предмет самый насыщенный по тону и цвету </a:t>
            </a:r>
            <a:endParaRPr lang="en-US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выявите изменение цвета в зависимости от освещения.</a:t>
            </a: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" t="8002" r="4135" b="8845"/>
          <a:stretch/>
        </p:blipFill>
        <p:spPr>
          <a:xfrm rot="16200000">
            <a:off x="5314895" y="1245947"/>
            <a:ext cx="2524836" cy="3002511"/>
          </a:xfrm>
          <a:ln>
            <a:solidFill>
              <a:srgbClr val="FFFF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6" t="7413" r="8276" b="7214"/>
          <a:stretch/>
        </p:blipFill>
        <p:spPr>
          <a:xfrm rot="16200000">
            <a:off x="5388817" y="3950571"/>
            <a:ext cx="2376264" cy="3061314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Поиск дополнительных цветов для локальных цветов предметов и драпировки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57200" y="1524000"/>
            <a:ext cx="2458616" cy="457200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Составление теней и полутеней: берем основной цвет и добавляем к нему дополнительно противоположный цвет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Содержимое 4" descr="3235255.jpg"/>
          <p:cNvPicPr>
            <a:picLocks noGrp="1" noChangeAspect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4211960" y="1772816"/>
            <a:ext cx="4371452" cy="3528392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91550" cy="1066800"/>
          </a:xfrm>
          <a:solidFill>
            <a:schemeClr val="accent4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Метод лессировки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57200" y="1524000"/>
            <a:ext cx="6059016" cy="457200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Лессировка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(от немецкого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Lasierung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— «глазурь») — это технический прием в живописи, суть которого заключается в нанесении полупрозрачной краски поверх высохшего слоя основного пигмента. Лессировка применяется в изобразительном искусстве для получения сложных глубоких цветов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КАК ИСПОЛЬЗОВАТЬ ДАННУЮ ТЕХНИКУ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Перед нанесением нового слоя, каждый предыдущий слой должен быть полностью сухим. Обратите внимание, что вы наносите множество разных слоёв. Если вы рисуете следующий слой слишком рано, то он смешивается с предыдущим, тем самым разрушая весь эффект.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Другой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важный совет: для этой техники лучше использовать мягкие кисти. Когда кисточка слишком жёсткая, то краски быстро смешиваются, остаются некрасивые линии. Мы удовлетворены меньшим количеством слоёв – примерно 3-4. В таких случаях лессировка используется не на всём листке полностью; она применяется только к выборочным областям. Так, фокусируясь только на этих участках,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можно получить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глубокий и насыщенный цвет, грамотно подбирая количество воды и краски.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7380311" y="1298448"/>
            <a:ext cx="1487463" cy="40236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971" y="2276872"/>
            <a:ext cx="2001002" cy="23762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1" y="228600"/>
            <a:ext cx="8616254" cy="1066801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Последовательность работы. 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Построение композиции натюрморта.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484784"/>
            <a:ext cx="3219408" cy="2414556"/>
          </a:xfrm>
          <a:ln>
            <a:solidFill>
              <a:srgbClr val="FFFF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4121696"/>
            <a:ext cx="3240360" cy="243027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6" name="TextBox 5"/>
          <p:cNvSpPr txBox="1"/>
          <p:nvPr/>
        </p:nvSpPr>
        <p:spPr>
          <a:xfrm flipH="1">
            <a:off x="683567" y="2204864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1)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</a:rPr>
              <a:t>Закомпоновать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предметы на плоскости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88023" y="4869160"/>
            <a:ext cx="4032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2)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Выполнить линейно-конструктивный рисунок натюрморта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414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Последовательность выполнение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работы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в цвете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57200" y="1524000"/>
            <a:ext cx="3754760" cy="457200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1. </a:t>
            </a: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Определение локального цвета предметов и драпировок натюрморта. Поиск цветовых нюансов (легкая прописка).</a:t>
            </a:r>
            <a:endParaRPr lang="ru-RU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just"/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2. </a:t>
            </a: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Усиление локального цвета предметов и драпировок натюрморта (места освещения не трогаем).</a:t>
            </a:r>
            <a:endParaRPr lang="ru-RU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968" y="1556792"/>
            <a:ext cx="3017188" cy="2232248"/>
          </a:xfrm>
          <a:ln>
            <a:solidFill>
              <a:srgbClr val="FFFF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167087"/>
            <a:ext cx="3096344" cy="2322258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Последовательность выполнение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работы 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цвете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75365" y="3634221"/>
            <a:ext cx="3793624" cy="576064"/>
          </a:xfrm>
        </p:spPr>
        <p:txBody>
          <a:bodyPr/>
          <a:lstStyle/>
          <a:p>
            <a:r>
              <a:rPr lang="ru-RU" dirty="0" smtClean="0"/>
              <a:t>3) Выполнение полутеней.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71" y="1470512"/>
            <a:ext cx="2602893" cy="195217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492377"/>
            <a:ext cx="2689187" cy="201689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5160509" y="354936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4) Выполнение собственных и падающих теней.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447" y="4252392"/>
            <a:ext cx="3107090" cy="2330317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467544" y="4422383"/>
            <a:ext cx="4536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5) Выполнение рефлексов и выделение локального цвета предметов в том месте, где предметы ближе всего к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зрителю. Корректируем работу, уточняем детали объемных форм и наносим окончательные мазки на нашем рисунке</a:t>
            </a:r>
          </a:p>
        </p:txBody>
      </p:sp>
    </p:spTree>
    <p:extLst>
      <p:ext uri="{BB962C8B-B14F-4D97-AF65-F5344CB8AC3E}">
        <p14:creationId xmlns:p14="http://schemas.microsoft.com/office/powerpoint/2010/main" val="1167084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152400"/>
            <a:ext cx="7128792" cy="1219200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Больших творческих успехов</a:t>
            </a:r>
            <a:r>
              <a:rPr lang="ru-RU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bg2">
                    <a:lumMod val="75000"/>
                  </a:schemeClr>
                </a:solidFill>
              </a:rPr>
            </a:b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844824"/>
            <a:ext cx="5748932" cy="4311699"/>
          </a:xfrm>
          <a:ln>
            <a:solidFill>
              <a:srgbClr val="FFFF00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>
                <a:ln w="3200">
                  <a:solidFill>
                    <a:srgbClr val="04617B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accent1">
                    <a:lumMod val="50000"/>
                  </a:schemeClr>
                </a:solidFill>
              </a:rPr>
              <a:t>И</a:t>
            </a:r>
            <a:r>
              <a:rPr lang="ru-RU" dirty="0" smtClean="0">
                <a:ln w="3200">
                  <a:solidFill>
                    <a:srgbClr val="04617B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accent1">
                    <a:lumMod val="50000"/>
                  </a:schemeClr>
                </a:solidFill>
              </a:rPr>
              <a:t>нформационные ресурсы</a:t>
            </a:r>
            <a:r>
              <a:rPr lang="ru-RU" dirty="0" smtClean="0">
                <a:ln w="3200">
                  <a:solidFill>
                    <a:srgbClr val="04617B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dirty="0">
                <a:ea typeface="Calibri"/>
                <a:cs typeface="Times New Roman"/>
              </a:rPr>
              <a:t> 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ea typeface="Calibri"/>
                <a:cs typeface="Times New Roman"/>
              </a:rPr>
              <a:t>http://art-exercises.ru/uroki_zhivopisi/odin_cvet/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ea typeface="Times New Roman"/>
                <a:cs typeface="Times New Roman"/>
              </a:rPr>
              <a:t>http://scraphouse.ru/beginners-scrapbooking/color-theory.html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u="sng" dirty="0">
                <a:solidFill>
                  <a:schemeClr val="accent1">
                    <a:lumMod val="50000"/>
                  </a:schemeClr>
                </a:solidFill>
                <a:ea typeface="Times New Roman"/>
                <a:cs typeface="Times New Roman"/>
                <a:hlinkClick r:id="rId2"/>
              </a:rPr>
              <a:t>http://impressionnisme.narod.ru/collection.htm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u="sng" dirty="0">
                <a:solidFill>
                  <a:schemeClr val="accent1">
                    <a:lumMod val="50000"/>
                  </a:schemeClr>
                </a:solidFill>
                <a:ea typeface="Times New Roman"/>
                <a:cs typeface="Times New Roman"/>
                <a:hlinkClick r:id="rId3"/>
              </a:rPr>
              <a:t>http://picassolive.ru/blog/category/katalog-rabot/paboty-pikasso-po-zhanram/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Times New Roman"/>
            </a:endParaRPr>
          </a:p>
          <a:p>
            <a:r>
              <a:rPr lang="ru-RU" u="sng" dirty="0">
                <a:solidFill>
                  <a:schemeClr val="accent1">
                    <a:lumMod val="50000"/>
                  </a:schemeClr>
                </a:solidFill>
                <a:ea typeface="Times New Roman"/>
                <a:hlinkClick r:id="rId4"/>
              </a:rPr>
              <a:t>http://</a:t>
            </a:r>
            <a:r>
              <a:rPr lang="ru-RU" u="sng" dirty="0" smtClean="0">
                <a:solidFill>
                  <a:schemeClr val="accent1">
                    <a:lumMod val="50000"/>
                  </a:schemeClr>
                </a:solidFill>
                <a:ea typeface="Times New Roman"/>
                <a:hlinkClick r:id="rId4"/>
              </a:rPr>
              <a:t>slovari.yandex.ru</a:t>
            </a:r>
            <a:endParaRPr lang="ru-RU" u="sng" dirty="0" smtClean="0">
              <a:solidFill>
                <a:schemeClr val="accent1">
                  <a:lumMod val="50000"/>
                </a:schemeClr>
              </a:solidFill>
              <a:ea typeface="Times New Roman"/>
            </a:endParaRPr>
          </a:p>
          <a:p>
            <a:r>
              <a:rPr lang="en-US" dirty="0">
                <a:solidFill>
                  <a:schemeClr val="accent1">
                    <a:lumMod val="50000"/>
                  </a:schemeClr>
                </a:solidFill>
                <a:hlinkClick r:id="rId5"/>
              </a:rPr>
              <a:t>https://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veryimportantlot.com/ru/news/blog/lessirovka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https://urokiakvareli.ru/tehnika-lessirovki-v-akvareli-cto-eto-i-kak-ispolzovat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3352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TM01790493[[fn=SOHO]]</Template>
  <TotalTime>303</TotalTime>
  <Words>385</Words>
  <Application>Microsoft Office PowerPoint</Application>
  <PresentationFormat>Экран (4:3)</PresentationFormat>
  <Paragraphs>45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Soho</vt:lpstr>
      <vt:lpstr>  Выполнение натюрморта в одноцветном колорите  с помощью лессировок</vt:lpstr>
      <vt:lpstr>Материалы для работы </vt:lpstr>
      <vt:lpstr>Анализ натюрморта </vt:lpstr>
      <vt:lpstr>Анализ натюрморта </vt:lpstr>
      <vt:lpstr>Поиск дополнительных цветов для локальных цветов предметов и драпировки</vt:lpstr>
      <vt:lpstr>Метод лессировки </vt:lpstr>
      <vt:lpstr>Последовательность работы.  Построение композиции натюрморта.</vt:lpstr>
      <vt:lpstr>Последовательность выполнение работы  в цвете</vt:lpstr>
      <vt:lpstr>Последовательность выполнение работы  в цвете</vt:lpstr>
      <vt:lpstr>Больших творческих успехов </vt:lpstr>
      <vt:lpstr>Информационные ресурсы: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</cp:lastModifiedBy>
  <cp:revision>28</cp:revision>
  <dcterms:modified xsi:type="dcterms:W3CDTF">2021-11-22T10:28:42Z</dcterms:modified>
</cp:coreProperties>
</file>