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56" r:id="rId2"/>
    <p:sldId id="282" r:id="rId3"/>
    <p:sldId id="277" r:id="rId4"/>
    <p:sldId id="283" r:id="rId5"/>
    <p:sldId id="284" r:id="rId6"/>
    <p:sldId id="285" r:id="rId7"/>
    <p:sldId id="286" r:id="rId8"/>
    <p:sldId id="287" r:id="rId9"/>
    <p:sldId id="261" r:id="rId10"/>
    <p:sldId id="280" r:id="rId11"/>
    <p:sldId id="297" r:id="rId12"/>
    <p:sldId id="298" r:id="rId13"/>
    <p:sldId id="288" r:id="rId14"/>
    <p:sldId id="289" r:id="rId15"/>
    <p:sldId id="290" r:id="rId16"/>
    <p:sldId id="291" r:id="rId17"/>
    <p:sldId id="292" r:id="rId18"/>
    <p:sldId id="294" r:id="rId19"/>
    <p:sldId id="295" r:id="rId20"/>
    <p:sldId id="296" r:id="rId21"/>
    <p:sldId id="281" r:id="rId22"/>
  </p:sldIdLst>
  <p:sldSz cx="18288000" cy="10287000"/>
  <p:notesSz cx="18288000" cy="10287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0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170" autoAdjust="0"/>
  </p:normalViewPr>
  <p:slideViewPr>
    <p:cSldViewPr>
      <p:cViewPr varScale="1">
        <p:scale>
          <a:sx n="61" d="100"/>
          <a:sy n="61" d="100"/>
        </p:scale>
        <p:origin x="1236" y="90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7924800" cy="515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10358438" y="0"/>
            <a:ext cx="7924800" cy="515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481FA2-2470-46FD-83FE-D4DA64C41E9B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057900" y="1285875"/>
            <a:ext cx="6172200" cy="3471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828800" y="4951413"/>
            <a:ext cx="14630400" cy="40497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71063"/>
            <a:ext cx="7924800" cy="515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10358438" y="9771063"/>
            <a:ext cx="7924800" cy="515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25D1A9-7670-4244-91C5-3987F097C4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125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58815" y="1918716"/>
            <a:ext cx="329184" cy="717499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92984" y="0"/>
            <a:ext cx="2795015" cy="1410153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1557761" y="2442413"/>
            <a:ext cx="6527800" cy="59251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0" i="0">
                <a:solidFill>
                  <a:schemeClr val="tx1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16000" y="4303014"/>
            <a:ext cx="6079490" cy="8712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001F5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194433" y="3560445"/>
            <a:ext cx="13899133" cy="2312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8288000" cy="4610099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981200" y="4229100"/>
            <a:ext cx="15163800" cy="150554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algn="ctr"/>
            <a:r>
              <a:rPr lang="ru-RU" sz="2400" b="1" spc="90" dirty="0" smtClean="0">
                <a:solidFill>
                  <a:srgbClr val="001F5F"/>
                </a:solidFill>
                <a:latin typeface="Tahoma"/>
                <a:cs typeface="Tahoma"/>
              </a:rPr>
              <a:t>Проблемно-дискуссионная площадка в рамках работы </a:t>
            </a:r>
          </a:p>
          <a:p>
            <a:pPr algn="ctr"/>
            <a:r>
              <a:rPr lang="en-US" sz="2400" b="1" spc="90" dirty="0" smtClean="0">
                <a:solidFill>
                  <a:srgbClr val="001F5F"/>
                </a:solidFill>
                <a:latin typeface="Tahoma"/>
                <a:cs typeface="Tahoma"/>
              </a:rPr>
              <a:t>I </a:t>
            </a:r>
            <a:r>
              <a:rPr lang="ru-RU" sz="2400" b="1" spc="90" dirty="0" smtClean="0">
                <a:solidFill>
                  <a:srgbClr val="001F5F"/>
                </a:solidFill>
                <a:latin typeface="Tahoma"/>
                <a:cs typeface="Tahoma"/>
              </a:rPr>
              <a:t>Межрегионального методического семинара</a:t>
            </a:r>
          </a:p>
          <a:p>
            <a:pPr algn="ctr"/>
            <a:endParaRPr lang="ru-RU" sz="2400" b="1" spc="90" dirty="0">
              <a:solidFill>
                <a:srgbClr val="001F5F"/>
              </a:solidFill>
              <a:latin typeface="Tahoma"/>
              <a:cs typeface="Tahoma"/>
            </a:endParaRPr>
          </a:p>
          <a:p>
            <a:pPr algn="ctr"/>
            <a:r>
              <a:rPr lang="ru-RU" sz="2400" b="1" spc="90" dirty="0" smtClean="0">
                <a:solidFill>
                  <a:srgbClr val="001F5F"/>
                </a:solidFill>
                <a:latin typeface="Tahoma"/>
                <a:cs typeface="Tahoma"/>
              </a:rPr>
              <a:t>«ПРОФЕССИОНАЛИТЕТ И МЕТОДИЧЕСКАЯ РАБОТА»</a:t>
            </a:r>
            <a:endParaRPr lang="ru-RU" sz="2400" b="1" spc="90" dirty="0">
              <a:solidFill>
                <a:srgbClr val="001F5F"/>
              </a:solidFill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800" y="6896100"/>
            <a:ext cx="10645953" cy="2662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spc="165" dirty="0" smtClean="0">
                <a:latin typeface="Arial"/>
                <a:cs typeface="Arial"/>
              </a:rPr>
              <a:t>Государственные бюджетные профессиональные образовательные учреждения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spc="165" dirty="0" smtClean="0">
                <a:latin typeface="Arial"/>
                <a:cs typeface="Arial"/>
              </a:rPr>
              <a:t>«Нижегородский Губернский колледж»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spc="165" dirty="0" smtClean="0">
                <a:latin typeface="Arial"/>
                <a:cs typeface="Arial"/>
              </a:rPr>
              <a:t>«Нижегородский </a:t>
            </a:r>
            <a:r>
              <a:rPr lang="ru-RU" sz="2400" b="1" spc="165" dirty="0">
                <a:latin typeface="Arial"/>
                <a:cs typeface="Arial"/>
              </a:rPr>
              <a:t>автомеханический </a:t>
            </a:r>
            <a:r>
              <a:rPr lang="ru-RU" sz="2400" b="1" spc="165" dirty="0" smtClean="0">
                <a:latin typeface="Arial"/>
                <a:cs typeface="Arial"/>
              </a:rPr>
              <a:t>техникум»</a:t>
            </a:r>
            <a:endParaRPr lang="ru-RU" sz="2400" b="1" spc="165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400" b="1" spc="165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400" b="1" spc="165" dirty="0" smtClean="0">
              <a:latin typeface="Arial"/>
              <a:cs typeface="Arial"/>
            </a:endParaRPr>
          </a:p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ru-RU" sz="2400" b="1" spc="165" dirty="0" smtClean="0">
                <a:latin typeface="Arial"/>
                <a:cs typeface="Arial"/>
              </a:rPr>
              <a:t>Нижний Новгород</a:t>
            </a:r>
            <a:r>
              <a:rPr sz="2400" b="1" spc="-235" dirty="0" smtClean="0">
                <a:latin typeface="Arial"/>
                <a:cs typeface="Arial"/>
              </a:rPr>
              <a:t> </a:t>
            </a:r>
            <a:r>
              <a:rPr sz="2400" b="1" spc="-65" dirty="0" smtClean="0">
                <a:latin typeface="Arial"/>
                <a:cs typeface="Arial"/>
              </a:rPr>
              <a:t>202</a:t>
            </a:r>
            <a:r>
              <a:rPr lang="ru-RU" sz="2400" b="1" spc="-65" dirty="0" smtClean="0">
                <a:latin typeface="Arial"/>
                <a:cs typeface="Arial"/>
              </a:rPr>
              <a:t>4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810" y="0"/>
            <a:ext cx="7070276" cy="10287000"/>
            <a:chOff x="0" y="0"/>
            <a:chExt cx="4713517" cy="6858000"/>
          </a:xfrm>
        </p:grpSpPr>
        <p:sp>
          <p:nvSpPr>
            <p:cNvPr id="3" name="object 3"/>
            <p:cNvSpPr/>
            <p:nvPr/>
          </p:nvSpPr>
          <p:spPr>
            <a:xfrm>
              <a:off x="3531107" y="428244"/>
              <a:ext cx="509270" cy="0"/>
            </a:xfrm>
            <a:custGeom>
              <a:avLst/>
              <a:gdLst/>
              <a:ahLst/>
              <a:cxnLst/>
              <a:rect l="l" t="t" r="r" b="b"/>
              <a:pathLst>
                <a:path w="509270">
                  <a:moveTo>
                    <a:pt x="0" y="0"/>
                  </a:moveTo>
                  <a:lnTo>
                    <a:pt x="509015" y="0"/>
                  </a:lnTo>
                </a:path>
              </a:pathLst>
            </a:custGeom>
            <a:ln w="57912">
              <a:solidFill>
                <a:srgbClr val="203975"/>
              </a:solidFill>
            </a:ln>
          </p:spPr>
          <p:txBody>
            <a:bodyPr wrap="square" lIns="0" tIns="0" rIns="0" bIns="0" rtlCol="0"/>
            <a:lstStyle/>
            <a:p>
              <a:endParaRPr sz="2700"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3531235" cy="6858000"/>
            </a:xfrm>
            <a:custGeom>
              <a:avLst/>
              <a:gdLst/>
              <a:ahLst/>
              <a:cxnLst/>
              <a:rect l="l" t="t" r="r" b="b"/>
              <a:pathLst>
                <a:path w="3531235" h="6858000">
                  <a:moveTo>
                    <a:pt x="3531108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3531108" y="6858000"/>
                  </a:lnTo>
                  <a:lnTo>
                    <a:pt x="3531108" y="0"/>
                  </a:lnTo>
                  <a:close/>
                </a:path>
              </a:pathLst>
            </a:custGeom>
            <a:solidFill>
              <a:srgbClr val="203975"/>
            </a:solidFill>
          </p:spPr>
          <p:txBody>
            <a:bodyPr wrap="square" lIns="0" tIns="0" rIns="0" bIns="0" rtlCol="0"/>
            <a:lstStyle/>
            <a:p>
              <a:endParaRPr sz="2700"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0"/>
              <a:ext cx="3531235" cy="6858000"/>
            </a:xfrm>
            <a:custGeom>
              <a:avLst/>
              <a:gdLst/>
              <a:ahLst/>
              <a:cxnLst/>
              <a:rect l="l" t="t" r="r" b="b"/>
              <a:pathLst>
                <a:path w="3531235" h="6858000">
                  <a:moveTo>
                    <a:pt x="0" y="6858000"/>
                  </a:moveTo>
                  <a:lnTo>
                    <a:pt x="3531108" y="6858000"/>
                  </a:lnTo>
                  <a:lnTo>
                    <a:pt x="3531108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</a:pathLst>
            </a:custGeom>
            <a:ln w="12192">
              <a:solidFill>
                <a:srgbClr val="203975"/>
              </a:solidFill>
            </a:ln>
          </p:spPr>
          <p:txBody>
            <a:bodyPr wrap="square" lIns="0" tIns="0" rIns="0" bIns="0" rtlCol="0"/>
            <a:lstStyle/>
            <a:p>
              <a:endParaRPr sz="2700"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899118" y="2803271"/>
              <a:ext cx="769620" cy="76200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040377" y="5280597"/>
              <a:ext cx="673140" cy="675269"/>
            </a:xfrm>
            <a:prstGeom prst="rect">
              <a:avLst/>
            </a:prstGeom>
          </p:spPr>
        </p:pic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6491442" y="389572"/>
            <a:ext cx="11146155" cy="505588"/>
          </a:xfrm>
          <a:prstGeom prst="rect">
            <a:avLst/>
          </a:prstGeom>
        </p:spPr>
        <p:txBody>
          <a:bodyPr vert="horz" wrap="square" lIns="0" tIns="18098" rIns="0" bIns="0" rtlCol="0">
            <a:spAutoFit/>
          </a:bodyPr>
          <a:lstStyle/>
          <a:p>
            <a:pPr marL="19050">
              <a:lnSpc>
                <a:spcPts val="3765"/>
              </a:lnSpc>
              <a:spcBef>
                <a:spcPts val="143"/>
              </a:spcBef>
            </a:pPr>
            <a:r>
              <a:rPr lang="ru-RU" sz="3300" spc="-60" dirty="0" smtClean="0"/>
              <a:t>Основные цель и задачи площадки</a:t>
            </a:r>
            <a:endParaRPr sz="3300" dirty="0"/>
          </a:p>
        </p:txBody>
      </p:sp>
      <p:sp>
        <p:nvSpPr>
          <p:cNvPr id="13" name="object 13"/>
          <p:cNvSpPr txBox="1"/>
          <p:nvPr/>
        </p:nvSpPr>
        <p:spPr>
          <a:xfrm>
            <a:off x="7472545" y="898847"/>
            <a:ext cx="10404000" cy="8195833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 marR="1614488" algn="just">
              <a:spcBef>
                <a:spcPts val="150"/>
              </a:spcBef>
            </a:pPr>
            <a:endParaRPr lang="ru-RU" sz="2700" b="1" spc="-8" dirty="0" smtClean="0">
              <a:cs typeface="Calibri"/>
            </a:endParaRPr>
          </a:p>
          <a:p>
            <a:pPr marL="19050" marR="1614488" algn="just">
              <a:spcBef>
                <a:spcPts val="150"/>
              </a:spcBef>
            </a:pPr>
            <a:r>
              <a:rPr lang="ru-RU" sz="2700" b="1" spc="-8" dirty="0" smtClean="0">
                <a:cs typeface="Calibri"/>
              </a:rPr>
              <a:t>Цель – </a:t>
            </a:r>
            <a:r>
              <a:rPr lang="ru-RU" sz="2700" spc="-8" dirty="0" smtClean="0">
                <a:cs typeface="Calibri"/>
              </a:rPr>
              <a:t>разработать универсальный конструктор методического сопровождения педагога при разработке и реализации образовательных программ, вошедших в                  ФП «Профессионалитет»</a:t>
            </a:r>
            <a:endParaRPr lang="ru-RU" sz="2800" dirty="0" smtClean="0"/>
          </a:p>
          <a:p>
            <a:pPr marL="19050" marR="1614488" algn="just">
              <a:spcBef>
                <a:spcPts val="150"/>
              </a:spcBef>
            </a:pPr>
            <a:endParaRPr lang="ru-RU" sz="2700" spc="-8" dirty="0" smtClean="0">
              <a:cs typeface="Calibri"/>
            </a:endParaRPr>
          </a:p>
          <a:p>
            <a:pPr marL="19050" marR="1614488" algn="just">
              <a:spcBef>
                <a:spcPts val="150"/>
              </a:spcBef>
            </a:pPr>
            <a:r>
              <a:rPr lang="ru-RU" sz="2700" b="1" spc="-8" dirty="0" smtClean="0">
                <a:cs typeface="Calibri"/>
              </a:rPr>
              <a:t>Задачи:</a:t>
            </a:r>
          </a:p>
          <a:p>
            <a:pPr marL="19050" marR="1614488" algn="just">
              <a:spcBef>
                <a:spcPts val="150"/>
              </a:spcBef>
            </a:pPr>
            <a:endParaRPr lang="ru-RU" sz="2700" spc="-8" dirty="0">
              <a:latin typeface="Calibri"/>
              <a:cs typeface="Calibri"/>
            </a:endParaRPr>
          </a:p>
          <a:p>
            <a:pPr marL="533400" marR="1614488" indent="-514350" algn="just">
              <a:spcBef>
                <a:spcPts val="150"/>
              </a:spcBef>
              <a:buAutoNum type="arabicPeriod"/>
            </a:pPr>
            <a:r>
              <a:rPr lang="ru-RU" sz="2700" spc="-8" dirty="0" smtClean="0">
                <a:cs typeface="Calibri"/>
              </a:rPr>
              <a:t>Апробировать </a:t>
            </a:r>
            <a:r>
              <a:rPr lang="ru-RU" sz="2700" spc="-8" dirty="0">
                <a:cs typeface="Calibri"/>
              </a:rPr>
              <a:t>алгоритм проектирования результатов обучения с учетом компетентностного </a:t>
            </a:r>
            <a:r>
              <a:rPr lang="ru-RU" sz="2700" spc="-8" dirty="0" smtClean="0">
                <a:cs typeface="Calibri"/>
              </a:rPr>
              <a:t>подхода</a:t>
            </a:r>
          </a:p>
          <a:p>
            <a:pPr marL="533400" marR="1614488" indent="-514350" algn="just">
              <a:spcBef>
                <a:spcPts val="150"/>
              </a:spcBef>
              <a:buAutoNum type="arabicPeriod"/>
            </a:pPr>
            <a:endParaRPr lang="ru-RU" sz="2700" spc="-8" dirty="0" smtClean="0">
              <a:cs typeface="Calibri"/>
            </a:endParaRPr>
          </a:p>
          <a:p>
            <a:pPr marL="533400" marR="1614488" indent="-514350" algn="just">
              <a:spcBef>
                <a:spcPts val="150"/>
              </a:spcBef>
              <a:buAutoNum type="arabicPeriod"/>
            </a:pPr>
            <a:endParaRPr lang="ru-RU" sz="2700" spc="-8" dirty="0">
              <a:cs typeface="Calibri"/>
            </a:endParaRPr>
          </a:p>
          <a:p>
            <a:pPr marL="533400" marR="1614488" indent="-514350" algn="just">
              <a:spcBef>
                <a:spcPts val="150"/>
              </a:spcBef>
              <a:buAutoNum type="arabicPeriod"/>
            </a:pPr>
            <a:r>
              <a:rPr lang="ru-RU" sz="2700" spc="-8" dirty="0" smtClean="0">
                <a:cs typeface="Calibri"/>
              </a:rPr>
              <a:t>Апробировать алгоритм проектирования системы оценивания </a:t>
            </a:r>
          </a:p>
          <a:p>
            <a:pPr marL="533400" marR="1614488" indent="-514350" algn="just">
              <a:spcBef>
                <a:spcPts val="150"/>
              </a:spcBef>
              <a:buAutoNum type="arabicPeriod"/>
            </a:pPr>
            <a:endParaRPr lang="ru-RU" sz="2700" spc="-8" dirty="0" smtClean="0">
              <a:cs typeface="Calibri"/>
            </a:endParaRPr>
          </a:p>
          <a:p>
            <a:pPr marL="533400" marR="1614488" indent="-514350" algn="just">
              <a:spcBef>
                <a:spcPts val="150"/>
              </a:spcBef>
              <a:buAutoNum type="arabicPeriod"/>
            </a:pPr>
            <a:endParaRPr lang="ru-RU" sz="2700" spc="-8" dirty="0">
              <a:cs typeface="Calibri"/>
            </a:endParaRPr>
          </a:p>
          <a:p>
            <a:pPr marL="533400" marR="1614488" indent="-514350" algn="just">
              <a:spcBef>
                <a:spcPts val="150"/>
              </a:spcBef>
              <a:buAutoNum type="arabicPeriod"/>
            </a:pPr>
            <a:r>
              <a:rPr lang="ru-RU" sz="2700" spc="-8" dirty="0" smtClean="0">
                <a:cs typeface="Calibri"/>
              </a:rPr>
              <a:t>Внедрить в методическую работу новую технологию проектировании результатов обучения и системы оценивания</a:t>
            </a:r>
            <a:endParaRPr sz="2700" spc="-8" dirty="0"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004869" y="6057900"/>
            <a:ext cx="872490" cy="872490"/>
          </a:xfrm>
          <a:custGeom>
            <a:avLst/>
            <a:gdLst/>
            <a:ahLst/>
            <a:cxnLst/>
            <a:rect l="l" t="t" r="r" b="b"/>
            <a:pathLst>
              <a:path w="581660" h="581660">
                <a:moveTo>
                  <a:pt x="456311" y="301752"/>
                </a:moveTo>
                <a:lnTo>
                  <a:pt x="454914" y="279527"/>
                </a:lnTo>
                <a:lnTo>
                  <a:pt x="450977" y="258191"/>
                </a:lnTo>
                <a:lnTo>
                  <a:pt x="444500" y="237871"/>
                </a:lnTo>
                <a:lnTo>
                  <a:pt x="435737" y="218567"/>
                </a:lnTo>
                <a:lnTo>
                  <a:pt x="402590" y="251714"/>
                </a:lnTo>
                <a:lnTo>
                  <a:pt x="406908" y="263525"/>
                </a:lnTo>
                <a:lnTo>
                  <a:pt x="409829" y="275844"/>
                </a:lnTo>
                <a:lnTo>
                  <a:pt x="411607" y="288671"/>
                </a:lnTo>
                <a:lnTo>
                  <a:pt x="412115" y="301752"/>
                </a:lnTo>
                <a:lnTo>
                  <a:pt x="401701" y="353187"/>
                </a:lnTo>
                <a:lnTo>
                  <a:pt x="373253" y="395351"/>
                </a:lnTo>
                <a:lnTo>
                  <a:pt x="331089" y="423799"/>
                </a:lnTo>
                <a:lnTo>
                  <a:pt x="279654" y="434213"/>
                </a:lnTo>
                <a:lnTo>
                  <a:pt x="228219" y="423799"/>
                </a:lnTo>
                <a:lnTo>
                  <a:pt x="186055" y="395351"/>
                </a:lnTo>
                <a:lnTo>
                  <a:pt x="157607" y="353187"/>
                </a:lnTo>
                <a:lnTo>
                  <a:pt x="147193" y="301752"/>
                </a:lnTo>
                <a:lnTo>
                  <a:pt x="157607" y="250317"/>
                </a:lnTo>
                <a:lnTo>
                  <a:pt x="186055" y="208153"/>
                </a:lnTo>
                <a:lnTo>
                  <a:pt x="228219" y="179705"/>
                </a:lnTo>
                <a:lnTo>
                  <a:pt x="279654" y="169291"/>
                </a:lnTo>
                <a:lnTo>
                  <a:pt x="292735" y="169926"/>
                </a:lnTo>
                <a:lnTo>
                  <a:pt x="305562" y="171831"/>
                </a:lnTo>
                <a:lnTo>
                  <a:pt x="317881" y="174879"/>
                </a:lnTo>
                <a:lnTo>
                  <a:pt x="329692" y="178816"/>
                </a:lnTo>
                <a:lnTo>
                  <a:pt x="362839" y="145669"/>
                </a:lnTo>
                <a:lnTo>
                  <a:pt x="343535" y="136906"/>
                </a:lnTo>
                <a:lnTo>
                  <a:pt x="323215" y="130429"/>
                </a:lnTo>
                <a:lnTo>
                  <a:pt x="301879" y="126492"/>
                </a:lnTo>
                <a:lnTo>
                  <a:pt x="279654" y="125095"/>
                </a:lnTo>
                <a:lnTo>
                  <a:pt x="224028" y="134112"/>
                </a:lnTo>
                <a:lnTo>
                  <a:pt x="175514" y="159258"/>
                </a:lnTo>
                <a:lnTo>
                  <a:pt x="137287" y="197612"/>
                </a:lnTo>
                <a:lnTo>
                  <a:pt x="112141" y="246126"/>
                </a:lnTo>
                <a:lnTo>
                  <a:pt x="102997" y="301752"/>
                </a:lnTo>
                <a:lnTo>
                  <a:pt x="112141" y="357378"/>
                </a:lnTo>
                <a:lnTo>
                  <a:pt x="137287" y="405892"/>
                </a:lnTo>
                <a:lnTo>
                  <a:pt x="175514" y="444119"/>
                </a:lnTo>
                <a:lnTo>
                  <a:pt x="224028" y="469392"/>
                </a:lnTo>
                <a:lnTo>
                  <a:pt x="279654" y="478409"/>
                </a:lnTo>
                <a:lnTo>
                  <a:pt x="335280" y="469392"/>
                </a:lnTo>
                <a:lnTo>
                  <a:pt x="383794" y="444119"/>
                </a:lnTo>
                <a:lnTo>
                  <a:pt x="422148" y="405892"/>
                </a:lnTo>
                <a:lnTo>
                  <a:pt x="447294" y="357378"/>
                </a:lnTo>
                <a:lnTo>
                  <a:pt x="456311" y="301752"/>
                </a:lnTo>
                <a:close/>
              </a:path>
              <a:path w="581660" h="581660">
                <a:moveTo>
                  <a:pt x="559308" y="301752"/>
                </a:moveTo>
                <a:lnTo>
                  <a:pt x="557149" y="266573"/>
                </a:lnTo>
                <a:lnTo>
                  <a:pt x="550799" y="232918"/>
                </a:lnTo>
                <a:lnTo>
                  <a:pt x="540385" y="200914"/>
                </a:lnTo>
                <a:lnTo>
                  <a:pt x="526161" y="170688"/>
                </a:lnTo>
                <a:lnTo>
                  <a:pt x="521081" y="175133"/>
                </a:lnTo>
                <a:lnTo>
                  <a:pt x="511556" y="185420"/>
                </a:lnTo>
                <a:lnTo>
                  <a:pt x="497459" y="184023"/>
                </a:lnTo>
                <a:lnTo>
                  <a:pt x="482092" y="181737"/>
                </a:lnTo>
                <a:lnTo>
                  <a:pt x="495935" y="209169"/>
                </a:lnTo>
                <a:lnTo>
                  <a:pt x="506349" y="238506"/>
                </a:lnTo>
                <a:lnTo>
                  <a:pt x="512953" y="269367"/>
                </a:lnTo>
                <a:lnTo>
                  <a:pt x="515112" y="301752"/>
                </a:lnTo>
                <a:lnTo>
                  <a:pt x="506730" y="364109"/>
                </a:lnTo>
                <a:lnTo>
                  <a:pt x="482854" y="420370"/>
                </a:lnTo>
                <a:lnTo>
                  <a:pt x="446024" y="468122"/>
                </a:lnTo>
                <a:lnTo>
                  <a:pt x="398272" y="504952"/>
                </a:lnTo>
                <a:lnTo>
                  <a:pt x="342138" y="528828"/>
                </a:lnTo>
                <a:lnTo>
                  <a:pt x="279654" y="537210"/>
                </a:lnTo>
                <a:lnTo>
                  <a:pt x="217297" y="528828"/>
                </a:lnTo>
                <a:lnTo>
                  <a:pt x="161036" y="504952"/>
                </a:lnTo>
                <a:lnTo>
                  <a:pt x="113284" y="468122"/>
                </a:lnTo>
                <a:lnTo>
                  <a:pt x="76454" y="420370"/>
                </a:lnTo>
                <a:lnTo>
                  <a:pt x="52578" y="364109"/>
                </a:lnTo>
                <a:lnTo>
                  <a:pt x="44196" y="301752"/>
                </a:lnTo>
                <a:lnTo>
                  <a:pt x="52578" y="239268"/>
                </a:lnTo>
                <a:lnTo>
                  <a:pt x="76454" y="183134"/>
                </a:lnTo>
                <a:lnTo>
                  <a:pt x="113284" y="135382"/>
                </a:lnTo>
                <a:lnTo>
                  <a:pt x="161036" y="98552"/>
                </a:lnTo>
                <a:lnTo>
                  <a:pt x="217297" y="74676"/>
                </a:lnTo>
                <a:lnTo>
                  <a:pt x="279654" y="66294"/>
                </a:lnTo>
                <a:lnTo>
                  <a:pt x="311785" y="68453"/>
                </a:lnTo>
                <a:lnTo>
                  <a:pt x="342646" y="74803"/>
                </a:lnTo>
                <a:lnTo>
                  <a:pt x="372110" y="85217"/>
                </a:lnTo>
                <a:lnTo>
                  <a:pt x="399669" y="99314"/>
                </a:lnTo>
                <a:lnTo>
                  <a:pt x="398145" y="84582"/>
                </a:lnTo>
                <a:lnTo>
                  <a:pt x="395986" y="69850"/>
                </a:lnTo>
                <a:lnTo>
                  <a:pt x="411480" y="54483"/>
                </a:lnTo>
                <a:lnTo>
                  <a:pt x="380746" y="40640"/>
                </a:lnTo>
                <a:lnTo>
                  <a:pt x="348615" y="30480"/>
                </a:lnTo>
                <a:lnTo>
                  <a:pt x="314833" y="24257"/>
                </a:lnTo>
                <a:lnTo>
                  <a:pt x="279654" y="22098"/>
                </a:lnTo>
                <a:lnTo>
                  <a:pt x="223266" y="27813"/>
                </a:lnTo>
                <a:lnTo>
                  <a:pt x="170815" y="44069"/>
                </a:lnTo>
                <a:lnTo>
                  <a:pt x="123317" y="69850"/>
                </a:lnTo>
                <a:lnTo>
                  <a:pt x="81915" y="103886"/>
                </a:lnTo>
                <a:lnTo>
                  <a:pt x="47752" y="145288"/>
                </a:lnTo>
                <a:lnTo>
                  <a:pt x="21971" y="192786"/>
                </a:lnTo>
                <a:lnTo>
                  <a:pt x="5715" y="245364"/>
                </a:lnTo>
                <a:lnTo>
                  <a:pt x="0" y="301752"/>
                </a:lnTo>
                <a:lnTo>
                  <a:pt x="5715" y="358140"/>
                </a:lnTo>
                <a:lnTo>
                  <a:pt x="21971" y="410591"/>
                </a:lnTo>
                <a:lnTo>
                  <a:pt x="47752" y="458216"/>
                </a:lnTo>
                <a:lnTo>
                  <a:pt x="81915" y="499491"/>
                </a:lnTo>
                <a:lnTo>
                  <a:pt x="123317" y="533654"/>
                </a:lnTo>
                <a:lnTo>
                  <a:pt x="170815" y="559435"/>
                </a:lnTo>
                <a:lnTo>
                  <a:pt x="223266" y="575691"/>
                </a:lnTo>
                <a:lnTo>
                  <a:pt x="279654" y="581406"/>
                </a:lnTo>
                <a:lnTo>
                  <a:pt x="336042" y="575691"/>
                </a:lnTo>
                <a:lnTo>
                  <a:pt x="388620" y="559435"/>
                </a:lnTo>
                <a:lnTo>
                  <a:pt x="436118" y="533654"/>
                </a:lnTo>
                <a:lnTo>
                  <a:pt x="477520" y="499491"/>
                </a:lnTo>
                <a:lnTo>
                  <a:pt x="511556" y="458216"/>
                </a:lnTo>
                <a:lnTo>
                  <a:pt x="537337" y="410591"/>
                </a:lnTo>
                <a:lnTo>
                  <a:pt x="553593" y="358140"/>
                </a:lnTo>
                <a:lnTo>
                  <a:pt x="559308" y="301752"/>
                </a:lnTo>
                <a:close/>
              </a:path>
              <a:path w="581660" h="581660">
                <a:moveTo>
                  <a:pt x="581406" y="73533"/>
                </a:moveTo>
                <a:lnTo>
                  <a:pt x="515112" y="66294"/>
                </a:lnTo>
                <a:lnTo>
                  <a:pt x="507746" y="0"/>
                </a:lnTo>
                <a:lnTo>
                  <a:pt x="426847" y="80899"/>
                </a:lnTo>
                <a:lnTo>
                  <a:pt x="431292" y="119253"/>
                </a:lnTo>
                <a:lnTo>
                  <a:pt x="313563" y="236982"/>
                </a:lnTo>
                <a:lnTo>
                  <a:pt x="305562" y="233426"/>
                </a:lnTo>
                <a:lnTo>
                  <a:pt x="297053" y="230632"/>
                </a:lnTo>
                <a:lnTo>
                  <a:pt x="288163" y="228854"/>
                </a:lnTo>
                <a:lnTo>
                  <a:pt x="278892" y="228092"/>
                </a:lnTo>
                <a:lnTo>
                  <a:pt x="250317" y="233934"/>
                </a:lnTo>
                <a:lnTo>
                  <a:pt x="226949" y="249809"/>
                </a:lnTo>
                <a:lnTo>
                  <a:pt x="211074" y="273177"/>
                </a:lnTo>
                <a:lnTo>
                  <a:pt x="205359" y="301752"/>
                </a:lnTo>
                <a:lnTo>
                  <a:pt x="211074" y="330327"/>
                </a:lnTo>
                <a:lnTo>
                  <a:pt x="226949" y="353695"/>
                </a:lnTo>
                <a:lnTo>
                  <a:pt x="250317" y="369570"/>
                </a:lnTo>
                <a:lnTo>
                  <a:pt x="278892" y="375285"/>
                </a:lnTo>
                <a:lnTo>
                  <a:pt x="307467" y="369570"/>
                </a:lnTo>
                <a:lnTo>
                  <a:pt x="330962" y="353695"/>
                </a:lnTo>
                <a:lnTo>
                  <a:pt x="346710" y="330327"/>
                </a:lnTo>
                <a:lnTo>
                  <a:pt x="352552" y="301752"/>
                </a:lnTo>
                <a:lnTo>
                  <a:pt x="352044" y="292608"/>
                </a:lnTo>
                <a:lnTo>
                  <a:pt x="350393" y="283972"/>
                </a:lnTo>
                <a:lnTo>
                  <a:pt x="347853" y="275717"/>
                </a:lnTo>
                <a:lnTo>
                  <a:pt x="344424" y="267843"/>
                </a:lnTo>
                <a:lnTo>
                  <a:pt x="462153" y="150114"/>
                </a:lnTo>
                <a:lnTo>
                  <a:pt x="500507" y="154559"/>
                </a:lnTo>
                <a:lnTo>
                  <a:pt x="581406" y="73533"/>
                </a:lnTo>
                <a:close/>
              </a:path>
            </a:pathLst>
          </a:custGeom>
          <a:solidFill>
            <a:srgbClr val="1F4280"/>
          </a:solidFill>
        </p:spPr>
        <p:txBody>
          <a:bodyPr wrap="square" lIns="0" tIns="0" rIns="0" bIns="0" rtlCol="0"/>
          <a:lstStyle/>
          <a:p>
            <a:endParaRPr sz="2700"/>
          </a:p>
        </p:txBody>
      </p:sp>
      <p:sp>
        <p:nvSpPr>
          <p:cNvPr id="15" name="object 15"/>
          <p:cNvSpPr txBox="1">
            <a:spLocks noGrp="1"/>
          </p:cNvSpPr>
          <p:nvPr>
            <p:ph type="sldNum" sz="quarter" idx="7"/>
          </p:nvPr>
        </p:nvSpPr>
        <p:spPr>
          <a:xfrm>
            <a:off x="19751042" y="14350365"/>
            <a:ext cx="6309360" cy="312586"/>
          </a:xfrm>
          <a:prstGeom prst="rect">
            <a:avLst/>
          </a:prstGeom>
        </p:spPr>
        <p:txBody>
          <a:bodyPr vert="horz" wrap="square" lIns="0" tIns="35243" rIns="0" bIns="0" rtlCol="0">
            <a:spAutoFit/>
          </a:bodyPr>
          <a:lstStyle/>
          <a:p>
            <a:pPr marL="57150">
              <a:spcBef>
                <a:spcPts val="278"/>
              </a:spcBef>
            </a:pPr>
            <a:fld id="{81D60167-4931-47E6-BA6A-407CBD079E47}" type="slidenum">
              <a:rPr spc="-15" dirty="0"/>
              <a:pPr marL="57150">
                <a:spcBef>
                  <a:spcPts val="278"/>
                </a:spcBef>
              </a:pPr>
              <a:t>2</a:t>
            </a:fld>
            <a:endParaRPr spc="-15" dirty="0"/>
          </a:p>
        </p:txBody>
      </p:sp>
    </p:spTree>
    <p:extLst>
      <p:ext uri="{BB962C8B-B14F-4D97-AF65-F5344CB8AC3E}">
        <p14:creationId xmlns:p14="http://schemas.microsoft.com/office/powerpoint/2010/main" val="292235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3142214" y="0"/>
            <a:ext cx="5146356" cy="10287000"/>
            <a:chOff x="8761476" y="0"/>
            <a:chExt cx="3430904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761476" y="0"/>
              <a:ext cx="3430524" cy="685799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781288" y="0"/>
              <a:ext cx="3411220" cy="6858000"/>
            </a:xfrm>
            <a:custGeom>
              <a:avLst/>
              <a:gdLst/>
              <a:ahLst/>
              <a:cxnLst/>
              <a:rect l="l" t="t" r="r" b="b"/>
              <a:pathLst>
                <a:path w="3411220" h="6858000">
                  <a:moveTo>
                    <a:pt x="3410711" y="0"/>
                  </a:moveTo>
                  <a:lnTo>
                    <a:pt x="0" y="0"/>
                  </a:lnTo>
                  <a:lnTo>
                    <a:pt x="0" y="6857998"/>
                  </a:lnTo>
                  <a:lnTo>
                    <a:pt x="3410711" y="6857998"/>
                  </a:lnTo>
                  <a:lnTo>
                    <a:pt x="3410711" y="0"/>
                  </a:lnTo>
                  <a:close/>
                </a:path>
              </a:pathLst>
            </a:custGeom>
            <a:solidFill>
              <a:srgbClr val="1D3A75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 sz="2700"/>
            </a:p>
          </p:txBody>
        </p:sp>
      </p:grpSp>
      <p:sp>
        <p:nvSpPr>
          <p:cNvPr id="5" name="object 5"/>
          <p:cNvSpPr/>
          <p:nvPr/>
        </p:nvSpPr>
        <p:spPr>
          <a:xfrm>
            <a:off x="0" y="642366"/>
            <a:ext cx="763905" cy="0"/>
          </a:xfrm>
          <a:custGeom>
            <a:avLst/>
            <a:gdLst/>
            <a:ahLst/>
            <a:cxnLst/>
            <a:rect l="l" t="t" r="r" b="b"/>
            <a:pathLst>
              <a:path w="509270">
                <a:moveTo>
                  <a:pt x="0" y="0"/>
                </a:moveTo>
                <a:lnTo>
                  <a:pt x="508952" y="0"/>
                </a:lnTo>
              </a:path>
            </a:pathLst>
          </a:custGeom>
          <a:ln w="57912">
            <a:solidFill>
              <a:srgbClr val="203975"/>
            </a:solidFill>
          </a:ln>
        </p:spPr>
        <p:txBody>
          <a:bodyPr wrap="square" lIns="0" tIns="0" rIns="0" bIns="0" rtlCol="0"/>
          <a:lstStyle/>
          <a:p>
            <a:endParaRPr sz="2700"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183804" y="305902"/>
            <a:ext cx="11629188" cy="573234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>
              <a:spcBef>
                <a:spcPts val="150"/>
              </a:spcBef>
            </a:pPr>
            <a:r>
              <a:rPr lang="ru-RU" sz="3600" spc="113" dirty="0" smtClean="0"/>
              <a:t>ФП Профессионалитет</a:t>
            </a:r>
            <a:endParaRPr sz="3600" dirty="0"/>
          </a:p>
        </p:txBody>
      </p:sp>
      <p:sp>
        <p:nvSpPr>
          <p:cNvPr id="7" name="object 7"/>
          <p:cNvSpPr txBox="1"/>
          <p:nvPr/>
        </p:nvSpPr>
        <p:spPr>
          <a:xfrm>
            <a:off x="998637" y="1116811"/>
            <a:ext cx="11814355" cy="2512226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 marR="7620" algn="just">
              <a:spcBef>
                <a:spcPts val="150"/>
              </a:spcBef>
            </a:pPr>
            <a:r>
              <a:rPr lang="ru-RU" sz="2700" spc="143" dirty="0" smtClean="0">
                <a:solidFill>
                  <a:srgbClr val="1F3863"/>
                </a:solidFill>
                <a:latin typeface="Trebuchet MS"/>
                <a:cs typeface="Trebuchet MS"/>
              </a:rPr>
              <a:t>направлен </a:t>
            </a:r>
            <a:r>
              <a:rPr lang="ru-RU" sz="2700" spc="143" dirty="0">
                <a:solidFill>
                  <a:srgbClr val="1F3863"/>
                </a:solidFill>
                <a:latin typeface="Trebuchet MS"/>
                <a:cs typeface="Trebuchet MS"/>
              </a:rPr>
              <a:t>на то, чтобы максимально приблизить уровень образования обучающихся </a:t>
            </a:r>
            <a:r>
              <a:rPr lang="ru-RU" sz="2700" spc="143" dirty="0" smtClean="0">
                <a:solidFill>
                  <a:srgbClr val="1F3863"/>
                </a:solidFill>
                <a:latin typeface="Trebuchet MS"/>
                <a:cs typeface="Trebuchet MS"/>
              </a:rPr>
              <a:t>колледжей и техникумов </a:t>
            </a:r>
            <a:r>
              <a:rPr lang="ru-RU" sz="2700" spc="143" dirty="0">
                <a:solidFill>
                  <a:srgbClr val="1F3863"/>
                </a:solidFill>
                <a:latin typeface="Trebuchet MS"/>
                <a:cs typeface="Trebuchet MS"/>
              </a:rPr>
              <a:t>к потребностям рынка и нацелен на модернизацию профессионального образования, в том числе посредством внедрения </a:t>
            </a:r>
            <a:r>
              <a:rPr lang="ru-RU" sz="2700" b="1" u="sng" spc="143" dirty="0">
                <a:solidFill>
                  <a:srgbClr val="1F3863"/>
                </a:solidFill>
                <a:latin typeface="Trebuchet MS"/>
                <a:cs typeface="Trebuchet MS"/>
              </a:rPr>
              <a:t>адаптивных, практико-ориентированных и гибких образовательных программ</a:t>
            </a:r>
            <a:r>
              <a:rPr lang="ru-RU" sz="2700" spc="143" dirty="0">
                <a:solidFill>
                  <a:srgbClr val="1F3863"/>
                </a:solidFill>
                <a:latin typeface="Trebuchet MS"/>
                <a:cs typeface="Trebuchet MS"/>
              </a:rPr>
              <a:t>.</a:t>
            </a:r>
            <a:endParaRPr sz="2700" spc="143" dirty="0">
              <a:solidFill>
                <a:srgbClr val="1F3863"/>
              </a:solidFill>
              <a:latin typeface="Trebuchet MS"/>
              <a:cs typeface="Trebuchet MS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76692" y="4215580"/>
            <a:ext cx="966978" cy="914399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3149066" y="4269863"/>
            <a:ext cx="9729027" cy="881010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>
              <a:spcBef>
                <a:spcPts val="150"/>
              </a:spcBef>
            </a:pPr>
            <a:r>
              <a:rPr lang="ru-RU" sz="2800" dirty="0"/>
              <a:t>Подготовка и повышение квалификации педагогических работников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240937" y="5955219"/>
            <a:ext cx="9572055" cy="1311898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>
              <a:spcBef>
                <a:spcPts val="150"/>
              </a:spcBef>
            </a:pPr>
            <a:r>
              <a:rPr lang="ru-RU" sz="2800" dirty="0"/>
              <a:t>Проведение комплекса мер по разработке, апробации и внедрению </a:t>
            </a:r>
            <a:r>
              <a:rPr lang="ru-RU" sz="2800" b="1" u="sng" dirty="0"/>
              <a:t>новой образовательной технологии </a:t>
            </a:r>
            <a:r>
              <a:rPr lang="ru-RU" sz="2800" dirty="0"/>
              <a:t>«Профессионалитет»</a:t>
            </a:r>
            <a:endParaRPr sz="2700" dirty="0">
              <a:latin typeface="Trebuchet MS"/>
              <a:cs typeface="Trebuchet MS"/>
            </a:endParaRPr>
          </a:p>
        </p:txBody>
      </p:sp>
      <p:pic>
        <p:nvPicPr>
          <p:cNvPr id="12" name="object 1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86954" y="6039668"/>
            <a:ext cx="1156716" cy="1143000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3149066" y="8134552"/>
            <a:ext cx="9918765" cy="881010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 marR="7620"/>
            <a:r>
              <a:rPr lang="ru-RU" sz="2800" dirty="0" smtClean="0"/>
              <a:t>Государственная </a:t>
            </a:r>
            <a:r>
              <a:rPr lang="ru-RU" sz="2800" dirty="0"/>
              <a:t>поддержка развития образовательно-производственных центров (кластеров)</a:t>
            </a:r>
            <a:endParaRPr sz="2700" dirty="0">
              <a:latin typeface="Trebuchet MS"/>
              <a:cs typeface="Trebuchet MS"/>
            </a:endParaRPr>
          </a:p>
        </p:txBody>
      </p:sp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35519" y="8282178"/>
            <a:ext cx="1449323" cy="836676"/>
          </a:xfrm>
          <a:prstGeom prst="rect">
            <a:avLst/>
          </a:prstGeom>
        </p:spPr>
      </p:pic>
      <p:sp>
        <p:nvSpPr>
          <p:cNvPr id="15" name="object 15"/>
          <p:cNvSpPr txBox="1">
            <a:spLocks noGrp="1"/>
          </p:cNvSpPr>
          <p:nvPr>
            <p:ph type="sldNum" sz="quarter" idx="7"/>
          </p:nvPr>
        </p:nvSpPr>
        <p:spPr>
          <a:xfrm>
            <a:off x="19751042" y="14350365"/>
            <a:ext cx="6309360" cy="312586"/>
          </a:xfrm>
          <a:prstGeom prst="rect">
            <a:avLst/>
          </a:prstGeom>
        </p:spPr>
        <p:txBody>
          <a:bodyPr vert="horz" wrap="square" lIns="0" tIns="35243" rIns="0" bIns="0" rtlCol="0">
            <a:spAutoFit/>
          </a:bodyPr>
          <a:lstStyle/>
          <a:p>
            <a:pPr marL="57150">
              <a:spcBef>
                <a:spcPts val="278"/>
              </a:spcBef>
            </a:pPr>
            <a:fld id="{81D60167-4931-47E6-BA6A-407CBD079E47}" type="slidenum">
              <a:rPr spc="-15" dirty="0"/>
              <a:pPr marL="57150">
                <a:spcBef>
                  <a:spcPts val="278"/>
                </a:spcBef>
              </a:pPr>
              <a:t>3</a:t>
            </a:fld>
            <a:endParaRPr spc="-15" dirty="0"/>
          </a:p>
        </p:txBody>
      </p:sp>
    </p:spTree>
    <p:extLst>
      <p:ext uri="{BB962C8B-B14F-4D97-AF65-F5344CB8AC3E}">
        <p14:creationId xmlns:p14="http://schemas.microsoft.com/office/powerpoint/2010/main" val="386879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object 2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83495" y="22981"/>
            <a:ext cx="2795015" cy="141015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" y="1433134"/>
            <a:ext cx="15697200" cy="8743085"/>
          </a:xfrm>
          <a:prstGeom prst="rect">
            <a:avLst/>
          </a:prstGeom>
        </p:spPr>
      </p:pic>
      <p:sp>
        <p:nvSpPr>
          <p:cNvPr id="7" name="object 6"/>
          <p:cNvSpPr txBox="1">
            <a:spLocks noGrp="1"/>
          </p:cNvSpPr>
          <p:nvPr>
            <p:ph type="title"/>
          </p:nvPr>
        </p:nvSpPr>
        <p:spPr>
          <a:xfrm>
            <a:off x="1183803" y="305902"/>
            <a:ext cx="13089981" cy="1127232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>
              <a:spcBef>
                <a:spcPts val="150"/>
              </a:spcBef>
            </a:pPr>
            <a:r>
              <a:rPr lang="ru-RU" sz="3600" spc="113" dirty="0" smtClean="0"/>
              <a:t>Проектирование образовательной деятельности – </a:t>
            </a:r>
            <a:br>
              <a:rPr lang="ru-RU" sz="3600" spc="113" dirty="0" smtClean="0"/>
            </a:br>
            <a:r>
              <a:rPr lang="ru-RU" sz="3600" spc="113" dirty="0" smtClean="0"/>
              <a:t>применение технологии «обратный дизайн»</a:t>
            </a:r>
            <a:endParaRPr sz="3600" dirty="0"/>
          </a:p>
        </p:txBody>
      </p:sp>
    </p:spTree>
    <p:extLst>
      <p:ext uri="{BB962C8B-B14F-4D97-AF65-F5344CB8AC3E}">
        <p14:creationId xmlns:p14="http://schemas.microsoft.com/office/powerpoint/2010/main" val="101136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6"/>
          <p:cNvSpPr txBox="1">
            <a:spLocks noGrp="1"/>
          </p:cNvSpPr>
          <p:nvPr>
            <p:ph type="title"/>
          </p:nvPr>
        </p:nvSpPr>
        <p:spPr>
          <a:xfrm>
            <a:off x="990600" y="495300"/>
            <a:ext cx="11430000" cy="573234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>
              <a:spcBef>
                <a:spcPts val="150"/>
              </a:spcBef>
            </a:pPr>
            <a:r>
              <a:rPr lang="ru-RU" sz="3600" spc="113" dirty="0" smtClean="0"/>
              <a:t>Смена образовательной парадигмы</a:t>
            </a:r>
            <a:endParaRPr sz="3600" dirty="0"/>
          </a:p>
        </p:txBody>
      </p:sp>
      <p:sp>
        <p:nvSpPr>
          <p:cNvPr id="2" name="Объект 1"/>
          <p:cNvSpPr>
            <a:spLocks noGrp="1"/>
          </p:cNvSpPr>
          <p:nvPr>
            <p:ph sz="half" idx="2"/>
          </p:nvPr>
        </p:nvSpPr>
        <p:spPr>
          <a:xfrm>
            <a:off x="381000" y="1790700"/>
            <a:ext cx="7955280" cy="6924973"/>
          </a:xfrm>
        </p:spPr>
        <p:txBody>
          <a:bodyPr/>
          <a:lstStyle/>
          <a:p>
            <a:pPr algn="ctr"/>
            <a:r>
              <a:rPr lang="ru-RU" dirty="0" err="1" smtClean="0">
                <a:solidFill>
                  <a:srgbClr val="0070C0"/>
                </a:solidFill>
              </a:rPr>
              <a:t>Контентоцентрированное</a:t>
            </a:r>
            <a:r>
              <a:rPr lang="ru-RU" dirty="0" smtClean="0">
                <a:solidFill>
                  <a:srgbClr val="0070C0"/>
                </a:solidFill>
              </a:rPr>
              <a:t> обучение</a:t>
            </a:r>
          </a:p>
          <a:p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 smtClean="0"/>
              <a:t>Трансляционная модель образования – обучение «на всю жизнь»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 smtClean="0"/>
              <a:t>Основной акцент – на тематическом содержании дисциплины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 smtClean="0"/>
              <a:t>Студент обучается, продвигаясь по страницам учебника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 smtClean="0"/>
              <a:t>Акцент на приобретение знаний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 smtClean="0"/>
              <a:t>Преподаватель – источник знаний, гуру, эксперт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3"/>
          </p:nvPr>
        </p:nvSpPr>
        <p:spPr>
          <a:xfrm>
            <a:off x="9004300" y="1819274"/>
            <a:ext cx="8597900" cy="5447645"/>
          </a:xfrm>
        </p:spPr>
        <p:txBody>
          <a:bodyPr/>
          <a:lstStyle/>
          <a:p>
            <a:pPr algn="ctr"/>
            <a:r>
              <a:rPr lang="ru-RU" dirty="0" err="1" smtClean="0">
                <a:solidFill>
                  <a:srgbClr val="0070C0"/>
                </a:solidFill>
              </a:rPr>
              <a:t>Студентоцентрированное</a:t>
            </a:r>
            <a:r>
              <a:rPr lang="ru-RU" dirty="0" smtClean="0">
                <a:solidFill>
                  <a:srgbClr val="0070C0"/>
                </a:solidFill>
              </a:rPr>
              <a:t> обучение</a:t>
            </a:r>
            <a:endParaRPr lang="ru-RU" dirty="0">
              <a:solidFill>
                <a:srgbClr val="0070C0"/>
              </a:solidFill>
            </a:endParaRPr>
          </a:p>
          <a:p>
            <a:pPr algn="l"/>
            <a:endParaRPr lang="ru-RU" dirty="0" smtClean="0">
              <a:solidFill>
                <a:srgbClr val="0070C0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3000" dirty="0">
                <a:latin typeface="Calibri"/>
                <a:cs typeface="Calibri"/>
              </a:rPr>
              <a:t>Смещение акцентов с преподавания на учение, как активную деятельность </a:t>
            </a:r>
            <a:r>
              <a:rPr lang="ru-RU" sz="3000" dirty="0" smtClean="0">
                <a:latin typeface="Calibri"/>
                <a:cs typeface="Calibri"/>
              </a:rPr>
              <a:t>студента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ru-RU" sz="3000" dirty="0">
              <a:latin typeface="Calibri"/>
              <a:cs typeface="Calibri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3000" dirty="0">
                <a:latin typeface="Calibri"/>
                <a:cs typeface="Calibri"/>
              </a:rPr>
              <a:t>Сотрудничество и совместная деятельность </a:t>
            </a:r>
            <a:r>
              <a:rPr lang="ru-RU" sz="3000" dirty="0" smtClean="0">
                <a:latin typeface="Calibri"/>
                <a:cs typeface="Calibri"/>
              </a:rPr>
              <a:t>преподавателей </a:t>
            </a:r>
            <a:r>
              <a:rPr lang="ru-RU" sz="3000" dirty="0">
                <a:latin typeface="Calibri"/>
                <a:cs typeface="Calibri"/>
              </a:rPr>
              <a:t>и </a:t>
            </a:r>
            <a:r>
              <a:rPr lang="ru-RU" sz="3000" dirty="0" smtClean="0">
                <a:latin typeface="Calibri"/>
                <a:cs typeface="Calibri"/>
              </a:rPr>
              <a:t>студентов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ru-RU" sz="3000" dirty="0">
              <a:latin typeface="Calibri"/>
              <a:cs typeface="Calibri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3000" dirty="0">
                <a:latin typeface="Calibri"/>
                <a:cs typeface="Calibri"/>
              </a:rPr>
              <a:t>Преподаватель – наставник, </a:t>
            </a:r>
            <a:r>
              <a:rPr lang="ru-RU" sz="3000" dirty="0" smtClean="0">
                <a:latin typeface="Calibri"/>
                <a:cs typeface="Calibri"/>
              </a:rPr>
              <a:t>партнер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ru-RU" sz="3000" dirty="0">
              <a:latin typeface="Calibri"/>
              <a:cs typeface="Calibri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3000" dirty="0">
                <a:latin typeface="Calibri"/>
                <a:cs typeface="Calibri"/>
              </a:rPr>
              <a:t>Результаты обучения – отправная точка организации </a:t>
            </a:r>
            <a:r>
              <a:rPr lang="ru-RU" sz="3000" dirty="0" err="1">
                <a:latin typeface="Calibri"/>
                <a:cs typeface="Calibri"/>
              </a:rPr>
              <a:t>студентоцентрированного</a:t>
            </a:r>
            <a:r>
              <a:rPr lang="ru-RU" sz="3000" dirty="0">
                <a:latin typeface="Calibri"/>
                <a:cs typeface="Calibri"/>
              </a:rPr>
              <a:t> обучения</a:t>
            </a:r>
          </a:p>
        </p:txBody>
      </p:sp>
      <p:sp>
        <p:nvSpPr>
          <p:cNvPr id="5" name="Стрелка вправо 4"/>
          <p:cNvSpPr/>
          <p:nvPr/>
        </p:nvSpPr>
        <p:spPr>
          <a:xfrm>
            <a:off x="7916227" y="1943100"/>
            <a:ext cx="1600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5125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8288000" cy="4610099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752600" y="5219700"/>
            <a:ext cx="15163800" cy="643766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algn="ctr"/>
            <a:r>
              <a:rPr lang="ru-RU" sz="4000" b="1" spc="90" dirty="0" smtClean="0">
                <a:solidFill>
                  <a:srgbClr val="001F5F"/>
                </a:solidFill>
                <a:latin typeface="Tahoma"/>
                <a:cs typeface="Tahoma"/>
              </a:rPr>
              <a:t>1. Проектирование результатов обучения</a:t>
            </a:r>
            <a:endParaRPr lang="ru-RU" sz="4000" b="1" spc="90" dirty="0">
              <a:solidFill>
                <a:srgbClr val="001F5F"/>
              </a:solidFill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3762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00200" y="909988"/>
            <a:ext cx="14570329" cy="1129412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algn="just">
              <a:lnSpc>
                <a:spcPct val="100699"/>
              </a:lnSpc>
              <a:spcBef>
                <a:spcPts val="80"/>
              </a:spcBef>
            </a:pPr>
            <a:r>
              <a:rPr lang="ru-RU" sz="2400" b="1" spc="15" dirty="0">
                <a:latin typeface="Arial"/>
                <a:cs typeface="Arial"/>
              </a:rPr>
              <a:t>это </a:t>
            </a:r>
            <a:r>
              <a:rPr lang="ru-RU" sz="2400" b="1" spc="15" dirty="0" smtClean="0">
                <a:latin typeface="Arial"/>
                <a:cs typeface="Arial"/>
              </a:rPr>
              <a:t>заявления (или утверждения) о том, что обучающиеся будут знать, понимать или способны делать после завершения процесса обучения, определяемые в терминах знаний, умений и навыков</a:t>
            </a:r>
            <a:endParaRPr sz="2400" dirty="0">
              <a:latin typeface="Arial"/>
              <a:cs typeface="Arial"/>
            </a:endParaRPr>
          </a:p>
        </p:txBody>
      </p:sp>
      <p:pic>
        <p:nvPicPr>
          <p:cNvPr id="24" name="object 2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92984" y="-38100"/>
            <a:ext cx="2795015" cy="1410153"/>
          </a:xfrm>
          <a:prstGeom prst="rect">
            <a:avLst/>
          </a:prstGeom>
        </p:spPr>
      </p:pic>
      <p:sp>
        <p:nvSpPr>
          <p:cNvPr id="34" name="object 34"/>
          <p:cNvSpPr txBox="1">
            <a:spLocks noGrp="1"/>
          </p:cNvSpPr>
          <p:nvPr>
            <p:ph type="title"/>
          </p:nvPr>
        </p:nvSpPr>
        <p:spPr>
          <a:xfrm>
            <a:off x="381000" y="56868"/>
            <a:ext cx="16706901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074025" algn="l"/>
              </a:tabLst>
            </a:pPr>
            <a:r>
              <a:rPr lang="ru-RU" sz="4800" u="sng" spc="171" dirty="0" smtClean="0">
                <a:solidFill>
                  <a:schemeClr val="tx1"/>
                </a:solidFill>
                <a:latin typeface="Trebuchet MS"/>
                <a:cs typeface="Trebuchet MS"/>
              </a:rPr>
              <a:t>Результаты обучения</a:t>
            </a:r>
            <a:endParaRPr sz="4800" dirty="0"/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682660"/>
              </p:ext>
            </p:extLst>
          </p:nvPr>
        </p:nvGraphicFramePr>
        <p:xfrm>
          <a:off x="685493" y="2141032"/>
          <a:ext cx="16440508" cy="798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0254">
                  <a:extLst>
                    <a:ext uri="{9D8B030D-6E8A-4147-A177-3AD203B41FA5}">
                      <a16:colId xmlns:a16="http://schemas.microsoft.com/office/drawing/2014/main" val="4007039997"/>
                    </a:ext>
                  </a:extLst>
                </a:gridCol>
                <a:gridCol w="8220254">
                  <a:extLst>
                    <a:ext uri="{9D8B030D-6E8A-4147-A177-3AD203B41FA5}">
                      <a16:colId xmlns:a16="http://schemas.microsoft.com/office/drawing/2014/main" val="152074126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600" dirty="0" smtClean="0"/>
                        <a:t>Алгоритм проектирования результатов обучения</a:t>
                      </a:r>
                      <a:endParaRPr lang="ru-RU" sz="2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39423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600" dirty="0" smtClean="0"/>
                        <a:t>1. Анализ требований ФГОС СОО и ФГОС СПО</a:t>
                      </a:r>
                      <a:endParaRPr lang="ru-RU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ru-RU" sz="2600" dirty="0" smtClean="0"/>
                        <a:t>Выявление установок к содержанию дисциплины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ru-RU" sz="2600" dirty="0" smtClean="0"/>
                        <a:t>Определение структурных элементов ПК, которые должны быть сформированы в рамках освоения дисциплины</a:t>
                      </a:r>
                    </a:p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endParaRPr lang="ru-RU" sz="2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98182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600" dirty="0" smtClean="0"/>
                        <a:t>2. Определение ключевых результатов обучения</a:t>
                      </a:r>
                      <a:endParaRPr lang="ru-RU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ru-RU" sz="2600" dirty="0" smtClean="0"/>
                        <a:t>Ключевые результаты обучения должны описывать конкретные действия обучающихся, которые они должны продемонстрировать по итогам завершения изучения</a:t>
                      </a:r>
                      <a:r>
                        <a:rPr lang="ru-RU" sz="2600" baseline="0" dirty="0" smtClean="0"/>
                        <a:t> дисциплины</a:t>
                      </a:r>
                    </a:p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endParaRPr lang="ru-RU" sz="2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08540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600" dirty="0" smtClean="0"/>
                        <a:t>3. Декомпозиция ключевых результатов на</a:t>
                      </a:r>
                      <a:r>
                        <a:rPr lang="ru-RU" sz="2600" baseline="0" dirty="0" smtClean="0"/>
                        <a:t> подрезультаты</a:t>
                      </a:r>
                      <a:endParaRPr lang="ru-RU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ru-RU" sz="2600" dirty="0" smtClean="0"/>
                        <a:t>Определение логики формирования ключевых результатов обучения путем их разложения на совокупность более простых знаний и умений</a:t>
                      </a:r>
                    </a:p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endParaRPr lang="ru-RU" sz="2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14315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600" dirty="0" smtClean="0"/>
                        <a:t>4. Определение тем на основе декомпозированных результатов обучения</a:t>
                      </a:r>
                      <a:endParaRPr lang="ru-RU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ru-RU" sz="2600" dirty="0" smtClean="0"/>
                        <a:t>Определение необходимого для достижения результатов содержания и структуры путем сопоставления с результатами обучения разделов и тем дисциплины</a:t>
                      </a:r>
                      <a:endParaRPr lang="ru-RU" sz="2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46624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316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8288000" cy="4610099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752600" y="5219700"/>
            <a:ext cx="15163800" cy="1259319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algn="ctr"/>
            <a:r>
              <a:rPr lang="ru-RU" sz="4000" b="1" spc="90" dirty="0" smtClean="0">
                <a:solidFill>
                  <a:srgbClr val="001F5F"/>
                </a:solidFill>
                <a:latin typeface="Tahoma"/>
                <a:cs typeface="Tahoma"/>
              </a:rPr>
              <a:t>Результаты обучения закладывают фундамент учебного процесса!</a:t>
            </a:r>
            <a:endParaRPr lang="ru-RU" sz="4000" b="1" spc="90" dirty="0">
              <a:solidFill>
                <a:srgbClr val="001F5F"/>
              </a:solidFill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57694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8600" y="342900"/>
            <a:ext cx="7162800" cy="9428222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ru-RU" sz="3600" spc="15" dirty="0">
                <a:solidFill>
                  <a:srgbClr val="0070C0"/>
                </a:solidFill>
                <a:latin typeface="Tahoma"/>
                <a:cs typeface="Tahoma"/>
              </a:rPr>
              <a:t>Таксономия </a:t>
            </a:r>
            <a:r>
              <a:rPr lang="ru-RU" sz="3600" spc="15" dirty="0" err="1">
                <a:solidFill>
                  <a:srgbClr val="0070C0"/>
                </a:solidFill>
                <a:latin typeface="Tahoma"/>
                <a:cs typeface="Tahoma"/>
              </a:rPr>
              <a:t>Блума</a:t>
            </a:r>
            <a:r>
              <a:rPr lang="ru-RU" sz="3600" spc="15" dirty="0">
                <a:solidFill>
                  <a:srgbClr val="0070C0"/>
                </a:solidFill>
                <a:latin typeface="Tahoma"/>
                <a:cs typeface="Tahoma"/>
              </a:rPr>
              <a:t> – классификация уровней мыслительной деятельности </a:t>
            </a:r>
            <a:endParaRPr lang="ru-RU" sz="3600" spc="15" dirty="0" smtClean="0">
              <a:solidFill>
                <a:srgbClr val="0070C0"/>
              </a:solidFill>
              <a:latin typeface="Tahoma"/>
              <a:cs typeface="Tahoma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endParaRPr lang="ru-RU" sz="3600" spc="15" dirty="0">
              <a:solidFill>
                <a:srgbClr val="0070C0"/>
              </a:solidFill>
              <a:latin typeface="Tahoma"/>
              <a:cs typeface="Tahoma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ru-RU" sz="3600" spc="15" dirty="0">
                <a:solidFill>
                  <a:srgbClr val="0070C0"/>
                </a:solidFill>
                <a:latin typeface="Tahoma"/>
                <a:cs typeface="Tahoma"/>
              </a:rPr>
              <a:t>Каждый уровень подразумевает систему действий, характерную для данного уровня </a:t>
            </a:r>
            <a:r>
              <a:rPr lang="ru-RU" sz="3600" spc="15" dirty="0" smtClean="0">
                <a:solidFill>
                  <a:srgbClr val="0070C0"/>
                </a:solidFill>
                <a:latin typeface="Tahoma"/>
                <a:cs typeface="Tahoma"/>
              </a:rPr>
              <a:t>познания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endParaRPr lang="ru-RU" sz="3600" spc="15" dirty="0">
              <a:solidFill>
                <a:srgbClr val="0070C0"/>
              </a:solidFill>
              <a:latin typeface="Tahoma"/>
              <a:cs typeface="Tahoma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ru-RU" sz="3600" spc="15" dirty="0">
                <a:solidFill>
                  <a:srgbClr val="0070C0"/>
                </a:solidFill>
                <a:latin typeface="Tahoma"/>
                <a:cs typeface="Tahoma"/>
              </a:rPr>
              <a:t>Эти действия раскрываются через специальные глаголы, помогающие сформулировать результаты обучения данного </a:t>
            </a:r>
            <a:r>
              <a:rPr lang="ru-RU" sz="3600" spc="15" dirty="0" smtClean="0">
                <a:solidFill>
                  <a:srgbClr val="0070C0"/>
                </a:solidFill>
                <a:latin typeface="Tahoma"/>
                <a:cs typeface="Tahoma"/>
              </a:rPr>
              <a:t>уровня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endParaRPr lang="ru-RU" sz="3600" spc="15" dirty="0">
              <a:solidFill>
                <a:srgbClr val="0070C0"/>
              </a:solidFill>
              <a:latin typeface="Tahoma"/>
              <a:cs typeface="Tahoma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600" spc="15" dirty="0">
                <a:solidFill>
                  <a:srgbClr val="0070C0"/>
                </a:solidFill>
                <a:latin typeface="Tahoma"/>
                <a:cs typeface="Tahoma"/>
              </a:rPr>
              <a:t>Каждый вышележащий уровень включает познавательные процессы</a:t>
            </a:r>
            <a:endParaRPr sz="3600" spc="15" dirty="0">
              <a:solidFill>
                <a:srgbClr val="0070C0"/>
              </a:solidFill>
              <a:latin typeface="Tahoma"/>
              <a:cs typeface="Tahoma"/>
            </a:endParaRPr>
          </a:p>
        </p:txBody>
      </p:sp>
      <p:pic>
        <p:nvPicPr>
          <p:cNvPr id="24" name="object 2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83460" y="9525"/>
            <a:ext cx="2795015" cy="1410153"/>
          </a:xfrm>
          <a:prstGeom prst="rect">
            <a:avLst/>
          </a:prstGeom>
        </p:spPr>
      </p:pic>
      <p:pic>
        <p:nvPicPr>
          <p:cNvPr id="35" name="Рисунок 34"/>
          <p:cNvPicPr/>
          <p:nvPr/>
        </p:nvPicPr>
        <p:blipFill>
          <a:blip r:embed="rId3"/>
          <a:stretch>
            <a:fillRect/>
          </a:stretch>
        </p:blipFill>
        <p:spPr>
          <a:xfrm>
            <a:off x="7696200" y="2705100"/>
            <a:ext cx="10041762" cy="56237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810" y="0"/>
            <a:ext cx="6060566" cy="10287000"/>
            <a:chOff x="0" y="0"/>
            <a:chExt cx="4040377" cy="6858000"/>
          </a:xfrm>
        </p:grpSpPr>
        <p:sp>
          <p:nvSpPr>
            <p:cNvPr id="3" name="object 3"/>
            <p:cNvSpPr/>
            <p:nvPr/>
          </p:nvSpPr>
          <p:spPr>
            <a:xfrm>
              <a:off x="3531107" y="428244"/>
              <a:ext cx="509270" cy="0"/>
            </a:xfrm>
            <a:custGeom>
              <a:avLst/>
              <a:gdLst/>
              <a:ahLst/>
              <a:cxnLst/>
              <a:rect l="l" t="t" r="r" b="b"/>
              <a:pathLst>
                <a:path w="509270">
                  <a:moveTo>
                    <a:pt x="0" y="0"/>
                  </a:moveTo>
                  <a:lnTo>
                    <a:pt x="509015" y="0"/>
                  </a:lnTo>
                </a:path>
              </a:pathLst>
            </a:custGeom>
            <a:ln w="57912">
              <a:solidFill>
                <a:srgbClr val="203975"/>
              </a:solidFill>
            </a:ln>
          </p:spPr>
          <p:txBody>
            <a:bodyPr wrap="square" lIns="0" tIns="0" rIns="0" bIns="0" rtlCol="0"/>
            <a:lstStyle/>
            <a:p>
              <a:endParaRPr sz="2700"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3531235" cy="6858000"/>
            </a:xfrm>
            <a:custGeom>
              <a:avLst/>
              <a:gdLst/>
              <a:ahLst/>
              <a:cxnLst/>
              <a:rect l="l" t="t" r="r" b="b"/>
              <a:pathLst>
                <a:path w="3531235" h="6858000">
                  <a:moveTo>
                    <a:pt x="3531108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3531108" y="6858000"/>
                  </a:lnTo>
                  <a:lnTo>
                    <a:pt x="3531108" y="0"/>
                  </a:lnTo>
                  <a:close/>
                </a:path>
              </a:pathLst>
            </a:custGeom>
            <a:solidFill>
              <a:srgbClr val="203975"/>
            </a:solidFill>
          </p:spPr>
          <p:txBody>
            <a:bodyPr wrap="square" lIns="0" tIns="0" rIns="0" bIns="0" rtlCol="0"/>
            <a:lstStyle/>
            <a:p>
              <a:endParaRPr sz="2700"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0"/>
              <a:ext cx="3531235" cy="6858000"/>
            </a:xfrm>
            <a:custGeom>
              <a:avLst/>
              <a:gdLst/>
              <a:ahLst/>
              <a:cxnLst/>
              <a:rect l="l" t="t" r="r" b="b"/>
              <a:pathLst>
                <a:path w="3531235" h="6858000">
                  <a:moveTo>
                    <a:pt x="0" y="6858000"/>
                  </a:moveTo>
                  <a:lnTo>
                    <a:pt x="3531108" y="6858000"/>
                  </a:lnTo>
                  <a:lnTo>
                    <a:pt x="3531108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</a:pathLst>
            </a:custGeom>
            <a:ln w="12192">
              <a:solidFill>
                <a:srgbClr val="203975"/>
              </a:solidFill>
            </a:ln>
          </p:spPr>
          <p:txBody>
            <a:bodyPr wrap="square" lIns="0" tIns="0" rIns="0" bIns="0" rtlCol="0"/>
            <a:lstStyle/>
            <a:p>
              <a:endParaRPr sz="2700"/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6491442" y="389572"/>
            <a:ext cx="11146155" cy="505588"/>
          </a:xfrm>
          <a:prstGeom prst="rect">
            <a:avLst/>
          </a:prstGeom>
        </p:spPr>
        <p:txBody>
          <a:bodyPr vert="horz" wrap="square" lIns="0" tIns="18098" rIns="0" bIns="0" rtlCol="0">
            <a:spAutoFit/>
          </a:bodyPr>
          <a:lstStyle/>
          <a:p>
            <a:pPr marL="19050">
              <a:lnSpc>
                <a:spcPts val="3765"/>
              </a:lnSpc>
              <a:spcBef>
                <a:spcPts val="143"/>
              </a:spcBef>
            </a:pPr>
            <a:r>
              <a:rPr lang="ru-RU" sz="3300" spc="-60" dirty="0" smtClean="0"/>
              <a:t>КЕЙС-ЗАДАЧА</a:t>
            </a:r>
            <a:endParaRPr sz="3300" dirty="0"/>
          </a:p>
        </p:txBody>
      </p:sp>
      <p:sp>
        <p:nvSpPr>
          <p:cNvPr id="13" name="object 13"/>
          <p:cNvSpPr txBox="1"/>
          <p:nvPr/>
        </p:nvSpPr>
        <p:spPr>
          <a:xfrm>
            <a:off x="6066046" y="1028700"/>
            <a:ext cx="11818831" cy="9078126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 marR="1614488" algn="just">
              <a:spcBef>
                <a:spcPts val="150"/>
              </a:spcBef>
            </a:pPr>
            <a:r>
              <a:rPr lang="ru-RU" sz="2700" spc="-8" dirty="0" smtClean="0">
                <a:cs typeface="Calibri"/>
              </a:rPr>
              <a:t>Ознакомьтесь </a:t>
            </a:r>
            <a:r>
              <a:rPr lang="ru-RU" sz="2700" i="1" u="sng" spc="-8" dirty="0" smtClean="0">
                <a:cs typeface="Calibri"/>
              </a:rPr>
              <a:t>с алгоритмом проектирования результатов обучения с учетом компетентностного подхода (раздел инструменты)</a:t>
            </a:r>
          </a:p>
          <a:p>
            <a:pPr marL="19050" marR="1614488" algn="just">
              <a:spcBef>
                <a:spcPts val="150"/>
              </a:spcBef>
            </a:pPr>
            <a:r>
              <a:rPr lang="ru-RU" sz="2700" b="1" spc="-8" dirty="0" smtClean="0">
                <a:cs typeface="Calibri"/>
              </a:rPr>
              <a:t>Время выполнения – 10 минут</a:t>
            </a:r>
          </a:p>
          <a:p>
            <a:pPr marL="19050" marR="1614488" algn="just">
              <a:spcBef>
                <a:spcPts val="150"/>
              </a:spcBef>
            </a:pPr>
            <a:endParaRPr lang="ru-RU" sz="2700" b="1" spc="-8" dirty="0" smtClean="0">
              <a:cs typeface="Calibri"/>
            </a:endParaRPr>
          </a:p>
          <a:p>
            <a:pPr marL="19050" marR="1614488" algn="just">
              <a:spcBef>
                <a:spcPts val="150"/>
              </a:spcBef>
            </a:pPr>
            <a:r>
              <a:rPr lang="ru-RU" sz="2700" spc="-8" dirty="0" smtClean="0">
                <a:cs typeface="Calibri"/>
              </a:rPr>
              <a:t>Для </a:t>
            </a:r>
            <a:r>
              <a:rPr lang="ru-RU" sz="2700" b="1" spc="-8" dirty="0" smtClean="0">
                <a:cs typeface="Calibri"/>
              </a:rPr>
              <a:t>Шага 1:</a:t>
            </a:r>
          </a:p>
          <a:p>
            <a:pPr marL="19050" marR="1614488" algn="just">
              <a:spcBef>
                <a:spcPts val="150"/>
              </a:spcBef>
            </a:pPr>
            <a:r>
              <a:rPr lang="ru-RU" sz="2700" spc="-8" dirty="0" smtClean="0">
                <a:cs typeface="Calibri"/>
              </a:rPr>
              <a:t>Впишите название дисциплина – </a:t>
            </a:r>
            <a:r>
              <a:rPr lang="ru-RU" sz="2700" b="1" spc="-8" dirty="0" smtClean="0">
                <a:cs typeface="Calibri"/>
              </a:rPr>
              <a:t>МДК</a:t>
            </a:r>
          </a:p>
          <a:p>
            <a:pPr marL="19050" marR="1614488" algn="just">
              <a:spcBef>
                <a:spcPts val="150"/>
              </a:spcBef>
            </a:pPr>
            <a:r>
              <a:rPr lang="ru-RU" sz="2700" spc="-8" dirty="0" smtClean="0">
                <a:cs typeface="Calibri"/>
              </a:rPr>
              <a:t>Специальность</a:t>
            </a:r>
          </a:p>
          <a:p>
            <a:pPr marL="19050" marR="1614488" algn="just">
              <a:spcBef>
                <a:spcPts val="150"/>
              </a:spcBef>
            </a:pPr>
            <a:r>
              <a:rPr lang="ru-RU" sz="2700" b="1" spc="-8" dirty="0" smtClean="0">
                <a:cs typeface="Calibri"/>
              </a:rPr>
              <a:t>1 подгруппа </a:t>
            </a:r>
            <a:r>
              <a:rPr lang="ru-RU" sz="2700" spc="-8" dirty="0" smtClean="0">
                <a:cs typeface="Calibri"/>
              </a:rPr>
              <a:t>- </a:t>
            </a:r>
            <a:r>
              <a:rPr lang="ru-RU" sz="2700" u="sng" spc="-8" dirty="0">
                <a:cs typeface="Calibri"/>
              </a:rPr>
              <a:t>15.02.10 Мехатроника и мобильная робототехника (по отраслям)</a:t>
            </a:r>
          </a:p>
          <a:p>
            <a:pPr marL="19050" marR="1614488" algn="just">
              <a:spcBef>
                <a:spcPts val="150"/>
              </a:spcBef>
            </a:pPr>
            <a:r>
              <a:rPr lang="ru-RU" sz="2700" b="1" spc="-8" dirty="0">
                <a:cs typeface="Calibri"/>
              </a:rPr>
              <a:t>2 подгруппа </a:t>
            </a:r>
            <a:r>
              <a:rPr lang="ru-RU" sz="2700" spc="-8" dirty="0">
                <a:cs typeface="Calibri"/>
              </a:rPr>
              <a:t>- </a:t>
            </a:r>
            <a:r>
              <a:rPr lang="ru-RU" sz="2700" u="sng" spc="-8" dirty="0">
                <a:cs typeface="Calibri"/>
              </a:rPr>
              <a:t>15.02.14 Оснащение средствами автоматизации технологических процессов и производств (по отраслям</a:t>
            </a:r>
            <a:r>
              <a:rPr lang="ru-RU" sz="2700" u="sng" spc="-8" dirty="0" smtClean="0">
                <a:cs typeface="Calibri"/>
              </a:rPr>
              <a:t>)</a:t>
            </a:r>
          </a:p>
          <a:p>
            <a:pPr marL="19050" marR="1614488" algn="just">
              <a:spcBef>
                <a:spcPts val="150"/>
              </a:spcBef>
            </a:pPr>
            <a:endParaRPr lang="ru-RU" sz="2700" u="sng" spc="-8" dirty="0">
              <a:cs typeface="Calibri"/>
            </a:endParaRPr>
          </a:p>
          <a:p>
            <a:pPr marL="19050" marR="1614488" algn="just">
              <a:spcBef>
                <a:spcPts val="150"/>
              </a:spcBef>
            </a:pPr>
            <a:r>
              <a:rPr lang="ru-RU" sz="2700" spc="-8" dirty="0" smtClean="0">
                <a:cs typeface="Calibri"/>
              </a:rPr>
              <a:t>Для </a:t>
            </a:r>
            <a:r>
              <a:rPr lang="ru-RU" sz="2700" b="1" spc="-8" dirty="0" smtClean="0">
                <a:cs typeface="Calibri"/>
              </a:rPr>
              <a:t>Шага 2</a:t>
            </a:r>
            <a:r>
              <a:rPr lang="ru-RU" sz="2700" spc="-8" dirty="0" smtClean="0">
                <a:cs typeface="Calibri"/>
              </a:rPr>
              <a:t>:</a:t>
            </a:r>
          </a:p>
          <a:p>
            <a:pPr marL="19050" marR="1614488" algn="just">
              <a:spcBef>
                <a:spcPts val="150"/>
              </a:spcBef>
            </a:pPr>
            <a:r>
              <a:rPr lang="ru-RU" sz="2700" spc="-8" dirty="0" smtClean="0">
                <a:cs typeface="Calibri"/>
              </a:rPr>
              <a:t>Впишите название ПК:</a:t>
            </a:r>
          </a:p>
          <a:p>
            <a:pPr marL="19050" marR="1614488" algn="just">
              <a:spcBef>
                <a:spcPts val="150"/>
              </a:spcBef>
            </a:pPr>
            <a:r>
              <a:rPr lang="ru-RU" sz="2700" b="1" spc="-8" dirty="0">
                <a:cs typeface="Calibri"/>
              </a:rPr>
              <a:t>1 подгруппа </a:t>
            </a:r>
            <a:r>
              <a:rPr lang="ru-RU" sz="2700" spc="-8" dirty="0">
                <a:cs typeface="Calibri"/>
              </a:rPr>
              <a:t>- </a:t>
            </a:r>
            <a:r>
              <a:rPr lang="ru-RU" sz="2700" u="sng" spc="-8" dirty="0">
                <a:cs typeface="Calibri"/>
              </a:rPr>
              <a:t>ПК 1.3. Разрабатывать управляющие программы </a:t>
            </a:r>
            <a:r>
              <a:rPr lang="ru-RU" sz="2700" u="sng" spc="-8" dirty="0" err="1">
                <a:cs typeface="Calibri"/>
              </a:rPr>
              <a:t>мехатронных</a:t>
            </a:r>
            <a:r>
              <a:rPr lang="ru-RU" sz="2700" u="sng" spc="-8" dirty="0">
                <a:cs typeface="Calibri"/>
              </a:rPr>
              <a:t> систем в соответствии с техническим заданием</a:t>
            </a:r>
          </a:p>
          <a:p>
            <a:pPr marL="19050" marR="1614488" algn="just">
              <a:spcBef>
                <a:spcPts val="150"/>
              </a:spcBef>
            </a:pPr>
            <a:r>
              <a:rPr lang="ru-RU" sz="2700" b="1" spc="-8" dirty="0" smtClean="0">
                <a:cs typeface="Calibri"/>
              </a:rPr>
              <a:t>2 </a:t>
            </a:r>
            <a:r>
              <a:rPr lang="ru-RU" sz="2700" b="1" spc="-8" dirty="0">
                <a:cs typeface="Calibri"/>
              </a:rPr>
              <a:t>подгруппа </a:t>
            </a:r>
            <a:r>
              <a:rPr lang="ru-RU" sz="2700" spc="-8" dirty="0">
                <a:cs typeface="Calibri"/>
              </a:rPr>
              <a:t>- </a:t>
            </a:r>
            <a:r>
              <a:rPr lang="ru-RU" sz="2700" u="sng" spc="-8" dirty="0">
                <a:cs typeface="Calibri"/>
              </a:rPr>
              <a:t>ПК 1.2. Разрабатывать виртуальную модель элементов систем автоматизации на основе выбранного программного обеспечения и технического задания</a:t>
            </a:r>
          </a:p>
          <a:p>
            <a:pPr marL="19050" marR="1614488" algn="just">
              <a:spcBef>
                <a:spcPts val="150"/>
              </a:spcBef>
            </a:pPr>
            <a:endParaRPr lang="ru-RU" sz="2700" b="1" spc="-8" dirty="0" smtClean="0">
              <a:cs typeface="Calibri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sldNum" sz="quarter" idx="7"/>
          </p:nvPr>
        </p:nvSpPr>
        <p:spPr>
          <a:xfrm>
            <a:off x="19751042" y="14350365"/>
            <a:ext cx="6309360" cy="312586"/>
          </a:xfrm>
          <a:prstGeom prst="rect">
            <a:avLst/>
          </a:prstGeom>
        </p:spPr>
        <p:txBody>
          <a:bodyPr vert="horz" wrap="square" lIns="0" tIns="35243" rIns="0" bIns="0" rtlCol="0">
            <a:spAutoFit/>
          </a:bodyPr>
          <a:lstStyle/>
          <a:p>
            <a:pPr marL="57150">
              <a:spcBef>
                <a:spcPts val="278"/>
              </a:spcBef>
            </a:pPr>
            <a:fld id="{81D60167-4931-47E6-BA6A-407CBD079E47}" type="slidenum">
              <a:rPr spc="-15" dirty="0"/>
              <a:pPr marL="57150">
                <a:spcBef>
                  <a:spcPts val="278"/>
                </a:spcBef>
              </a:pPr>
              <a:t>10</a:t>
            </a:fld>
            <a:endParaRPr spc="-15" dirty="0"/>
          </a:p>
        </p:txBody>
      </p:sp>
    </p:spTree>
    <p:extLst>
      <p:ext uri="{BB962C8B-B14F-4D97-AF65-F5344CB8AC3E}">
        <p14:creationId xmlns:p14="http://schemas.microsoft.com/office/powerpoint/2010/main" val="341870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810" y="0"/>
            <a:ext cx="6060566" cy="10287000"/>
            <a:chOff x="0" y="0"/>
            <a:chExt cx="4040377" cy="6858000"/>
          </a:xfrm>
        </p:grpSpPr>
        <p:sp>
          <p:nvSpPr>
            <p:cNvPr id="3" name="object 3"/>
            <p:cNvSpPr/>
            <p:nvPr/>
          </p:nvSpPr>
          <p:spPr>
            <a:xfrm>
              <a:off x="3531107" y="428244"/>
              <a:ext cx="509270" cy="0"/>
            </a:xfrm>
            <a:custGeom>
              <a:avLst/>
              <a:gdLst/>
              <a:ahLst/>
              <a:cxnLst/>
              <a:rect l="l" t="t" r="r" b="b"/>
              <a:pathLst>
                <a:path w="509270">
                  <a:moveTo>
                    <a:pt x="0" y="0"/>
                  </a:moveTo>
                  <a:lnTo>
                    <a:pt x="509015" y="0"/>
                  </a:lnTo>
                </a:path>
              </a:pathLst>
            </a:custGeom>
            <a:ln w="57912">
              <a:solidFill>
                <a:srgbClr val="203975"/>
              </a:solidFill>
            </a:ln>
          </p:spPr>
          <p:txBody>
            <a:bodyPr wrap="square" lIns="0" tIns="0" rIns="0" bIns="0" rtlCol="0"/>
            <a:lstStyle/>
            <a:p>
              <a:endParaRPr sz="2700"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3531235" cy="6858000"/>
            </a:xfrm>
            <a:custGeom>
              <a:avLst/>
              <a:gdLst/>
              <a:ahLst/>
              <a:cxnLst/>
              <a:rect l="l" t="t" r="r" b="b"/>
              <a:pathLst>
                <a:path w="3531235" h="6858000">
                  <a:moveTo>
                    <a:pt x="3531108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3531108" y="6858000"/>
                  </a:lnTo>
                  <a:lnTo>
                    <a:pt x="3531108" y="0"/>
                  </a:lnTo>
                  <a:close/>
                </a:path>
              </a:pathLst>
            </a:custGeom>
            <a:solidFill>
              <a:srgbClr val="203975"/>
            </a:solidFill>
          </p:spPr>
          <p:txBody>
            <a:bodyPr wrap="square" lIns="0" tIns="0" rIns="0" bIns="0" rtlCol="0"/>
            <a:lstStyle/>
            <a:p>
              <a:endParaRPr sz="2700"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0"/>
              <a:ext cx="3531235" cy="6858000"/>
            </a:xfrm>
            <a:custGeom>
              <a:avLst/>
              <a:gdLst/>
              <a:ahLst/>
              <a:cxnLst/>
              <a:rect l="l" t="t" r="r" b="b"/>
              <a:pathLst>
                <a:path w="3531235" h="6858000">
                  <a:moveTo>
                    <a:pt x="0" y="6858000"/>
                  </a:moveTo>
                  <a:lnTo>
                    <a:pt x="3531108" y="6858000"/>
                  </a:lnTo>
                  <a:lnTo>
                    <a:pt x="3531108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</a:pathLst>
            </a:custGeom>
            <a:ln w="12192">
              <a:solidFill>
                <a:srgbClr val="203975"/>
              </a:solidFill>
            </a:ln>
          </p:spPr>
          <p:txBody>
            <a:bodyPr wrap="square" lIns="0" tIns="0" rIns="0" bIns="0" rtlCol="0"/>
            <a:lstStyle/>
            <a:p>
              <a:endParaRPr sz="2700"/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6491442" y="389572"/>
            <a:ext cx="11146155" cy="505588"/>
          </a:xfrm>
          <a:prstGeom prst="rect">
            <a:avLst/>
          </a:prstGeom>
        </p:spPr>
        <p:txBody>
          <a:bodyPr vert="horz" wrap="square" lIns="0" tIns="18098" rIns="0" bIns="0" rtlCol="0">
            <a:spAutoFit/>
          </a:bodyPr>
          <a:lstStyle/>
          <a:p>
            <a:pPr marL="19050">
              <a:lnSpc>
                <a:spcPts val="3765"/>
              </a:lnSpc>
              <a:spcBef>
                <a:spcPts val="143"/>
              </a:spcBef>
            </a:pPr>
            <a:r>
              <a:rPr lang="ru-RU" sz="3300" spc="-60" dirty="0" smtClean="0"/>
              <a:t>КЕЙС-ЗАДАЧА</a:t>
            </a:r>
            <a:endParaRPr sz="3300" dirty="0"/>
          </a:p>
        </p:txBody>
      </p:sp>
      <p:sp>
        <p:nvSpPr>
          <p:cNvPr id="13" name="object 13"/>
          <p:cNvSpPr txBox="1"/>
          <p:nvPr/>
        </p:nvSpPr>
        <p:spPr>
          <a:xfrm>
            <a:off x="6066046" y="1028700"/>
            <a:ext cx="11818831" cy="9103774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 marR="1614488" algn="just">
              <a:spcBef>
                <a:spcPts val="150"/>
              </a:spcBef>
            </a:pPr>
            <a:r>
              <a:rPr lang="ru-RU" sz="2700" spc="-8" dirty="0" smtClean="0">
                <a:cs typeface="Calibri"/>
              </a:rPr>
              <a:t>В </a:t>
            </a:r>
            <a:r>
              <a:rPr lang="ru-RU" sz="2700" b="1" spc="-8" dirty="0" smtClean="0">
                <a:cs typeface="Calibri"/>
              </a:rPr>
              <a:t>Шаг 3</a:t>
            </a:r>
            <a:r>
              <a:rPr lang="ru-RU" sz="2700" spc="-8" dirty="0" smtClean="0">
                <a:cs typeface="Calibri"/>
              </a:rPr>
              <a:t> перенесите название компетенции, впишите знания и умения:</a:t>
            </a:r>
          </a:p>
          <a:p>
            <a:pPr marL="19050" marR="1614488" algn="just">
              <a:spcBef>
                <a:spcPts val="150"/>
              </a:spcBef>
            </a:pPr>
            <a:endParaRPr lang="ru-RU" sz="2700" b="1" spc="-8" dirty="0" smtClean="0">
              <a:cs typeface="Calibri"/>
            </a:endParaRPr>
          </a:p>
          <a:p>
            <a:pPr marL="19050" marR="1614488" algn="just">
              <a:spcBef>
                <a:spcPts val="150"/>
              </a:spcBef>
            </a:pPr>
            <a:r>
              <a:rPr lang="ru-RU" sz="2700" b="1" spc="-8" dirty="0" smtClean="0">
                <a:cs typeface="Calibri"/>
              </a:rPr>
              <a:t>1 подгруппа:</a:t>
            </a:r>
          </a:p>
          <a:p>
            <a:pPr marL="19050" marR="1614488" algn="just">
              <a:spcBef>
                <a:spcPts val="150"/>
              </a:spcBef>
            </a:pPr>
            <a:r>
              <a:rPr lang="ru-RU" sz="2700" b="1" u="sng" spc="-8" dirty="0" smtClean="0">
                <a:cs typeface="Calibri"/>
              </a:rPr>
              <a:t>Знания</a:t>
            </a:r>
            <a:r>
              <a:rPr lang="ru-RU" sz="2700" b="1" spc="-8" dirty="0" smtClean="0">
                <a:cs typeface="Calibri"/>
              </a:rPr>
              <a:t> </a:t>
            </a:r>
          </a:p>
          <a:p>
            <a:pPr marL="476250" marR="1614488" indent="-457200" algn="just">
              <a:spcBef>
                <a:spcPts val="150"/>
              </a:spcBef>
              <a:buFont typeface="Arial" panose="020B0604020202020204" pitchFamily="34" charset="0"/>
              <a:buChar char="•"/>
            </a:pPr>
            <a:r>
              <a:rPr lang="ru-RU" sz="2700" spc="-8" dirty="0" smtClean="0">
                <a:cs typeface="Calibri"/>
              </a:rPr>
              <a:t>языки </a:t>
            </a:r>
            <a:r>
              <a:rPr lang="ru-RU" sz="2700" spc="-8" dirty="0">
                <a:cs typeface="Calibri"/>
              </a:rPr>
              <a:t>программирования и интерфейсов программируемых логических </a:t>
            </a:r>
            <a:r>
              <a:rPr lang="ru-RU" sz="2700" spc="-8" dirty="0" smtClean="0">
                <a:cs typeface="Calibri"/>
              </a:rPr>
              <a:t>контроллеров</a:t>
            </a:r>
          </a:p>
          <a:p>
            <a:pPr marL="476250" marR="1614488" indent="-457200" algn="just">
              <a:spcBef>
                <a:spcPts val="150"/>
              </a:spcBef>
              <a:buFont typeface="Arial" panose="020B0604020202020204" pitchFamily="34" charset="0"/>
              <a:buChar char="•"/>
            </a:pPr>
            <a:r>
              <a:rPr lang="ru-RU" sz="2700" spc="-8" dirty="0">
                <a:cs typeface="Calibri"/>
              </a:rPr>
              <a:t>методы непосредственного, последовательного и параллельного программирования</a:t>
            </a:r>
          </a:p>
          <a:p>
            <a:pPr marL="19050" marR="1614488" algn="just">
              <a:spcBef>
                <a:spcPts val="150"/>
              </a:spcBef>
            </a:pPr>
            <a:r>
              <a:rPr lang="ru-RU" sz="2700" b="1" u="sng" spc="-8" dirty="0" smtClean="0">
                <a:cs typeface="Calibri"/>
              </a:rPr>
              <a:t>Умения</a:t>
            </a:r>
          </a:p>
          <a:p>
            <a:pPr marL="476250" marR="1614488" indent="-457200" algn="just">
              <a:spcBef>
                <a:spcPts val="150"/>
              </a:spcBef>
              <a:buFont typeface="Arial" panose="020B0604020202020204" pitchFamily="34" charset="0"/>
              <a:buChar char="•"/>
            </a:pPr>
            <a:r>
              <a:rPr lang="ru-RU" sz="2700" spc="-8" dirty="0">
                <a:cs typeface="Calibri"/>
              </a:rPr>
              <a:t>разрабатывать алгоритмы управления </a:t>
            </a:r>
            <a:r>
              <a:rPr lang="ru-RU" sz="2700" spc="-8" dirty="0" err="1">
                <a:cs typeface="Calibri"/>
              </a:rPr>
              <a:t>мехатронными</a:t>
            </a:r>
            <a:r>
              <a:rPr lang="ru-RU" sz="2700" spc="-8" dirty="0">
                <a:cs typeface="Calibri"/>
              </a:rPr>
              <a:t> системами</a:t>
            </a:r>
          </a:p>
          <a:p>
            <a:pPr marL="476250" marR="1614488" indent="-457200" algn="just">
              <a:spcBef>
                <a:spcPts val="150"/>
              </a:spcBef>
              <a:buFont typeface="Arial" panose="020B0604020202020204" pitchFamily="34" charset="0"/>
              <a:buChar char="•"/>
            </a:pPr>
            <a:r>
              <a:rPr lang="ru-RU" sz="2700" spc="-8" dirty="0">
                <a:cs typeface="Calibri"/>
              </a:rPr>
              <a:t>программировать </a:t>
            </a:r>
            <a:r>
              <a:rPr lang="ru-RU" sz="2700" spc="-8" dirty="0" err="1">
                <a:cs typeface="Calibri"/>
              </a:rPr>
              <a:t>плк</a:t>
            </a:r>
            <a:endParaRPr lang="ru-RU" sz="2700" spc="-8" dirty="0">
              <a:cs typeface="Calibri"/>
            </a:endParaRPr>
          </a:p>
          <a:p>
            <a:pPr marL="19050" marR="1614488" algn="just">
              <a:spcBef>
                <a:spcPts val="150"/>
              </a:spcBef>
            </a:pPr>
            <a:endParaRPr lang="ru-RU" sz="2700" b="1" spc="-8" dirty="0" smtClean="0">
              <a:cs typeface="Calibri"/>
            </a:endParaRPr>
          </a:p>
          <a:p>
            <a:pPr marL="19050" marR="1614488" algn="just">
              <a:spcBef>
                <a:spcPts val="150"/>
              </a:spcBef>
            </a:pPr>
            <a:r>
              <a:rPr lang="ru-RU" sz="2700" b="1" spc="-8" dirty="0" smtClean="0">
                <a:cs typeface="Calibri"/>
              </a:rPr>
              <a:t>2 подгруппа:</a:t>
            </a:r>
          </a:p>
          <a:p>
            <a:pPr marL="19050" marR="1614488" algn="just">
              <a:spcBef>
                <a:spcPts val="150"/>
              </a:spcBef>
            </a:pPr>
            <a:r>
              <a:rPr lang="ru-RU" sz="2700" b="1" u="sng" spc="-8" dirty="0" smtClean="0">
                <a:cs typeface="Calibri"/>
              </a:rPr>
              <a:t>Знания</a:t>
            </a:r>
          </a:p>
          <a:p>
            <a:pPr marL="476250" marR="1614488" indent="-457200" algn="just">
              <a:spcBef>
                <a:spcPts val="150"/>
              </a:spcBef>
              <a:buFont typeface="Arial" panose="020B0604020202020204" pitchFamily="34" charset="0"/>
              <a:buChar char="•"/>
            </a:pPr>
            <a:r>
              <a:rPr lang="ru-RU" sz="2700" spc="-8" dirty="0">
                <a:cs typeface="Calibri"/>
              </a:rPr>
              <a:t>принципы и методы автоматизированного проектирования технических систем</a:t>
            </a:r>
          </a:p>
          <a:p>
            <a:pPr marL="19050" marR="1614488" algn="just">
              <a:spcBef>
                <a:spcPts val="150"/>
              </a:spcBef>
            </a:pPr>
            <a:r>
              <a:rPr lang="ru-RU" sz="2700" b="1" u="sng" spc="-8" dirty="0" smtClean="0">
                <a:cs typeface="Calibri"/>
              </a:rPr>
              <a:t>Умения</a:t>
            </a:r>
          </a:p>
          <a:p>
            <a:pPr marL="476250" marR="1614488" indent="-457200" algn="just">
              <a:spcBef>
                <a:spcPts val="150"/>
              </a:spcBef>
              <a:buFont typeface="Arial" panose="020B0604020202020204" pitchFamily="34" charset="0"/>
              <a:buChar char="•"/>
            </a:pPr>
            <a:r>
              <a:rPr lang="ru-RU" sz="2700" spc="-8" dirty="0">
                <a:cs typeface="Calibri"/>
              </a:rPr>
              <a:t>анализировать технические проекты и другую техническую документацию для выбора </a:t>
            </a:r>
            <a:r>
              <a:rPr lang="ru-RU" sz="2700" spc="-8" dirty="0" smtClean="0">
                <a:cs typeface="Calibri"/>
              </a:rPr>
              <a:t>ПО для </a:t>
            </a:r>
            <a:r>
              <a:rPr lang="ru-RU" sz="2700" spc="-8" dirty="0">
                <a:cs typeface="Calibri"/>
              </a:rPr>
              <a:t>создания модели элементов систем </a:t>
            </a:r>
            <a:r>
              <a:rPr lang="ru-RU" sz="2700" spc="-8" dirty="0" smtClean="0">
                <a:cs typeface="Calibri"/>
              </a:rPr>
              <a:t>автоматизации</a:t>
            </a:r>
            <a:endParaRPr lang="ru-RU" sz="2700" b="1" spc="-8" dirty="0" smtClean="0">
              <a:cs typeface="Calibri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sldNum" sz="quarter" idx="7"/>
          </p:nvPr>
        </p:nvSpPr>
        <p:spPr>
          <a:xfrm>
            <a:off x="19751042" y="14350365"/>
            <a:ext cx="6309360" cy="312586"/>
          </a:xfrm>
          <a:prstGeom prst="rect">
            <a:avLst/>
          </a:prstGeom>
        </p:spPr>
        <p:txBody>
          <a:bodyPr vert="horz" wrap="square" lIns="0" tIns="35243" rIns="0" bIns="0" rtlCol="0">
            <a:spAutoFit/>
          </a:bodyPr>
          <a:lstStyle/>
          <a:p>
            <a:pPr marL="57150">
              <a:spcBef>
                <a:spcPts val="278"/>
              </a:spcBef>
            </a:pPr>
            <a:fld id="{81D60167-4931-47E6-BA6A-407CBD079E47}" type="slidenum">
              <a:rPr spc="-15" dirty="0"/>
              <a:pPr marL="57150">
                <a:spcBef>
                  <a:spcPts val="278"/>
                </a:spcBef>
              </a:pPr>
              <a:t>11</a:t>
            </a:fld>
            <a:endParaRPr spc="-15" dirty="0"/>
          </a:p>
        </p:txBody>
      </p:sp>
    </p:spTree>
    <p:extLst>
      <p:ext uri="{BB962C8B-B14F-4D97-AF65-F5344CB8AC3E}">
        <p14:creationId xmlns:p14="http://schemas.microsoft.com/office/powerpoint/2010/main" val="236208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810" y="0"/>
            <a:ext cx="6060566" cy="10287000"/>
            <a:chOff x="0" y="0"/>
            <a:chExt cx="4040377" cy="6858000"/>
          </a:xfrm>
        </p:grpSpPr>
        <p:sp>
          <p:nvSpPr>
            <p:cNvPr id="3" name="object 3"/>
            <p:cNvSpPr/>
            <p:nvPr/>
          </p:nvSpPr>
          <p:spPr>
            <a:xfrm>
              <a:off x="3531107" y="428244"/>
              <a:ext cx="509270" cy="0"/>
            </a:xfrm>
            <a:custGeom>
              <a:avLst/>
              <a:gdLst/>
              <a:ahLst/>
              <a:cxnLst/>
              <a:rect l="l" t="t" r="r" b="b"/>
              <a:pathLst>
                <a:path w="509270">
                  <a:moveTo>
                    <a:pt x="0" y="0"/>
                  </a:moveTo>
                  <a:lnTo>
                    <a:pt x="509015" y="0"/>
                  </a:lnTo>
                </a:path>
              </a:pathLst>
            </a:custGeom>
            <a:ln w="57912">
              <a:solidFill>
                <a:srgbClr val="203975"/>
              </a:solidFill>
            </a:ln>
          </p:spPr>
          <p:txBody>
            <a:bodyPr wrap="square" lIns="0" tIns="0" rIns="0" bIns="0" rtlCol="0"/>
            <a:lstStyle/>
            <a:p>
              <a:endParaRPr sz="2700"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3531235" cy="6858000"/>
            </a:xfrm>
            <a:custGeom>
              <a:avLst/>
              <a:gdLst/>
              <a:ahLst/>
              <a:cxnLst/>
              <a:rect l="l" t="t" r="r" b="b"/>
              <a:pathLst>
                <a:path w="3531235" h="6858000">
                  <a:moveTo>
                    <a:pt x="3531108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3531108" y="6858000"/>
                  </a:lnTo>
                  <a:lnTo>
                    <a:pt x="3531108" y="0"/>
                  </a:lnTo>
                  <a:close/>
                </a:path>
              </a:pathLst>
            </a:custGeom>
            <a:solidFill>
              <a:srgbClr val="203975"/>
            </a:solidFill>
          </p:spPr>
          <p:txBody>
            <a:bodyPr wrap="square" lIns="0" tIns="0" rIns="0" bIns="0" rtlCol="0"/>
            <a:lstStyle/>
            <a:p>
              <a:endParaRPr sz="2700"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0"/>
              <a:ext cx="3531235" cy="6858000"/>
            </a:xfrm>
            <a:custGeom>
              <a:avLst/>
              <a:gdLst/>
              <a:ahLst/>
              <a:cxnLst/>
              <a:rect l="l" t="t" r="r" b="b"/>
              <a:pathLst>
                <a:path w="3531235" h="6858000">
                  <a:moveTo>
                    <a:pt x="0" y="6858000"/>
                  </a:moveTo>
                  <a:lnTo>
                    <a:pt x="3531108" y="6858000"/>
                  </a:lnTo>
                  <a:lnTo>
                    <a:pt x="3531108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</a:pathLst>
            </a:custGeom>
            <a:ln w="12192">
              <a:solidFill>
                <a:srgbClr val="203975"/>
              </a:solidFill>
            </a:ln>
          </p:spPr>
          <p:txBody>
            <a:bodyPr wrap="square" lIns="0" tIns="0" rIns="0" bIns="0" rtlCol="0"/>
            <a:lstStyle/>
            <a:p>
              <a:endParaRPr sz="2700"/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6491442" y="389572"/>
            <a:ext cx="11146155" cy="505588"/>
          </a:xfrm>
          <a:prstGeom prst="rect">
            <a:avLst/>
          </a:prstGeom>
        </p:spPr>
        <p:txBody>
          <a:bodyPr vert="horz" wrap="square" lIns="0" tIns="18098" rIns="0" bIns="0" rtlCol="0">
            <a:spAutoFit/>
          </a:bodyPr>
          <a:lstStyle/>
          <a:p>
            <a:pPr marL="19050">
              <a:lnSpc>
                <a:spcPts val="3765"/>
              </a:lnSpc>
              <a:spcBef>
                <a:spcPts val="143"/>
              </a:spcBef>
            </a:pPr>
            <a:r>
              <a:rPr lang="ru-RU" sz="3300" spc="-60" dirty="0" smtClean="0"/>
              <a:t>КЕЙС-ЗАДАЧА</a:t>
            </a:r>
            <a:endParaRPr sz="3300" dirty="0"/>
          </a:p>
        </p:txBody>
      </p:sp>
      <p:sp>
        <p:nvSpPr>
          <p:cNvPr id="13" name="object 13"/>
          <p:cNvSpPr txBox="1"/>
          <p:nvPr/>
        </p:nvSpPr>
        <p:spPr>
          <a:xfrm>
            <a:off x="6066046" y="1028700"/>
            <a:ext cx="11818831" cy="7467429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 marR="1614488" algn="just">
              <a:spcBef>
                <a:spcPts val="150"/>
              </a:spcBef>
            </a:pPr>
            <a:r>
              <a:rPr lang="ru-RU" sz="2700" spc="-8" dirty="0" smtClean="0">
                <a:cs typeface="Calibri"/>
              </a:rPr>
              <a:t>В </a:t>
            </a:r>
            <a:r>
              <a:rPr lang="ru-RU" sz="2700" b="1" spc="-8" dirty="0" smtClean="0">
                <a:cs typeface="Calibri"/>
              </a:rPr>
              <a:t>Шаг 4</a:t>
            </a:r>
            <a:r>
              <a:rPr lang="ru-RU" sz="2700" spc="-8" dirty="0" smtClean="0">
                <a:cs typeface="Calibri"/>
              </a:rPr>
              <a:t> запишите результат обучения, по таксономии </a:t>
            </a:r>
            <a:r>
              <a:rPr lang="ru-RU" sz="2700" spc="-8" dirty="0" err="1" smtClean="0">
                <a:cs typeface="Calibri"/>
              </a:rPr>
              <a:t>Блума</a:t>
            </a:r>
            <a:r>
              <a:rPr lang="ru-RU" sz="2700" spc="-8" dirty="0" smtClean="0">
                <a:cs typeface="Calibri"/>
              </a:rPr>
              <a:t> определите уровень.</a:t>
            </a:r>
          </a:p>
          <a:p>
            <a:pPr marL="19050" marR="1614488" algn="just">
              <a:spcBef>
                <a:spcPts val="150"/>
              </a:spcBef>
            </a:pPr>
            <a:endParaRPr lang="ru-RU" sz="2700" spc="-8" dirty="0">
              <a:cs typeface="Calibri"/>
            </a:endParaRPr>
          </a:p>
          <a:p>
            <a:pPr marL="19050" marR="1614488" algn="just">
              <a:spcBef>
                <a:spcPts val="150"/>
              </a:spcBef>
            </a:pPr>
            <a:r>
              <a:rPr lang="ru-RU" sz="2700" spc="-8" dirty="0" smtClean="0">
                <a:cs typeface="Calibri"/>
              </a:rPr>
              <a:t>Для </a:t>
            </a:r>
            <a:r>
              <a:rPr lang="ru-RU" sz="2700" b="1" spc="-8" dirty="0" smtClean="0">
                <a:cs typeface="Calibri"/>
              </a:rPr>
              <a:t>Шага 5</a:t>
            </a:r>
            <a:r>
              <a:rPr lang="ru-RU" sz="2700" spc="-8" dirty="0" smtClean="0">
                <a:cs typeface="Calibri"/>
              </a:rPr>
              <a:t> выпишите результат декомпозиции</a:t>
            </a:r>
          </a:p>
          <a:p>
            <a:pPr marL="19050" marR="1614488" algn="just">
              <a:spcBef>
                <a:spcPts val="150"/>
              </a:spcBef>
            </a:pPr>
            <a:r>
              <a:rPr lang="ru-RU" sz="2700" b="1" spc="-8" dirty="0" smtClean="0">
                <a:cs typeface="Calibri"/>
              </a:rPr>
              <a:t>1 подгруппа:</a:t>
            </a:r>
          </a:p>
          <a:p>
            <a:pPr marL="476250" marR="1614488" indent="-457200" algn="just">
              <a:spcBef>
                <a:spcPts val="150"/>
              </a:spcBef>
              <a:buFont typeface="Arial" panose="020B0604020202020204" pitchFamily="34" charset="0"/>
              <a:buChar char="•"/>
            </a:pPr>
            <a:r>
              <a:rPr lang="ru-RU" sz="2700" spc="-8" dirty="0" smtClean="0">
                <a:cs typeface="Calibri"/>
              </a:rPr>
              <a:t>Создавать алгоритмы управления</a:t>
            </a:r>
          </a:p>
          <a:p>
            <a:pPr marL="476250" marR="1614488" indent="-457200" algn="just">
              <a:spcBef>
                <a:spcPts val="150"/>
              </a:spcBef>
              <a:buFont typeface="Arial" panose="020B0604020202020204" pitchFamily="34" charset="0"/>
              <a:buChar char="•"/>
            </a:pPr>
            <a:r>
              <a:rPr lang="ru-RU" sz="2700" spc="-8" dirty="0">
                <a:cs typeface="Calibri"/>
              </a:rPr>
              <a:t>П</a:t>
            </a:r>
            <a:r>
              <a:rPr lang="ru-RU" sz="2700" spc="-8" dirty="0" smtClean="0">
                <a:cs typeface="Calibri"/>
              </a:rPr>
              <a:t>рограммировать микроконтроллеры</a:t>
            </a:r>
          </a:p>
          <a:p>
            <a:pPr marL="476250" marR="1614488" indent="-457200" algn="just">
              <a:spcBef>
                <a:spcPts val="150"/>
              </a:spcBef>
              <a:buFont typeface="Arial" panose="020B0604020202020204" pitchFamily="34" charset="0"/>
              <a:buChar char="•"/>
            </a:pPr>
            <a:r>
              <a:rPr lang="ru-RU" sz="2700" spc="-8" dirty="0" smtClean="0">
                <a:cs typeface="Calibri"/>
              </a:rPr>
              <a:t>Осуществлять отладку </a:t>
            </a:r>
            <a:r>
              <a:rPr lang="ru-RU" sz="2700" spc="-8" dirty="0">
                <a:cs typeface="Calibri"/>
              </a:rPr>
              <a:t>и тестирование </a:t>
            </a:r>
            <a:r>
              <a:rPr lang="ru-RU" sz="2700" spc="-8" dirty="0" smtClean="0">
                <a:cs typeface="Calibri"/>
              </a:rPr>
              <a:t>программы</a:t>
            </a:r>
          </a:p>
          <a:p>
            <a:pPr marL="476250" marR="1614488" indent="-457200" algn="just">
              <a:spcBef>
                <a:spcPts val="150"/>
              </a:spcBef>
              <a:buFont typeface="Arial" panose="020B0604020202020204" pitchFamily="34" charset="0"/>
              <a:buChar char="•"/>
            </a:pPr>
            <a:r>
              <a:rPr lang="ru-RU" sz="2700" spc="-8" dirty="0" smtClean="0">
                <a:cs typeface="Calibri"/>
              </a:rPr>
              <a:t>Проводить корректировку программы</a:t>
            </a:r>
          </a:p>
          <a:p>
            <a:pPr marL="476250" marR="1614488" indent="-457200" algn="just">
              <a:spcBef>
                <a:spcPts val="150"/>
              </a:spcBef>
              <a:buFont typeface="Arial" panose="020B0604020202020204" pitchFamily="34" charset="0"/>
              <a:buChar char="•"/>
            </a:pPr>
            <a:endParaRPr lang="ru-RU" sz="2700" spc="-8" dirty="0" smtClean="0">
              <a:cs typeface="Calibri"/>
            </a:endParaRPr>
          </a:p>
          <a:p>
            <a:pPr marL="19050" marR="1614488" algn="just">
              <a:spcBef>
                <a:spcPts val="150"/>
              </a:spcBef>
            </a:pPr>
            <a:r>
              <a:rPr lang="ru-RU" sz="2700" b="1" spc="-8" dirty="0" smtClean="0">
                <a:cs typeface="Calibri"/>
              </a:rPr>
              <a:t>2 подгруппа:</a:t>
            </a:r>
          </a:p>
          <a:p>
            <a:pPr marL="476250" marR="1614488" indent="-457200" algn="just">
              <a:spcBef>
                <a:spcPts val="150"/>
              </a:spcBef>
              <a:buFont typeface="Arial" panose="020B0604020202020204" pitchFamily="34" charset="0"/>
              <a:buChar char="•"/>
            </a:pPr>
            <a:r>
              <a:rPr lang="ru-RU" sz="2700" spc="-8" dirty="0" smtClean="0">
                <a:cs typeface="Calibri"/>
              </a:rPr>
              <a:t>Создавать виртуальную модель</a:t>
            </a:r>
          </a:p>
          <a:p>
            <a:pPr marL="476250" marR="1614488" indent="-457200" algn="just">
              <a:spcBef>
                <a:spcPts val="150"/>
              </a:spcBef>
              <a:buFont typeface="Arial" panose="020B0604020202020204" pitchFamily="34" charset="0"/>
              <a:buChar char="•"/>
            </a:pPr>
            <a:r>
              <a:rPr lang="ru-RU" sz="2700" spc="-8" dirty="0" smtClean="0">
                <a:cs typeface="Calibri"/>
              </a:rPr>
              <a:t>Интегрировать виртуальную модель</a:t>
            </a:r>
          </a:p>
          <a:p>
            <a:pPr marL="476250" marR="1614488" indent="-457200" algn="just">
              <a:spcBef>
                <a:spcPts val="150"/>
              </a:spcBef>
              <a:buFont typeface="Arial" panose="020B0604020202020204" pitchFamily="34" charset="0"/>
              <a:buChar char="•"/>
            </a:pPr>
            <a:r>
              <a:rPr lang="ru-RU" sz="2700" spc="-8" dirty="0" smtClean="0">
                <a:cs typeface="Calibri"/>
              </a:rPr>
              <a:t>Тестировать виртуальную модель</a:t>
            </a:r>
          </a:p>
          <a:p>
            <a:pPr marL="476250" marR="1614488" indent="-457200" algn="just">
              <a:spcBef>
                <a:spcPts val="150"/>
              </a:spcBef>
              <a:buFont typeface="Arial" panose="020B0604020202020204" pitchFamily="34" charset="0"/>
              <a:buChar char="•"/>
            </a:pPr>
            <a:r>
              <a:rPr lang="ru-RU" sz="2700" spc="-8" dirty="0" smtClean="0">
                <a:cs typeface="Calibri"/>
              </a:rPr>
              <a:t>Проводить корректировку виртуальной модели</a:t>
            </a:r>
          </a:p>
          <a:p>
            <a:pPr marL="19050" marR="1614488" algn="just">
              <a:spcBef>
                <a:spcPts val="150"/>
              </a:spcBef>
            </a:pPr>
            <a:endParaRPr lang="ru-RU" sz="2700" spc="-8" dirty="0" smtClean="0">
              <a:cs typeface="Calibri"/>
            </a:endParaRPr>
          </a:p>
          <a:p>
            <a:pPr marL="19050" marR="1614488" algn="just">
              <a:spcBef>
                <a:spcPts val="150"/>
              </a:spcBef>
            </a:pPr>
            <a:r>
              <a:rPr lang="ru-RU" sz="2700" b="1" spc="-8" dirty="0" smtClean="0">
                <a:cs typeface="Calibri"/>
              </a:rPr>
              <a:t>Шаг 6 и 7 </a:t>
            </a:r>
            <a:r>
              <a:rPr lang="ru-RU" sz="2700" spc="-8" dirty="0" smtClean="0">
                <a:cs typeface="Calibri"/>
              </a:rPr>
              <a:t>выполните вместе с модератором.</a:t>
            </a:r>
          </a:p>
        </p:txBody>
      </p:sp>
      <p:sp>
        <p:nvSpPr>
          <p:cNvPr id="15" name="object 15"/>
          <p:cNvSpPr txBox="1">
            <a:spLocks noGrp="1"/>
          </p:cNvSpPr>
          <p:nvPr>
            <p:ph type="sldNum" sz="quarter" idx="7"/>
          </p:nvPr>
        </p:nvSpPr>
        <p:spPr>
          <a:xfrm>
            <a:off x="19751042" y="14350365"/>
            <a:ext cx="6309360" cy="312586"/>
          </a:xfrm>
          <a:prstGeom prst="rect">
            <a:avLst/>
          </a:prstGeom>
        </p:spPr>
        <p:txBody>
          <a:bodyPr vert="horz" wrap="square" lIns="0" tIns="35243" rIns="0" bIns="0" rtlCol="0">
            <a:spAutoFit/>
          </a:bodyPr>
          <a:lstStyle/>
          <a:p>
            <a:pPr marL="57150">
              <a:spcBef>
                <a:spcPts val="278"/>
              </a:spcBef>
            </a:pPr>
            <a:fld id="{81D60167-4931-47E6-BA6A-407CBD079E47}" type="slidenum">
              <a:rPr spc="-15" dirty="0"/>
              <a:pPr marL="57150">
                <a:spcBef>
                  <a:spcPts val="278"/>
                </a:spcBef>
              </a:pPr>
              <a:t>12</a:t>
            </a:fld>
            <a:endParaRPr spc="-15" dirty="0"/>
          </a:p>
        </p:txBody>
      </p:sp>
    </p:spTree>
    <p:extLst>
      <p:ext uri="{BB962C8B-B14F-4D97-AF65-F5344CB8AC3E}">
        <p14:creationId xmlns:p14="http://schemas.microsoft.com/office/powerpoint/2010/main" val="425829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8288000" cy="4610099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752600" y="5219700"/>
            <a:ext cx="15163800" cy="643766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algn="ctr"/>
            <a:r>
              <a:rPr lang="ru-RU" sz="4000" b="1" spc="90" dirty="0" smtClean="0">
                <a:solidFill>
                  <a:srgbClr val="001F5F"/>
                </a:solidFill>
                <a:latin typeface="Tahoma"/>
                <a:cs typeface="Tahoma"/>
              </a:rPr>
              <a:t>Формирование системы оценивания</a:t>
            </a:r>
            <a:endParaRPr lang="ru-RU" sz="4000" b="1" spc="90" dirty="0">
              <a:solidFill>
                <a:srgbClr val="001F5F"/>
              </a:solidFill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455862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0694" y="1770663"/>
            <a:ext cx="16440505" cy="7663636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algn="just">
              <a:lnSpc>
                <a:spcPct val="100699"/>
              </a:lnSpc>
              <a:spcBef>
                <a:spcPts val="80"/>
              </a:spcBef>
            </a:pPr>
            <a:r>
              <a:rPr lang="ru-RU" sz="2400" b="1" spc="15" dirty="0" smtClean="0">
                <a:solidFill>
                  <a:srgbClr val="0070C0"/>
                </a:solidFill>
                <a:latin typeface="Arial"/>
                <a:cs typeface="Arial"/>
              </a:rPr>
              <a:t>Оценивание</a:t>
            </a:r>
            <a:r>
              <a:rPr lang="ru-RU" sz="2400" b="1" spc="15" dirty="0" smtClean="0">
                <a:latin typeface="Arial"/>
                <a:cs typeface="Arial"/>
              </a:rPr>
              <a:t> – формальные и неформальные процессы определения, сбора, накопления и анализа доказательств (данных), используемых для оценки достижения результатов учебной деятельности</a:t>
            </a:r>
          </a:p>
          <a:p>
            <a:pPr marL="12700" marR="5080" algn="just">
              <a:lnSpc>
                <a:spcPct val="100699"/>
              </a:lnSpc>
              <a:spcBef>
                <a:spcPts val="80"/>
              </a:spcBef>
            </a:pPr>
            <a:endParaRPr lang="ru-RU" sz="2400" b="1" spc="15" dirty="0">
              <a:latin typeface="Arial"/>
              <a:cs typeface="Arial"/>
            </a:endParaRPr>
          </a:p>
          <a:p>
            <a:pPr marL="12700" marR="5080" algn="just">
              <a:lnSpc>
                <a:spcPct val="100699"/>
              </a:lnSpc>
              <a:spcBef>
                <a:spcPts val="80"/>
              </a:spcBef>
            </a:pPr>
            <a:r>
              <a:rPr lang="ru-RU" sz="2400" b="1" spc="15" dirty="0" smtClean="0">
                <a:solidFill>
                  <a:srgbClr val="0070C0"/>
                </a:solidFill>
                <a:latin typeface="Arial"/>
                <a:cs typeface="Arial"/>
              </a:rPr>
              <a:t>Система оценивания </a:t>
            </a:r>
            <a:r>
              <a:rPr lang="ru-RU" sz="2400" b="1" spc="15" dirty="0" smtClean="0">
                <a:latin typeface="Arial"/>
                <a:cs typeface="Arial"/>
              </a:rPr>
              <a:t>– комплекс оценочных мероприятий, согласованных с результатами обучения и направленных на формирование и оценку сформированности результатов обучения по дисциплине</a:t>
            </a:r>
          </a:p>
          <a:p>
            <a:pPr marL="12700" marR="5080" algn="just">
              <a:lnSpc>
                <a:spcPct val="100699"/>
              </a:lnSpc>
              <a:spcBef>
                <a:spcPts val="80"/>
              </a:spcBef>
            </a:pPr>
            <a:endParaRPr lang="ru-RU" sz="2400" b="1" spc="15" dirty="0" smtClean="0">
              <a:latin typeface="Arial"/>
              <a:cs typeface="Arial"/>
            </a:endParaRPr>
          </a:p>
          <a:p>
            <a:pPr marL="12700" marR="5080" algn="just">
              <a:lnSpc>
                <a:spcPct val="100699"/>
              </a:lnSpc>
              <a:spcBef>
                <a:spcPts val="80"/>
              </a:spcBef>
            </a:pPr>
            <a:endParaRPr lang="ru-RU" sz="2400" b="1" spc="15" dirty="0">
              <a:latin typeface="Arial"/>
              <a:cs typeface="Arial"/>
            </a:endParaRPr>
          </a:p>
          <a:p>
            <a:pPr marL="12700" marR="5080" algn="ctr">
              <a:lnSpc>
                <a:spcPct val="100699"/>
              </a:lnSpc>
              <a:spcBef>
                <a:spcPts val="80"/>
              </a:spcBef>
            </a:pPr>
            <a:r>
              <a:rPr lang="ru-RU" sz="2400" b="1" spc="15" dirty="0" smtClean="0">
                <a:solidFill>
                  <a:srgbClr val="0070C0"/>
                </a:solidFill>
                <a:latin typeface="Arial"/>
                <a:cs typeface="Arial"/>
              </a:rPr>
              <a:t>Главные вопросы оценивания</a:t>
            </a:r>
          </a:p>
          <a:p>
            <a:pPr marL="12700" marR="5080" algn="ctr">
              <a:lnSpc>
                <a:spcPct val="100699"/>
              </a:lnSpc>
              <a:spcBef>
                <a:spcPts val="80"/>
              </a:spcBef>
            </a:pPr>
            <a:endParaRPr lang="ru-RU" sz="2400" b="1" spc="15" dirty="0">
              <a:latin typeface="Arial"/>
              <a:cs typeface="Arial"/>
            </a:endParaRPr>
          </a:p>
          <a:p>
            <a:pPr marL="355600" marR="5080" indent="-342900" algn="just">
              <a:lnSpc>
                <a:spcPct val="100699"/>
              </a:lnSpc>
              <a:spcBef>
                <a:spcPts val="80"/>
              </a:spcBef>
              <a:buFont typeface="Arial" panose="020B0604020202020204" pitchFamily="34" charset="0"/>
              <a:buChar char="•"/>
            </a:pPr>
            <a:r>
              <a:rPr lang="ru-RU" sz="2400" b="1" spc="15" dirty="0" smtClean="0">
                <a:latin typeface="Arial"/>
                <a:cs typeface="Arial"/>
              </a:rPr>
              <a:t>Как сделать оценивание объективным и адекватным?</a:t>
            </a:r>
          </a:p>
          <a:p>
            <a:pPr marL="355600" marR="5080" indent="-342900" algn="just">
              <a:lnSpc>
                <a:spcPct val="100699"/>
              </a:lnSpc>
              <a:spcBef>
                <a:spcPts val="80"/>
              </a:spcBef>
              <a:buFont typeface="Arial" panose="020B0604020202020204" pitchFamily="34" charset="0"/>
              <a:buChar char="•"/>
            </a:pPr>
            <a:r>
              <a:rPr lang="ru-RU" sz="2400" b="1" spc="15" dirty="0" smtClean="0">
                <a:latin typeface="Arial"/>
                <a:cs typeface="Arial"/>
              </a:rPr>
              <a:t>Что мы хотим оценить и почему? </a:t>
            </a:r>
          </a:p>
          <a:p>
            <a:pPr marL="355600" marR="5080" indent="-342900" algn="just">
              <a:lnSpc>
                <a:spcPct val="100699"/>
              </a:lnSpc>
              <a:spcBef>
                <a:spcPts val="80"/>
              </a:spcBef>
              <a:buFont typeface="Arial" panose="020B0604020202020204" pitchFamily="34" charset="0"/>
              <a:buChar char="•"/>
            </a:pPr>
            <a:r>
              <a:rPr lang="ru-RU" sz="2400" b="1" spc="15" dirty="0" smtClean="0">
                <a:latin typeface="Arial"/>
                <a:cs typeface="Arial"/>
              </a:rPr>
              <a:t>По каким критериям должна происходить оценка?</a:t>
            </a:r>
          </a:p>
          <a:p>
            <a:pPr marL="355600" marR="5080" indent="-342900" algn="just">
              <a:lnSpc>
                <a:spcPct val="100699"/>
              </a:lnSpc>
              <a:spcBef>
                <a:spcPts val="80"/>
              </a:spcBef>
              <a:buFont typeface="Arial" panose="020B0604020202020204" pitchFamily="34" charset="0"/>
              <a:buChar char="•"/>
            </a:pPr>
            <a:endParaRPr lang="ru-RU" sz="2400" b="1" spc="15" dirty="0" smtClean="0">
              <a:latin typeface="Arial"/>
              <a:cs typeface="Arial"/>
            </a:endParaRPr>
          </a:p>
          <a:p>
            <a:pPr marL="12700" marR="5080" algn="just">
              <a:lnSpc>
                <a:spcPct val="100699"/>
              </a:lnSpc>
              <a:spcBef>
                <a:spcPts val="80"/>
              </a:spcBef>
            </a:pPr>
            <a:endParaRPr lang="ru-RU" sz="2400" b="1" spc="15" dirty="0">
              <a:latin typeface="Arial"/>
              <a:cs typeface="Arial"/>
            </a:endParaRPr>
          </a:p>
          <a:p>
            <a:pPr marL="12700" marR="5080" algn="ctr">
              <a:lnSpc>
                <a:spcPct val="100699"/>
              </a:lnSpc>
              <a:spcBef>
                <a:spcPts val="80"/>
              </a:spcBef>
            </a:pPr>
            <a:r>
              <a:rPr lang="ru-RU" sz="2400" b="1" spc="15" dirty="0" smtClean="0">
                <a:solidFill>
                  <a:srgbClr val="0070C0"/>
                </a:solidFill>
                <a:latin typeface="Arial"/>
                <a:cs typeface="Arial"/>
              </a:rPr>
              <a:t>Виды оценивания</a:t>
            </a:r>
          </a:p>
          <a:p>
            <a:pPr marL="12700" marR="5080" algn="ctr">
              <a:lnSpc>
                <a:spcPct val="100699"/>
              </a:lnSpc>
              <a:spcBef>
                <a:spcPts val="80"/>
              </a:spcBef>
            </a:pPr>
            <a:endParaRPr lang="ru-RU" sz="2400" b="1" spc="15" dirty="0">
              <a:latin typeface="Arial"/>
              <a:cs typeface="Arial"/>
            </a:endParaRPr>
          </a:p>
          <a:p>
            <a:pPr marL="12700" marR="5080" algn="just">
              <a:lnSpc>
                <a:spcPct val="100699"/>
              </a:lnSpc>
              <a:spcBef>
                <a:spcPts val="80"/>
              </a:spcBef>
            </a:pPr>
            <a:r>
              <a:rPr lang="ru-RU" sz="2400" b="1" spc="15" dirty="0">
                <a:solidFill>
                  <a:srgbClr val="0070C0"/>
                </a:solidFill>
                <a:latin typeface="Arial"/>
                <a:cs typeface="Arial"/>
              </a:rPr>
              <a:t>Формирующие оценочные мероприятия (ФОМ)</a:t>
            </a:r>
            <a:r>
              <a:rPr lang="ru-RU" sz="2400" b="1" spc="15" dirty="0">
                <a:latin typeface="Arial"/>
                <a:cs typeface="Arial"/>
              </a:rPr>
              <a:t> – оценивание для обучения – является частью преподавания и направлено на улучшение обучения</a:t>
            </a:r>
          </a:p>
          <a:p>
            <a:pPr marL="12700" marR="5080" algn="just">
              <a:lnSpc>
                <a:spcPct val="100699"/>
              </a:lnSpc>
              <a:spcBef>
                <a:spcPts val="80"/>
              </a:spcBef>
            </a:pPr>
            <a:r>
              <a:rPr lang="ru-RU" sz="2400" b="1" spc="15" dirty="0">
                <a:solidFill>
                  <a:srgbClr val="0070C0"/>
                </a:solidFill>
                <a:latin typeface="Arial"/>
                <a:cs typeface="Arial"/>
              </a:rPr>
              <a:t>Суммирующие оценочные мероприятия (СОМ)</a:t>
            </a:r>
            <a:r>
              <a:rPr lang="ru-RU" sz="2400" b="1" spc="15" dirty="0">
                <a:latin typeface="Arial"/>
                <a:cs typeface="Arial"/>
              </a:rPr>
              <a:t> – оценивание обучения – необходимо для выставления отметок</a:t>
            </a:r>
            <a:endParaRPr sz="2400" b="1" spc="15" dirty="0">
              <a:latin typeface="Arial"/>
              <a:cs typeface="Arial"/>
            </a:endParaRPr>
          </a:p>
        </p:txBody>
      </p:sp>
      <p:pic>
        <p:nvPicPr>
          <p:cNvPr id="24" name="object 2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92984" y="-38100"/>
            <a:ext cx="2795015" cy="1410153"/>
          </a:xfrm>
          <a:prstGeom prst="rect">
            <a:avLst/>
          </a:prstGeom>
        </p:spPr>
      </p:pic>
      <p:sp>
        <p:nvSpPr>
          <p:cNvPr id="34" name="object 34"/>
          <p:cNvSpPr txBox="1">
            <a:spLocks noGrp="1"/>
          </p:cNvSpPr>
          <p:nvPr>
            <p:ph type="title"/>
          </p:nvPr>
        </p:nvSpPr>
        <p:spPr>
          <a:xfrm>
            <a:off x="780694" y="495300"/>
            <a:ext cx="16706901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074025" algn="l"/>
              </a:tabLst>
            </a:pPr>
            <a:r>
              <a:rPr lang="ru-RU" sz="4800" u="sng" spc="171" dirty="0" smtClean="0">
                <a:solidFill>
                  <a:schemeClr val="tx1"/>
                </a:solidFill>
                <a:latin typeface="Trebuchet MS"/>
                <a:cs typeface="Trebuchet MS"/>
              </a:rPr>
              <a:t>Система оценивания</a:t>
            </a:r>
            <a:endParaRPr sz="4800" dirty="0"/>
          </a:p>
        </p:txBody>
      </p:sp>
    </p:spTree>
    <p:extLst>
      <p:ext uri="{BB962C8B-B14F-4D97-AF65-F5344CB8AC3E}">
        <p14:creationId xmlns:p14="http://schemas.microsoft.com/office/powerpoint/2010/main" val="4080476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8288000" cy="4610099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752600" y="5219700"/>
            <a:ext cx="15163800" cy="643766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algn="ctr"/>
            <a:r>
              <a:rPr lang="ru-RU" sz="4000" b="1" spc="90" dirty="0" smtClean="0">
                <a:solidFill>
                  <a:srgbClr val="001F5F"/>
                </a:solidFill>
                <a:latin typeface="Tahoma"/>
                <a:cs typeface="Tahoma"/>
              </a:rPr>
              <a:t>2. Проектирование системы оценивания</a:t>
            </a:r>
            <a:endParaRPr lang="ru-RU" sz="4000" b="1" spc="90" dirty="0">
              <a:solidFill>
                <a:srgbClr val="001F5F"/>
              </a:solidFill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97749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object 2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92984" y="-38100"/>
            <a:ext cx="2795015" cy="1410153"/>
          </a:xfrm>
          <a:prstGeom prst="rect">
            <a:avLst/>
          </a:prstGeom>
        </p:spPr>
      </p:pic>
      <p:sp>
        <p:nvSpPr>
          <p:cNvPr id="34" name="object 34"/>
          <p:cNvSpPr txBox="1">
            <a:spLocks noGrp="1"/>
          </p:cNvSpPr>
          <p:nvPr>
            <p:ph type="title"/>
          </p:nvPr>
        </p:nvSpPr>
        <p:spPr>
          <a:xfrm>
            <a:off x="780694" y="495300"/>
            <a:ext cx="16706901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074025" algn="l"/>
              </a:tabLst>
            </a:pPr>
            <a:r>
              <a:rPr lang="ru-RU" sz="4800" u="sng" spc="171" dirty="0" smtClean="0">
                <a:solidFill>
                  <a:schemeClr val="tx1"/>
                </a:solidFill>
                <a:latin typeface="Trebuchet MS"/>
                <a:cs typeface="Trebuchet MS"/>
              </a:rPr>
              <a:t>Согласование ОМ и РО</a:t>
            </a:r>
            <a:endParaRPr sz="4800" dirty="0"/>
          </a:p>
        </p:txBody>
      </p:sp>
      <p:pic>
        <p:nvPicPr>
          <p:cNvPr id="5" name="Рисунок 4"/>
          <p:cNvPicPr/>
          <p:nvPr/>
        </p:nvPicPr>
        <p:blipFill>
          <a:blip r:embed="rId3"/>
          <a:stretch>
            <a:fillRect/>
          </a:stretch>
        </p:blipFill>
        <p:spPr>
          <a:xfrm>
            <a:off x="2057400" y="1780188"/>
            <a:ext cx="13639800" cy="78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96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object 2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92984" y="-38100"/>
            <a:ext cx="2795015" cy="1410153"/>
          </a:xfrm>
          <a:prstGeom prst="rect">
            <a:avLst/>
          </a:prstGeom>
        </p:spPr>
      </p:pic>
      <p:sp>
        <p:nvSpPr>
          <p:cNvPr id="34" name="object 34"/>
          <p:cNvSpPr txBox="1">
            <a:spLocks noGrp="1"/>
          </p:cNvSpPr>
          <p:nvPr>
            <p:ph type="title"/>
          </p:nvPr>
        </p:nvSpPr>
        <p:spPr>
          <a:xfrm>
            <a:off x="780694" y="495300"/>
            <a:ext cx="16706901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074025" algn="l"/>
              </a:tabLst>
            </a:pPr>
            <a:r>
              <a:rPr lang="ru-RU" sz="4800" u="sng" spc="171" dirty="0" smtClean="0">
                <a:solidFill>
                  <a:schemeClr val="tx1"/>
                </a:solidFill>
                <a:latin typeface="Trebuchet MS"/>
                <a:cs typeface="Trebuchet MS"/>
              </a:rPr>
              <a:t>Таксономия </a:t>
            </a:r>
            <a:r>
              <a:rPr lang="ru-RU" sz="4800" u="sng" spc="171" dirty="0" err="1" smtClean="0">
                <a:solidFill>
                  <a:schemeClr val="tx1"/>
                </a:solidFill>
                <a:latin typeface="Trebuchet MS"/>
                <a:cs typeface="Trebuchet MS"/>
              </a:rPr>
              <a:t>Б.Блума</a:t>
            </a:r>
            <a:r>
              <a:rPr lang="ru-RU" sz="4800" u="sng" spc="171" dirty="0" smtClean="0">
                <a:solidFill>
                  <a:schemeClr val="tx1"/>
                </a:solidFill>
                <a:latin typeface="Trebuchet MS"/>
                <a:cs typeface="Trebuchet MS"/>
              </a:rPr>
              <a:t>: согласование ОМ и РО</a:t>
            </a:r>
            <a:endParaRPr sz="4800" dirty="0"/>
          </a:p>
        </p:txBody>
      </p:sp>
      <p:pic>
        <p:nvPicPr>
          <p:cNvPr id="6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1524000" y="1485900"/>
            <a:ext cx="14554200" cy="8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85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0694" y="1770663"/>
            <a:ext cx="16440505" cy="913776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algn="just">
              <a:lnSpc>
                <a:spcPct val="100699"/>
              </a:lnSpc>
              <a:spcBef>
                <a:spcPts val="80"/>
              </a:spcBef>
            </a:pPr>
            <a:r>
              <a:rPr lang="ru-RU" sz="3000" b="1" spc="15" dirty="0" smtClean="0">
                <a:solidFill>
                  <a:srgbClr val="0070C0"/>
                </a:solidFill>
                <a:latin typeface="Arial"/>
                <a:cs typeface="Arial"/>
              </a:rPr>
              <a:t>Система оценивания должна обеспечивать формирование и оценку сформированности результатов обучения</a:t>
            </a:r>
            <a:endParaRPr sz="3000" b="1" spc="15" dirty="0">
              <a:latin typeface="Arial"/>
              <a:cs typeface="Arial"/>
            </a:endParaRPr>
          </a:p>
        </p:txBody>
      </p:sp>
      <p:pic>
        <p:nvPicPr>
          <p:cNvPr id="24" name="object 2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92984" y="-38100"/>
            <a:ext cx="2795015" cy="1410153"/>
          </a:xfrm>
          <a:prstGeom prst="rect">
            <a:avLst/>
          </a:prstGeom>
        </p:spPr>
      </p:pic>
      <p:sp>
        <p:nvSpPr>
          <p:cNvPr id="34" name="object 34"/>
          <p:cNvSpPr txBox="1">
            <a:spLocks noGrp="1"/>
          </p:cNvSpPr>
          <p:nvPr>
            <p:ph type="title"/>
          </p:nvPr>
        </p:nvSpPr>
        <p:spPr>
          <a:xfrm>
            <a:off x="780694" y="495300"/>
            <a:ext cx="16706901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074025" algn="l"/>
              </a:tabLst>
            </a:pPr>
            <a:r>
              <a:rPr lang="ru-RU" sz="4800" u="sng" spc="171" dirty="0" smtClean="0">
                <a:solidFill>
                  <a:schemeClr val="tx1"/>
                </a:solidFill>
                <a:latin typeface="Trebuchet MS"/>
                <a:cs typeface="Trebuchet MS"/>
              </a:rPr>
              <a:t>Проектирование системы оценивания</a:t>
            </a:r>
            <a:endParaRPr sz="4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944" y="3771900"/>
            <a:ext cx="16552629" cy="5128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69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810" y="0"/>
            <a:ext cx="6060566" cy="10287000"/>
            <a:chOff x="0" y="0"/>
            <a:chExt cx="4040377" cy="6858000"/>
          </a:xfrm>
        </p:grpSpPr>
        <p:sp>
          <p:nvSpPr>
            <p:cNvPr id="3" name="object 3"/>
            <p:cNvSpPr/>
            <p:nvPr/>
          </p:nvSpPr>
          <p:spPr>
            <a:xfrm>
              <a:off x="3531107" y="428244"/>
              <a:ext cx="509270" cy="0"/>
            </a:xfrm>
            <a:custGeom>
              <a:avLst/>
              <a:gdLst/>
              <a:ahLst/>
              <a:cxnLst/>
              <a:rect l="l" t="t" r="r" b="b"/>
              <a:pathLst>
                <a:path w="509270">
                  <a:moveTo>
                    <a:pt x="0" y="0"/>
                  </a:moveTo>
                  <a:lnTo>
                    <a:pt x="509015" y="0"/>
                  </a:lnTo>
                </a:path>
              </a:pathLst>
            </a:custGeom>
            <a:ln w="57912">
              <a:solidFill>
                <a:srgbClr val="203975"/>
              </a:solidFill>
            </a:ln>
          </p:spPr>
          <p:txBody>
            <a:bodyPr wrap="square" lIns="0" tIns="0" rIns="0" bIns="0" rtlCol="0"/>
            <a:lstStyle/>
            <a:p>
              <a:endParaRPr sz="2700"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3531235" cy="6858000"/>
            </a:xfrm>
            <a:custGeom>
              <a:avLst/>
              <a:gdLst/>
              <a:ahLst/>
              <a:cxnLst/>
              <a:rect l="l" t="t" r="r" b="b"/>
              <a:pathLst>
                <a:path w="3531235" h="6858000">
                  <a:moveTo>
                    <a:pt x="3531108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3531108" y="6858000"/>
                  </a:lnTo>
                  <a:lnTo>
                    <a:pt x="3531108" y="0"/>
                  </a:lnTo>
                  <a:close/>
                </a:path>
              </a:pathLst>
            </a:custGeom>
            <a:solidFill>
              <a:srgbClr val="203975"/>
            </a:solidFill>
          </p:spPr>
          <p:txBody>
            <a:bodyPr wrap="square" lIns="0" tIns="0" rIns="0" bIns="0" rtlCol="0"/>
            <a:lstStyle/>
            <a:p>
              <a:endParaRPr sz="2700"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0"/>
              <a:ext cx="3531235" cy="6858000"/>
            </a:xfrm>
            <a:custGeom>
              <a:avLst/>
              <a:gdLst/>
              <a:ahLst/>
              <a:cxnLst/>
              <a:rect l="l" t="t" r="r" b="b"/>
              <a:pathLst>
                <a:path w="3531235" h="6858000">
                  <a:moveTo>
                    <a:pt x="0" y="6858000"/>
                  </a:moveTo>
                  <a:lnTo>
                    <a:pt x="3531108" y="6858000"/>
                  </a:lnTo>
                  <a:lnTo>
                    <a:pt x="3531108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</a:pathLst>
            </a:custGeom>
            <a:ln w="12192">
              <a:solidFill>
                <a:srgbClr val="203975"/>
              </a:solidFill>
            </a:ln>
          </p:spPr>
          <p:txBody>
            <a:bodyPr wrap="square" lIns="0" tIns="0" rIns="0" bIns="0" rtlCol="0"/>
            <a:lstStyle/>
            <a:p>
              <a:endParaRPr sz="2700"/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6491442" y="389572"/>
            <a:ext cx="11146155" cy="505588"/>
          </a:xfrm>
          <a:prstGeom prst="rect">
            <a:avLst/>
          </a:prstGeom>
        </p:spPr>
        <p:txBody>
          <a:bodyPr vert="horz" wrap="square" lIns="0" tIns="18098" rIns="0" bIns="0" rtlCol="0">
            <a:spAutoFit/>
          </a:bodyPr>
          <a:lstStyle/>
          <a:p>
            <a:pPr marL="19050">
              <a:lnSpc>
                <a:spcPts val="3765"/>
              </a:lnSpc>
              <a:spcBef>
                <a:spcPts val="143"/>
              </a:spcBef>
            </a:pPr>
            <a:r>
              <a:rPr lang="ru-RU" sz="3300" spc="-60" dirty="0" smtClean="0"/>
              <a:t>КЕЙС-ЗАДАЧА</a:t>
            </a:r>
            <a:endParaRPr sz="3300" dirty="0"/>
          </a:p>
        </p:txBody>
      </p:sp>
      <p:sp>
        <p:nvSpPr>
          <p:cNvPr id="13" name="object 13"/>
          <p:cNvSpPr txBox="1"/>
          <p:nvPr/>
        </p:nvSpPr>
        <p:spPr>
          <a:xfrm>
            <a:off x="6066046" y="1028700"/>
            <a:ext cx="11818831" cy="3030317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 marR="1614488" algn="just">
              <a:spcBef>
                <a:spcPts val="150"/>
              </a:spcBef>
            </a:pPr>
            <a:r>
              <a:rPr lang="ru-RU" sz="2700" spc="-8" dirty="0" smtClean="0">
                <a:cs typeface="Calibri"/>
              </a:rPr>
              <a:t>Изучите алгоритм проектирования системы оценивания, представленный в рабочей тетради (методический инструмент)</a:t>
            </a:r>
          </a:p>
          <a:p>
            <a:pPr marL="19050" marR="1614488" algn="just">
              <a:spcBef>
                <a:spcPts val="150"/>
              </a:spcBef>
            </a:pPr>
            <a:r>
              <a:rPr lang="ru-RU" sz="2700" b="1" spc="-8" dirty="0">
                <a:cs typeface="Calibri"/>
              </a:rPr>
              <a:t>Время выполнения – 10 минут</a:t>
            </a:r>
          </a:p>
          <a:p>
            <a:pPr marL="19050" marR="1614488" algn="just">
              <a:spcBef>
                <a:spcPts val="150"/>
              </a:spcBef>
            </a:pPr>
            <a:endParaRPr lang="ru-RU" sz="2700" spc="-8" dirty="0" smtClean="0">
              <a:cs typeface="Calibri"/>
            </a:endParaRPr>
          </a:p>
          <a:p>
            <a:pPr marL="19050" marR="1614488" algn="just">
              <a:spcBef>
                <a:spcPts val="150"/>
              </a:spcBef>
            </a:pPr>
            <a:r>
              <a:rPr lang="ru-RU" sz="2700" spc="-8" dirty="0" smtClean="0">
                <a:cs typeface="Calibri"/>
              </a:rPr>
              <a:t>В задаче 2 заполните таблицу на основе результатов, выполненных в задаче 1. Используйте таксономию </a:t>
            </a:r>
            <a:r>
              <a:rPr lang="ru-RU" sz="2700" spc="-8" dirty="0" err="1" smtClean="0">
                <a:cs typeface="Calibri"/>
              </a:rPr>
              <a:t>Блума</a:t>
            </a:r>
            <a:r>
              <a:rPr lang="ru-RU" sz="2700" spc="-8" dirty="0" smtClean="0">
                <a:cs typeface="Calibri"/>
              </a:rPr>
              <a:t>.</a:t>
            </a:r>
          </a:p>
          <a:p>
            <a:pPr marL="19050" marR="1614488" algn="just">
              <a:spcBef>
                <a:spcPts val="150"/>
              </a:spcBef>
            </a:pPr>
            <a:endParaRPr lang="ru-RU" sz="2700" b="1" spc="-8" dirty="0" smtClean="0">
              <a:cs typeface="Calibri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sldNum" sz="quarter" idx="7"/>
          </p:nvPr>
        </p:nvSpPr>
        <p:spPr>
          <a:xfrm>
            <a:off x="19751042" y="14350365"/>
            <a:ext cx="6309360" cy="312586"/>
          </a:xfrm>
          <a:prstGeom prst="rect">
            <a:avLst/>
          </a:prstGeom>
        </p:spPr>
        <p:txBody>
          <a:bodyPr vert="horz" wrap="square" lIns="0" tIns="35243" rIns="0" bIns="0" rtlCol="0">
            <a:spAutoFit/>
          </a:bodyPr>
          <a:lstStyle/>
          <a:p>
            <a:pPr marL="57150">
              <a:spcBef>
                <a:spcPts val="278"/>
              </a:spcBef>
            </a:pPr>
            <a:fld id="{81D60167-4931-47E6-BA6A-407CBD079E47}" type="slidenum">
              <a:rPr spc="-15" dirty="0"/>
              <a:pPr marL="57150">
                <a:spcBef>
                  <a:spcPts val="278"/>
                </a:spcBef>
              </a:pPr>
              <a:t>19</a:t>
            </a:fld>
            <a:endParaRPr spc="-15" dirty="0"/>
          </a:p>
        </p:txBody>
      </p:sp>
      <p:pic>
        <p:nvPicPr>
          <p:cNvPr id="10" name="Рисунок 9"/>
          <p:cNvPicPr/>
          <p:nvPr/>
        </p:nvPicPr>
        <p:blipFill>
          <a:blip r:embed="rId2"/>
          <a:stretch>
            <a:fillRect/>
          </a:stretch>
        </p:blipFill>
        <p:spPr>
          <a:xfrm>
            <a:off x="6053757" y="3771900"/>
            <a:ext cx="11015044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034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object 2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92984" y="-38100"/>
            <a:ext cx="2795015" cy="1410153"/>
          </a:xfrm>
          <a:prstGeom prst="rect">
            <a:avLst/>
          </a:prstGeom>
        </p:spPr>
      </p:pic>
      <p:sp>
        <p:nvSpPr>
          <p:cNvPr id="34" name="object 34"/>
          <p:cNvSpPr txBox="1">
            <a:spLocks noGrp="1"/>
          </p:cNvSpPr>
          <p:nvPr>
            <p:ph type="title"/>
          </p:nvPr>
        </p:nvSpPr>
        <p:spPr>
          <a:xfrm>
            <a:off x="780694" y="495300"/>
            <a:ext cx="16706901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074025" algn="l"/>
              </a:tabLst>
            </a:pPr>
            <a:r>
              <a:rPr lang="ru-RU" sz="4800" u="sng" spc="171" dirty="0" smtClean="0">
                <a:solidFill>
                  <a:schemeClr val="tx1"/>
                </a:solidFill>
                <a:latin typeface="Trebuchet MS"/>
                <a:cs typeface="Trebuchet MS"/>
              </a:rPr>
              <a:t>Подведение итогов. Резолюция</a:t>
            </a:r>
            <a:endParaRPr sz="4800" dirty="0"/>
          </a:p>
        </p:txBody>
      </p:sp>
      <p:sp>
        <p:nvSpPr>
          <p:cNvPr id="6" name="object 13"/>
          <p:cNvSpPr txBox="1"/>
          <p:nvPr/>
        </p:nvSpPr>
        <p:spPr>
          <a:xfrm>
            <a:off x="1270925" y="1562100"/>
            <a:ext cx="16216670" cy="8513869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 marR="1614488" algn="just">
              <a:spcBef>
                <a:spcPts val="150"/>
              </a:spcBef>
            </a:pPr>
            <a:endParaRPr lang="ru-RU" sz="2700" b="1" spc="-8" dirty="0" smtClean="0">
              <a:cs typeface="Calibri"/>
            </a:endParaRPr>
          </a:p>
          <a:p>
            <a:pPr marL="533400" marR="1614488" indent="-514350" algn="just">
              <a:spcBef>
                <a:spcPts val="150"/>
              </a:spcBef>
              <a:buAutoNum type="arabicPeriod"/>
            </a:pPr>
            <a:r>
              <a:rPr lang="ru-RU" sz="3000" b="1" spc="-8" dirty="0" smtClean="0">
                <a:cs typeface="Calibri"/>
              </a:rPr>
              <a:t>Достигнута цель – разработан</a:t>
            </a:r>
            <a:r>
              <a:rPr lang="ru-RU" sz="3000" spc="-8" dirty="0" smtClean="0">
                <a:cs typeface="Calibri"/>
              </a:rPr>
              <a:t> универсальный конструктор методического сопровождения педагога при разработке и реализации образовательных программ, вошедших в                  ФП «Профессионалитет».</a:t>
            </a:r>
          </a:p>
          <a:p>
            <a:pPr marL="533400" marR="1614488" indent="-514350" algn="just">
              <a:spcBef>
                <a:spcPts val="150"/>
              </a:spcBef>
              <a:buAutoNum type="arabicPeriod"/>
            </a:pPr>
            <a:endParaRPr lang="ru-RU" sz="3000" spc="-8" dirty="0" smtClean="0">
              <a:cs typeface="Calibri"/>
            </a:endParaRPr>
          </a:p>
          <a:p>
            <a:pPr marL="533400" marR="1614488" indent="-514350" algn="just">
              <a:spcBef>
                <a:spcPts val="150"/>
              </a:spcBef>
              <a:buAutoNum type="arabicPeriod"/>
            </a:pPr>
            <a:r>
              <a:rPr lang="ru-RU" sz="3000" spc="-8" dirty="0" smtClean="0">
                <a:cs typeface="Calibri"/>
              </a:rPr>
              <a:t>Апробирован </a:t>
            </a:r>
            <a:r>
              <a:rPr lang="ru-RU" sz="3000" spc="-8" dirty="0">
                <a:cs typeface="Calibri"/>
              </a:rPr>
              <a:t>алгоритм проектирования результатов обучения с учетом компетентностного </a:t>
            </a:r>
            <a:r>
              <a:rPr lang="ru-RU" sz="3000" spc="-8" dirty="0" smtClean="0">
                <a:cs typeface="Calibri"/>
              </a:rPr>
              <a:t>подхода.</a:t>
            </a:r>
          </a:p>
          <a:p>
            <a:pPr marL="533400" marR="1614488" indent="-514350" algn="just">
              <a:spcBef>
                <a:spcPts val="150"/>
              </a:spcBef>
              <a:buAutoNum type="arabicPeriod"/>
            </a:pPr>
            <a:endParaRPr lang="ru-RU" sz="3000" spc="-8" dirty="0" smtClean="0">
              <a:cs typeface="Calibri"/>
            </a:endParaRPr>
          </a:p>
          <a:p>
            <a:pPr marL="533400" marR="1614488" indent="-514350" algn="just">
              <a:spcBef>
                <a:spcPts val="150"/>
              </a:spcBef>
              <a:buAutoNum type="arabicPeriod"/>
            </a:pPr>
            <a:r>
              <a:rPr lang="ru-RU" sz="3000" spc="-8" dirty="0" smtClean="0">
                <a:cs typeface="Calibri"/>
              </a:rPr>
              <a:t>Апробирован алгоритм проектирования системы оценивания. </a:t>
            </a:r>
          </a:p>
          <a:p>
            <a:pPr marL="533400" marR="1614488" indent="-514350" algn="just">
              <a:spcBef>
                <a:spcPts val="150"/>
              </a:spcBef>
              <a:buAutoNum type="arabicPeriod"/>
            </a:pPr>
            <a:endParaRPr lang="ru-RU" sz="3000" spc="-8" dirty="0" smtClean="0">
              <a:cs typeface="Calibri"/>
            </a:endParaRPr>
          </a:p>
          <a:p>
            <a:pPr marL="533400" marR="1614488" indent="-514350" algn="just">
              <a:spcBef>
                <a:spcPts val="150"/>
              </a:spcBef>
              <a:buAutoNum type="arabicPeriod"/>
            </a:pPr>
            <a:r>
              <a:rPr lang="ru-RU" sz="3000" spc="-8" dirty="0" smtClean="0">
                <a:cs typeface="Calibri"/>
              </a:rPr>
              <a:t>Рекомендовать к внедрению в методическую работу техникумов и колледжей новую технологию проектировании результатов обучения и системы оценивания с учетом положительного опыта работы проблемно-дискуссионной площадки «Профессионалитет и методическая работы».</a:t>
            </a:r>
          </a:p>
          <a:p>
            <a:pPr marL="533400" marR="1614488" indent="-514350" algn="just">
              <a:spcBef>
                <a:spcPts val="150"/>
              </a:spcBef>
              <a:buAutoNum type="arabicPeriod"/>
            </a:pPr>
            <a:endParaRPr lang="ru-RU" sz="3000" spc="-8" dirty="0" smtClean="0">
              <a:cs typeface="Calibri"/>
            </a:endParaRPr>
          </a:p>
          <a:p>
            <a:pPr marL="533400" marR="1614488" indent="-514350" algn="just">
              <a:spcBef>
                <a:spcPts val="150"/>
              </a:spcBef>
              <a:buAutoNum type="arabicPeriod"/>
            </a:pPr>
            <a:r>
              <a:rPr lang="ru-RU" sz="3000" spc="-8" dirty="0" smtClean="0">
                <a:cs typeface="Calibri"/>
              </a:rPr>
              <a:t>Разработать новые основные профессиональные образовательные программы для приема 2024 года в рамках ФП «</a:t>
            </a:r>
            <a:r>
              <a:rPr lang="ru-RU" sz="3000" spc="-8" dirty="0" err="1" smtClean="0">
                <a:cs typeface="Calibri"/>
              </a:rPr>
              <a:t>Прфоессионалитет</a:t>
            </a:r>
            <a:r>
              <a:rPr lang="ru-RU" sz="3000" spc="-8" dirty="0" smtClean="0">
                <a:cs typeface="Calibri"/>
              </a:rPr>
              <a:t>» согласно новой образовательной технологии.</a:t>
            </a:r>
            <a:endParaRPr sz="3000" spc="-8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1031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77895" y="472522"/>
            <a:ext cx="5974149" cy="234923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374369" y="1"/>
            <a:ext cx="3913631" cy="1058417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137725" y="1294627"/>
            <a:ext cx="7679673" cy="642484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>
              <a:spcBef>
                <a:spcPts val="150"/>
              </a:spcBef>
            </a:pPr>
            <a:r>
              <a:rPr lang="ru-RU" sz="4050" spc="495" dirty="0"/>
              <a:t>Спасибо за внимание</a:t>
            </a:r>
            <a:endParaRPr sz="4050" dirty="0"/>
          </a:p>
        </p:txBody>
      </p:sp>
      <p:sp>
        <p:nvSpPr>
          <p:cNvPr id="9" name="object 9"/>
          <p:cNvSpPr txBox="1"/>
          <p:nvPr/>
        </p:nvSpPr>
        <p:spPr>
          <a:xfrm>
            <a:off x="5147583" y="2514600"/>
            <a:ext cx="7539717" cy="503984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9050">
              <a:spcBef>
                <a:spcPts val="150"/>
              </a:spcBef>
            </a:pPr>
            <a:r>
              <a:rPr lang="ru-RU" sz="3150" spc="-23" dirty="0">
                <a:latin typeface="Verdana"/>
                <a:cs typeface="Verdana"/>
              </a:rPr>
              <a:t>Долгов Валерий Алексеевич</a:t>
            </a:r>
            <a:endParaRPr sz="3150" dirty="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938034" y="3370151"/>
            <a:ext cx="79058" cy="33470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spcBef>
                <a:spcPts val="90"/>
              </a:spcBef>
            </a:pPr>
            <a:r>
              <a:rPr sz="2100" spc="-525" dirty="0">
                <a:latin typeface="Verdana"/>
                <a:cs typeface="Verdana"/>
              </a:rPr>
              <a:t>•</a:t>
            </a:r>
            <a:endParaRPr sz="21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29209" y="3313771"/>
            <a:ext cx="11558591" cy="1015343"/>
          </a:xfrm>
          <a:prstGeom prst="rect">
            <a:avLst/>
          </a:prstGeom>
        </p:spPr>
        <p:txBody>
          <a:bodyPr vert="horz" wrap="square" lIns="0" tIns="20003" rIns="0" bIns="0" rtlCol="0">
            <a:spAutoFit/>
          </a:bodyPr>
          <a:lstStyle/>
          <a:p>
            <a:pPr marL="19050" marR="7620">
              <a:spcBef>
                <a:spcPts val="158"/>
              </a:spcBef>
            </a:pPr>
            <a:r>
              <a:rPr lang="ru-RU" sz="2100" spc="23" dirty="0" smtClean="0">
                <a:latin typeface="Verdana"/>
                <a:cs typeface="Verdana"/>
              </a:rPr>
              <a:t>Преподаватель</a:t>
            </a:r>
            <a:endParaRPr lang="ru-RU" sz="2100" spc="23" dirty="0">
              <a:latin typeface="Verdana"/>
              <a:cs typeface="Verdana"/>
            </a:endParaRPr>
          </a:p>
          <a:p>
            <a:pPr marL="19050" marR="7620">
              <a:spcBef>
                <a:spcPts val="158"/>
              </a:spcBef>
            </a:pPr>
            <a:r>
              <a:rPr lang="ru-RU" sz="2100" spc="23" dirty="0">
                <a:latin typeface="Verdana"/>
                <a:cs typeface="Verdana"/>
              </a:rPr>
              <a:t>Государственного бюджетного профессионального образовательного учреждения «Нижегородский автомеханический техникум»</a:t>
            </a:r>
            <a:endParaRPr sz="2100" dirty="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565921" y="4574288"/>
            <a:ext cx="2837496" cy="387607"/>
          </a:xfrm>
          <a:prstGeom prst="rect">
            <a:avLst/>
          </a:prstGeom>
        </p:spPr>
        <p:txBody>
          <a:bodyPr vert="horz" wrap="square" lIns="0" tIns="18098" rIns="0" bIns="0" rtlCol="0">
            <a:spAutoFit/>
          </a:bodyPr>
          <a:lstStyle/>
          <a:p>
            <a:pPr marL="19050">
              <a:spcBef>
                <a:spcPts val="143"/>
              </a:spcBef>
            </a:pPr>
            <a:r>
              <a:rPr sz="2400" spc="-608" dirty="0">
                <a:solidFill>
                  <a:srgbClr val="365B9D"/>
                </a:solidFill>
                <a:latin typeface="Verdana"/>
                <a:cs typeface="Verdana"/>
              </a:rPr>
              <a:t>+</a:t>
            </a:r>
            <a:r>
              <a:rPr sz="2400" spc="-120" dirty="0">
                <a:solidFill>
                  <a:srgbClr val="365B9D"/>
                </a:solidFill>
                <a:latin typeface="Verdana"/>
                <a:cs typeface="Verdana"/>
              </a:rPr>
              <a:t>7</a:t>
            </a:r>
            <a:r>
              <a:rPr sz="2400" spc="-188" dirty="0">
                <a:solidFill>
                  <a:srgbClr val="365B9D"/>
                </a:solidFill>
                <a:latin typeface="Verdana"/>
                <a:cs typeface="Verdana"/>
              </a:rPr>
              <a:t> </a:t>
            </a:r>
            <a:r>
              <a:rPr sz="2400" spc="-306" dirty="0">
                <a:solidFill>
                  <a:srgbClr val="365B9D"/>
                </a:solidFill>
                <a:latin typeface="Verdana"/>
                <a:cs typeface="Verdana"/>
              </a:rPr>
              <a:t>(</a:t>
            </a:r>
            <a:r>
              <a:rPr lang="ru-RU" sz="2400" spc="-75" dirty="0">
                <a:solidFill>
                  <a:srgbClr val="365B9D"/>
                </a:solidFill>
                <a:latin typeface="Verdana"/>
                <a:cs typeface="Verdana"/>
              </a:rPr>
              <a:t>831</a:t>
            </a:r>
            <a:r>
              <a:rPr sz="2400" spc="-203" dirty="0">
                <a:solidFill>
                  <a:srgbClr val="365B9D"/>
                </a:solidFill>
                <a:latin typeface="Verdana"/>
                <a:cs typeface="Verdana"/>
              </a:rPr>
              <a:t>)</a:t>
            </a:r>
            <a:r>
              <a:rPr sz="2400" spc="-210" dirty="0">
                <a:solidFill>
                  <a:srgbClr val="365B9D"/>
                </a:solidFill>
                <a:latin typeface="Verdana"/>
                <a:cs typeface="Verdana"/>
              </a:rPr>
              <a:t> </a:t>
            </a:r>
            <a:r>
              <a:rPr lang="ru-RU" sz="2400" spc="-210" dirty="0" smtClean="0">
                <a:solidFill>
                  <a:srgbClr val="365B9D"/>
                </a:solidFill>
                <a:latin typeface="Verdana"/>
                <a:cs typeface="Verdana"/>
              </a:rPr>
              <a:t>214-70-14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938034" y="7065096"/>
            <a:ext cx="79058" cy="33470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spcBef>
                <a:spcPts val="90"/>
              </a:spcBef>
            </a:pPr>
            <a:r>
              <a:rPr sz="2100" spc="-525" dirty="0">
                <a:latin typeface="Verdana"/>
                <a:cs typeface="Verdana"/>
              </a:rPr>
              <a:t>•</a:t>
            </a:r>
            <a:endParaRPr sz="2100">
              <a:latin typeface="Verdana"/>
              <a:cs typeface="Verdana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843533" y="322326"/>
            <a:ext cx="6405563" cy="512445"/>
            <a:chOff x="562355" y="214884"/>
            <a:chExt cx="4270375" cy="341630"/>
          </a:xfrm>
        </p:grpSpPr>
        <p:sp>
          <p:nvSpPr>
            <p:cNvPr id="20" name="object 20"/>
            <p:cNvSpPr/>
            <p:nvPr/>
          </p:nvSpPr>
          <p:spPr>
            <a:xfrm>
              <a:off x="562355" y="214884"/>
              <a:ext cx="4270375" cy="341630"/>
            </a:xfrm>
            <a:custGeom>
              <a:avLst/>
              <a:gdLst/>
              <a:ahLst/>
              <a:cxnLst/>
              <a:rect l="l" t="t" r="r" b="b"/>
              <a:pathLst>
                <a:path w="4270375" h="341630">
                  <a:moveTo>
                    <a:pt x="4270248" y="0"/>
                  </a:moveTo>
                  <a:lnTo>
                    <a:pt x="0" y="0"/>
                  </a:lnTo>
                  <a:lnTo>
                    <a:pt x="0" y="341375"/>
                  </a:lnTo>
                  <a:lnTo>
                    <a:pt x="4270248" y="341375"/>
                  </a:lnTo>
                  <a:lnTo>
                    <a:pt x="42702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2700"/>
            </a:p>
          </p:txBody>
        </p:sp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2355" y="297180"/>
              <a:ext cx="4047743" cy="152399"/>
            </a:xfrm>
            <a:prstGeom prst="rect">
              <a:avLst/>
            </a:prstGeom>
          </p:spPr>
        </p:pic>
      </p:grpSp>
      <p:sp>
        <p:nvSpPr>
          <p:cNvPr id="25" name="object 25"/>
          <p:cNvSpPr/>
          <p:nvPr/>
        </p:nvSpPr>
        <p:spPr>
          <a:xfrm>
            <a:off x="4494275" y="3390138"/>
            <a:ext cx="571500" cy="613410"/>
          </a:xfrm>
          <a:custGeom>
            <a:avLst/>
            <a:gdLst/>
            <a:ahLst/>
            <a:cxnLst/>
            <a:rect l="l" t="t" r="r" b="b"/>
            <a:pathLst>
              <a:path w="381000" h="408939">
                <a:moveTo>
                  <a:pt x="380999" y="0"/>
                </a:moveTo>
                <a:lnTo>
                  <a:pt x="0" y="0"/>
                </a:lnTo>
                <a:lnTo>
                  <a:pt x="0" y="408432"/>
                </a:lnTo>
                <a:lnTo>
                  <a:pt x="380999" y="408432"/>
                </a:lnTo>
                <a:lnTo>
                  <a:pt x="3809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2700"/>
          </a:p>
        </p:txBody>
      </p:sp>
      <p:sp>
        <p:nvSpPr>
          <p:cNvPr id="26" name="object 26"/>
          <p:cNvSpPr/>
          <p:nvPr/>
        </p:nvSpPr>
        <p:spPr>
          <a:xfrm>
            <a:off x="4494275" y="7187183"/>
            <a:ext cx="571500" cy="613410"/>
          </a:xfrm>
          <a:custGeom>
            <a:avLst/>
            <a:gdLst/>
            <a:ahLst/>
            <a:cxnLst/>
            <a:rect l="l" t="t" r="r" b="b"/>
            <a:pathLst>
              <a:path w="381000" h="408939">
                <a:moveTo>
                  <a:pt x="380999" y="0"/>
                </a:moveTo>
                <a:lnTo>
                  <a:pt x="0" y="0"/>
                </a:lnTo>
                <a:lnTo>
                  <a:pt x="0" y="408432"/>
                </a:lnTo>
                <a:lnTo>
                  <a:pt x="380999" y="408432"/>
                </a:lnTo>
                <a:lnTo>
                  <a:pt x="3809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2700"/>
          </a:p>
        </p:txBody>
      </p:sp>
      <p:pic>
        <p:nvPicPr>
          <p:cNvPr id="28" name="object 2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105172" y="4574727"/>
            <a:ext cx="405624" cy="406992"/>
          </a:xfrm>
          <a:prstGeom prst="rect">
            <a:avLst/>
          </a:prstGeom>
        </p:spPr>
      </p:pic>
      <p:sp>
        <p:nvSpPr>
          <p:cNvPr id="31" name="object 31"/>
          <p:cNvSpPr txBox="1"/>
          <p:nvPr/>
        </p:nvSpPr>
        <p:spPr>
          <a:xfrm>
            <a:off x="9764951" y="4509287"/>
            <a:ext cx="3265250" cy="387607"/>
          </a:xfrm>
          <a:prstGeom prst="rect">
            <a:avLst/>
          </a:prstGeom>
        </p:spPr>
        <p:txBody>
          <a:bodyPr vert="horz" wrap="square" lIns="0" tIns="18098" rIns="0" bIns="0" rtlCol="0">
            <a:spAutoFit/>
          </a:bodyPr>
          <a:lstStyle/>
          <a:p>
            <a:pPr marL="19050">
              <a:spcBef>
                <a:spcPts val="143"/>
              </a:spcBef>
            </a:pPr>
            <a:r>
              <a:rPr lang="en-US" sz="2400" spc="15" dirty="0">
                <a:solidFill>
                  <a:srgbClr val="365B9D"/>
                </a:solidFill>
                <a:latin typeface="Verdana"/>
                <a:cs typeface="Verdana"/>
              </a:rPr>
              <a:t>@</a:t>
            </a:r>
            <a:r>
              <a:rPr lang="en-US" sz="2400" spc="15" dirty="0" err="1">
                <a:solidFill>
                  <a:srgbClr val="365B9D"/>
                </a:solidFill>
                <a:latin typeface="Verdana"/>
                <a:cs typeface="Verdana"/>
              </a:rPr>
              <a:t>DolgovValeriya</a:t>
            </a:r>
            <a:endParaRPr sz="2400" dirty="0">
              <a:latin typeface="Verdana"/>
              <a:cs typeface="Verdana"/>
            </a:endParaRPr>
          </a:p>
        </p:txBody>
      </p:sp>
      <p:pic>
        <p:nvPicPr>
          <p:cNvPr id="32" name="object 3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144001" y="4515224"/>
            <a:ext cx="502919" cy="493775"/>
          </a:xfrm>
          <a:prstGeom prst="rect">
            <a:avLst/>
          </a:prstGeom>
        </p:spPr>
      </p:pic>
      <p:pic>
        <p:nvPicPr>
          <p:cNvPr id="3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856482" y="5084453"/>
            <a:ext cx="2482596" cy="2482596"/>
          </a:xfrm>
          <a:prstGeom prst="rect">
            <a:avLst/>
          </a:prstGeom>
        </p:spPr>
      </p:pic>
      <p:sp>
        <p:nvSpPr>
          <p:cNvPr id="38" name="object 21"/>
          <p:cNvSpPr txBox="1"/>
          <p:nvPr/>
        </p:nvSpPr>
        <p:spPr>
          <a:xfrm>
            <a:off x="10515601" y="7567049"/>
            <a:ext cx="5164361" cy="850554"/>
          </a:xfrm>
          <a:prstGeom prst="rect">
            <a:avLst/>
          </a:prstGeom>
        </p:spPr>
        <p:txBody>
          <a:bodyPr vert="horz" wrap="square" lIns="0" tIns="105728" rIns="0" bIns="0" rtlCol="0">
            <a:spAutoFit/>
          </a:bodyPr>
          <a:lstStyle/>
          <a:p>
            <a:pPr marL="19050" marR="7620" indent="72390" algn="ctr">
              <a:lnSpc>
                <a:spcPts val="2880"/>
              </a:lnSpc>
              <a:spcBef>
                <a:spcPts val="832"/>
              </a:spcBef>
            </a:pPr>
            <a:r>
              <a:rPr lang="ru-RU" sz="2100" spc="23" dirty="0">
                <a:latin typeface="Verdana"/>
                <a:cs typeface="Verdana"/>
              </a:rPr>
              <a:t>Кластер машиностроения Нижегородской области</a:t>
            </a:r>
            <a:endParaRPr sz="2100" spc="23" dirty="0">
              <a:latin typeface="Verdana"/>
              <a:cs typeface="Verdana"/>
            </a:endParaRPr>
          </a:p>
        </p:txBody>
      </p:sp>
      <p:pic>
        <p:nvPicPr>
          <p:cNvPr id="39" name="object 4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37446" y="8852707"/>
            <a:ext cx="16658081" cy="548639"/>
          </a:xfrm>
          <a:prstGeom prst="rect">
            <a:avLst/>
          </a:prstGeom>
        </p:spPr>
      </p:pic>
      <p:pic>
        <p:nvPicPr>
          <p:cNvPr id="40" name="object 17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194941" y="5008998"/>
            <a:ext cx="2791163" cy="2723295"/>
          </a:xfrm>
          <a:prstGeom prst="rect">
            <a:avLst/>
          </a:prstGeom>
        </p:spPr>
      </p:pic>
      <p:sp>
        <p:nvSpPr>
          <p:cNvPr id="41" name="object 21"/>
          <p:cNvSpPr txBox="1"/>
          <p:nvPr/>
        </p:nvSpPr>
        <p:spPr>
          <a:xfrm>
            <a:off x="5008340" y="7535595"/>
            <a:ext cx="5164361" cy="753091"/>
          </a:xfrm>
          <a:prstGeom prst="rect">
            <a:avLst/>
          </a:prstGeom>
        </p:spPr>
        <p:txBody>
          <a:bodyPr vert="horz" wrap="square" lIns="0" tIns="105728" rIns="0" bIns="0" rtlCol="0">
            <a:spAutoFit/>
          </a:bodyPr>
          <a:lstStyle/>
          <a:p>
            <a:pPr marL="19050" marR="7620" indent="72390" algn="ctr"/>
            <a:r>
              <a:rPr lang="ru-RU" sz="2100" spc="23" dirty="0">
                <a:latin typeface="Verdana"/>
                <a:cs typeface="Verdana"/>
              </a:rPr>
              <a:t>Нижегородский </a:t>
            </a:r>
          </a:p>
          <a:p>
            <a:pPr marL="19050" marR="7620" indent="72390" algn="ctr"/>
            <a:r>
              <a:rPr lang="ru-RU" sz="2100" spc="23" dirty="0">
                <a:latin typeface="Verdana"/>
                <a:cs typeface="Verdana"/>
              </a:rPr>
              <a:t>автомеханический техникум</a:t>
            </a:r>
            <a:endParaRPr sz="2100" spc="23" dirty="0">
              <a:latin typeface="Verdana"/>
              <a:cs typeface="Verdana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654" y="2743544"/>
            <a:ext cx="3531485" cy="353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649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1151</TotalTime>
  <Words>903</Words>
  <Application>Microsoft Office PowerPoint</Application>
  <PresentationFormat>Произвольный</PresentationFormat>
  <Paragraphs>174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Calibri</vt:lpstr>
      <vt:lpstr>Tahoma</vt:lpstr>
      <vt:lpstr>Trebuchet MS</vt:lpstr>
      <vt:lpstr>Verdana</vt:lpstr>
      <vt:lpstr>Office Theme</vt:lpstr>
      <vt:lpstr>Презентация PowerPoint</vt:lpstr>
      <vt:lpstr>Основные цель и задачи площадки</vt:lpstr>
      <vt:lpstr>ФП Профессионалитет</vt:lpstr>
      <vt:lpstr>Проектирование образовательной деятельности –  применение технологии «обратный дизайн»</vt:lpstr>
      <vt:lpstr>Смена образовательной парадигмы</vt:lpstr>
      <vt:lpstr>Презентация PowerPoint</vt:lpstr>
      <vt:lpstr>Результаты обучения</vt:lpstr>
      <vt:lpstr>Презентация PowerPoint</vt:lpstr>
      <vt:lpstr>Презентация PowerPoint</vt:lpstr>
      <vt:lpstr>КЕЙС-ЗАДАЧА</vt:lpstr>
      <vt:lpstr>КЕЙС-ЗАДАЧА</vt:lpstr>
      <vt:lpstr>КЕЙС-ЗАДАЧА</vt:lpstr>
      <vt:lpstr>Презентация PowerPoint</vt:lpstr>
      <vt:lpstr>Система оценивания</vt:lpstr>
      <vt:lpstr>Презентация PowerPoint</vt:lpstr>
      <vt:lpstr>Согласование ОМ и РО</vt:lpstr>
      <vt:lpstr>Таксономия Б.Блума: согласование ОМ и РО</vt:lpstr>
      <vt:lpstr>Проектирование системы оценивания</vt:lpstr>
      <vt:lpstr>КЕЙС-ЗАДАЧА</vt:lpstr>
      <vt:lpstr>Подведение итогов. Резолюция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Фетисов АА на 20_04_2023.pptx</dc:title>
  <dc:creator>азалия базаркулова</dc:creator>
  <cp:lastModifiedBy>User</cp:lastModifiedBy>
  <cp:revision>98</cp:revision>
  <dcterms:created xsi:type="dcterms:W3CDTF">2023-09-19T13:27:15Z</dcterms:created>
  <dcterms:modified xsi:type="dcterms:W3CDTF">2025-02-26T05:26:50Z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2023-04-25T00:00:00Z</vt:filetime>
  </property>
  <property fmtid="{D5CDD505-2E9C-101B-9397-08002B2CF9AE}" pid="3" name="Creator">
    <vt:lpwstr>Microsoft® PowerPoint® LTSC</vt:lpwstr>
  </property>
  <property fmtid="{D5CDD505-2E9C-101B-9397-08002B2CF9AE}" pid="4" name="LastSaved">
    <vt:filetime>2023-09-19T00:00:00Z</vt:filetime>
  </property>
</Properties>
</file>