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7" r:id="rId2"/>
    <p:sldId id="259" r:id="rId3"/>
    <p:sldId id="258" r:id="rId4"/>
    <p:sldId id="260" r:id="rId5"/>
    <p:sldId id="262" r:id="rId6"/>
    <p:sldId id="263" r:id="rId7"/>
    <p:sldId id="264" r:id="rId8"/>
    <p:sldId id="269" r:id="rId9"/>
    <p:sldId id="270" r:id="rId10"/>
    <p:sldId id="273" r:id="rId11"/>
    <p:sldId id="272" r:id="rId12"/>
    <p:sldId id="267" r:id="rId13"/>
    <p:sldId id="266" r:id="rId14"/>
    <p:sldId id="274" r:id="rId15"/>
    <p:sldId id="275" r:id="rId16"/>
    <p:sldId id="268" r:id="rId17"/>
    <p:sldId id="276" r:id="rId18"/>
    <p:sldId id="261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45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1579385-F25F-42C4-AEF8-C8C96166326D}" type="datetimeFigureOut">
              <a:rPr lang="ru-RU" smtClean="0"/>
              <a:t>25.04.2021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5FC8B5-E6C6-446C-BECB-0E4DAF57B3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47662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FC8B5-E6C6-446C-BECB-0E4DAF57B395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5199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FC8B5-E6C6-446C-BECB-0E4DAF57B395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51993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B5FC8B5-E6C6-446C-BECB-0E4DAF57B39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85199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05340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93194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8130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67248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26768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30861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11857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2724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40985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71514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7090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25.04.2021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4205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jpeg"/><Relationship Id="rId3" Type="http://schemas.openxmlformats.org/officeDocument/2006/relationships/image" Target="../media/image1.jp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1.%20&#1073;&#1077;&#1079;&#1086;&#1087;&#1072;&#1089;&#1085;&#1086;&#1089;&#1090;&#1100;.docx" TargetMode="External"/><Relationship Id="rId7" Type="http://schemas.openxmlformats.org/officeDocument/2006/relationships/image" Target="../media/image3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Relationship Id="rId6" Type="http://schemas.openxmlformats.org/officeDocument/2006/relationships/hyperlink" Target="&#1054;&#1073;&#1097;&#1080;&#1077;%20&#1087;&#1088;&#1072;&#1074;&#1080;&#1083;&#1072;%20&#1073;&#1077;&#1079;&#1086;&#1087;&#1072;&#1089;&#1085;&#1086;&#1089;&#1090;&#1080;%20&#1076;&#1077;&#1090;&#1077;&#1081;%20&#1083;&#1077;&#1090;&#1086;&#1084;..docx" TargetMode="External"/><Relationship Id="rId5" Type="http://schemas.openxmlformats.org/officeDocument/2006/relationships/hyperlink" Target="&#1073;&#1077;&#1079;&#1086;&#1087;&#1072;&#1089;&#1085;&#1086;&#1089;&#1090;&#1100;%20&#1076;&#1077;&#1090;&#1077;&#1081;%20&#1074;%20&#1083;&#1077;&#1090;&#1085;&#1080;&#1081;%20&#1087;&#1077;&#1088;&#1080;&#1086;&#1076;..docx" TargetMode="External"/><Relationship Id="rId4" Type="http://schemas.openxmlformats.org/officeDocument/2006/relationships/hyperlink" Target="&#1041;&#1077;&#1079;&#1086;&#1087;&#1072;&#1089;&#1085;&#1086;&#1089;&#1090;&#1100;%20&#1085;&#1072;&#1096;&#1077;&#1075;&#1086;%20&#1084;&#1072;&#1083;&#1099;&#1096;&#1072;%20&#1074;%20&#1085;&#1072;&#1096;&#1080;&#1093;%20&#1088;&#1091;&#1082;&#1072;&#1093;!.docx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3600" y="1812082"/>
            <a:ext cx="878497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i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«Формирование основ безопасности  </a:t>
            </a:r>
          </a:p>
          <a:p>
            <a:pPr algn="ctr"/>
            <a:r>
              <a:rPr lang="ru-RU" sz="3200" b="1" i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у детей раннего возраста»</a:t>
            </a:r>
          </a:p>
          <a:p>
            <a:pPr algn="ctr"/>
            <a:r>
              <a:rPr lang="ru-RU" sz="3600" b="1" i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 </a:t>
            </a:r>
            <a:r>
              <a:rPr lang="ru-RU" sz="2800" b="1" i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(партнёрское взаимодействие </a:t>
            </a:r>
          </a:p>
          <a:p>
            <a:pPr algn="ctr"/>
            <a:r>
              <a:rPr lang="ru-RU" sz="2800" b="1" i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с </a:t>
            </a:r>
            <a:r>
              <a:rPr lang="ru-RU" sz="2800" b="1" i="1" dirty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родителями</a:t>
            </a:r>
            <a:r>
              <a:rPr lang="ru-RU" sz="2800" b="1" i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)</a:t>
            </a:r>
            <a:endParaRPr lang="ru-RU" sz="2800" b="1" i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55576" y="260648"/>
            <a:ext cx="792088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i="1" dirty="0" smtClean="0">
                <a:solidFill>
                  <a:srgbClr val="003300"/>
                </a:solidFill>
                <a:latin typeface="Georgia" panose="02040502050405020303" pitchFamily="18" charset="0"/>
              </a:rPr>
              <a:t>Муниципальное бюджетное дошкольное образовательное учреждение детский сад №3 «Улыбка» с. </a:t>
            </a:r>
            <a:r>
              <a:rPr lang="ru-RU" b="1" i="1" dirty="0" err="1" smtClean="0">
                <a:solidFill>
                  <a:srgbClr val="003300"/>
                </a:solidFill>
                <a:latin typeface="Georgia" panose="02040502050405020303" pitchFamily="18" charset="0"/>
              </a:rPr>
              <a:t>Таремское</a:t>
            </a:r>
            <a:endParaRPr lang="ru-RU" b="1" i="1" dirty="0">
              <a:solidFill>
                <a:srgbClr val="003300"/>
              </a:solidFill>
              <a:latin typeface="Georgia" panose="02040502050405020303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28800" y="4401035"/>
            <a:ext cx="4431229" cy="19759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ru-RU" b="1" i="1" dirty="0">
                <a:solidFill>
                  <a:srgbClr val="003300"/>
                </a:solidFill>
                <a:latin typeface="Georgia" panose="02040502050405020303" pitchFamily="18" charset="0"/>
              </a:rPr>
              <a:t>Подготовила: </a:t>
            </a:r>
          </a:p>
          <a:p>
            <a:pPr algn="ctr">
              <a:spcBef>
                <a:spcPct val="20000"/>
              </a:spcBef>
            </a:pPr>
            <a:r>
              <a:rPr lang="ru-RU" b="1" i="1" dirty="0" smtClean="0">
                <a:solidFill>
                  <a:srgbClr val="003300"/>
                </a:solidFill>
                <a:latin typeface="Georgia" panose="02040502050405020303" pitchFamily="18" charset="0"/>
              </a:rPr>
              <a:t>Тимина Марина,</a:t>
            </a:r>
          </a:p>
          <a:p>
            <a:pPr algn="ctr">
              <a:spcBef>
                <a:spcPct val="20000"/>
              </a:spcBef>
            </a:pPr>
            <a:r>
              <a:rPr lang="ru-RU" b="1" i="1" dirty="0" smtClean="0">
                <a:solidFill>
                  <a:srgbClr val="003300"/>
                </a:solidFill>
                <a:latin typeface="Georgia" panose="02040502050405020303" pitchFamily="18" charset="0"/>
              </a:rPr>
              <a:t> воспитатель группы раннего возраста</a:t>
            </a:r>
          </a:p>
          <a:p>
            <a:pPr algn="ctr">
              <a:spcBef>
                <a:spcPct val="20000"/>
              </a:spcBef>
            </a:pPr>
            <a:r>
              <a:rPr lang="ru-RU" b="1" i="1" dirty="0" smtClean="0">
                <a:solidFill>
                  <a:srgbClr val="003300"/>
                </a:solidFill>
                <a:latin typeface="Georgia" panose="02040502050405020303" pitchFamily="18" charset="0"/>
              </a:rPr>
              <a:t>1 квалификационная категория</a:t>
            </a:r>
          </a:p>
          <a:p>
            <a:pPr algn="ctr">
              <a:spcBef>
                <a:spcPct val="20000"/>
              </a:spcBef>
            </a:pPr>
            <a:r>
              <a:rPr lang="ru-RU" b="1" i="1" smtClean="0">
                <a:solidFill>
                  <a:srgbClr val="003300"/>
                </a:solidFill>
                <a:latin typeface="Georgia" panose="02040502050405020303" pitchFamily="18" charset="0"/>
              </a:rPr>
              <a:t>Апрель, 2021г.</a:t>
            </a:r>
            <a:endParaRPr lang="ru-RU" b="1" i="1" dirty="0">
              <a:solidFill>
                <a:srgbClr val="003300"/>
              </a:solidFill>
              <a:latin typeface="Georgia" panose="02040502050405020303" pitchFamily="18" charset="0"/>
            </a:endParaRPr>
          </a:p>
        </p:txBody>
      </p:sp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1028" name="Picture 4" descr="C:\Users\Александр\Desktop\trav3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  <a14:imgEffect>
                      <a14:brightnessContrast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7399" y="4221088"/>
            <a:ext cx="3350146" cy="2233431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20574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187624" y="260648"/>
            <a:ext cx="648072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Актуальность </a:t>
            </a: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проблемы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016732" y="980728"/>
            <a:ext cx="6822504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Проблема 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привлечения родителей к жизни дошкольного учреждения была и остается самой актуальной в работе педагогов. В соответствии с новыми требованиями роль родителей в реализации ФГОС </a:t>
            </a: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ДО по вопросу формирования основ безопасности и жизнедеятельности детей раннего возраста, 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возрастает как на уровне каждого ДОУ, так и на уровне муниципальной системы дошкольного образования в целом.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Физические 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возможности двух летних детей и естественная жажда познания окружающего мира могут очень быстро привести к беде. Дети раннего возраста еще не понимают, что для них безопасно, а что нет. В своих поступках они руководствуются не пониманием того, нужно, можно и хорошо, а тем что  им хочется, что интересно. Именно поэтому на взрослых возложена большая ответственность, в решении которой должны принимать участие не только педагоги, но и родители, которые ответственны за жизнь и здоровье </a:t>
            </a: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детей.</a:t>
            </a:r>
            <a:r>
              <a:rPr lang="en-US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4934688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705990" y="1238183"/>
            <a:ext cx="7735699" cy="41242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Pts val="1000"/>
              <a:buFont typeface="Symbol"/>
              <a:buChar char=""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/>
                <a:ea typeface="Times New Roman"/>
              </a:rPr>
              <a:t>«Концепция дошкольного воспитания» </a:t>
            </a:r>
          </a:p>
          <a:p>
            <a:pPr marL="0" marR="0" lvl="0" indent="0" algn="just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Pts val="1000"/>
              <a:buFontTx/>
              <a:buNone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/>
                <a:ea typeface="Times New Roman"/>
              </a:rPr>
              <a:t>      (В.В. Давыдов, В.А. Петровский);</a:t>
            </a:r>
            <a:endParaRPr kumimoji="0" lang="ru-RU" sz="1200" b="1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Arial"/>
              <a:ea typeface="Times New Roman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Pts val="1000"/>
              <a:buFont typeface="Symbol"/>
              <a:buChar char=""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/>
                <a:ea typeface="Times New Roman"/>
              </a:rPr>
              <a:t>«Концепция демографической политики РФ на период до 2025г. (утв. Указом Президента РФ №1351 от 09.10.2007 г.).    В разделе «Цели, принципы, задачи и основные направления демографической политики Российской Федерации на период до 2025 года»;  </a:t>
            </a:r>
            <a:endParaRPr kumimoji="0" lang="ru-RU" sz="1200" b="1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Arial"/>
              <a:ea typeface="Times New Roman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Pts val="1000"/>
              <a:buFont typeface="Symbol"/>
              <a:buChar char=""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/>
                <a:ea typeface="Times New Roman"/>
              </a:rPr>
              <a:t>Конвенция  ООН о правах ребёнка, 1989 г.;</a:t>
            </a:r>
            <a:endParaRPr kumimoji="0" lang="ru-RU" sz="1200" b="1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Arial"/>
              <a:ea typeface="Times New Roman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Pts val="1000"/>
              <a:buFont typeface="Symbol"/>
              <a:buChar char=""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/>
                <a:ea typeface="Times New Roman"/>
              </a:rPr>
              <a:t>Конституция Российской Федерации;</a:t>
            </a:r>
            <a:endParaRPr kumimoji="0" lang="ru-RU" sz="1200" b="1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Arial"/>
              <a:ea typeface="Times New Roman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Pts val="1000"/>
              <a:buFont typeface="Symbol"/>
              <a:buChar char=""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/>
                <a:ea typeface="Times New Roman"/>
              </a:rPr>
              <a:t>Федеральный закон РФ от 29.12.2012 №273-ФЗ «Об образовании в Российской Федерации»; </a:t>
            </a:r>
            <a:endParaRPr kumimoji="0" lang="ru-RU" sz="1200" b="1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/>
              <a:uLnTx/>
              <a:uFillTx/>
              <a:latin typeface="Arial"/>
              <a:ea typeface="Times New Roman"/>
            </a:endParaRPr>
          </a:p>
          <a:p>
            <a:pPr marL="342900" marR="0" lvl="0" indent="-342900" algn="just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100"/>
              </a:spcAft>
              <a:buClrTx/>
              <a:buSzPts val="1000"/>
              <a:buFont typeface="Symbol"/>
              <a:buChar char=""/>
              <a:tabLst/>
              <a:defRPr/>
            </a:pPr>
            <a:r>
              <a:rPr kumimoji="0" lang="ru-RU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effectLst/>
                <a:uLnTx/>
                <a:uFillTx/>
                <a:latin typeface="Times New Roman"/>
                <a:ea typeface="Times New Roman"/>
              </a:rPr>
              <a:t>Приказ Министерства образования и науки РФ  от 17 октября 2013 г. № 1155 «Об утверждении федерального государственного образовательного стандарта дошкольного образования»</a:t>
            </a:r>
            <a:endParaRPr kumimoji="0" lang="ru-RU" sz="1800" b="0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effectLst/>
              <a:uLnTx/>
              <a:uFillTx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56695" y="296935"/>
            <a:ext cx="753172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1" u="none" strike="noStrike" kern="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anose="02040502050405020303" pitchFamily="18" charset="0"/>
                <a:cs typeface="Times New Roman" panose="02020603050405020304" pitchFamily="18" charset="0"/>
              </a:rPr>
              <a:t>Нормативно-правовое </a:t>
            </a:r>
            <a:r>
              <a:rPr kumimoji="0" lang="ru-RU" sz="2400" b="1" i="1" u="none" strike="noStrike" kern="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Georgia" panose="02040502050405020303" pitchFamily="18" charset="0"/>
                <a:cs typeface="Times New Roman" panose="02020603050405020304" pitchFamily="18" charset="0"/>
              </a:rPr>
              <a:t>обеспечение </a:t>
            </a:r>
            <a:endParaRPr kumimoji="0" lang="ru-RU" sz="1800" b="0" i="1" u="none" strike="noStrike" kern="0" cap="none" spc="0" normalizeH="0" baseline="0" noProof="0" dirty="0">
              <a:ln>
                <a:noFill/>
              </a:ln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297634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9253" y="914640"/>
            <a:ext cx="799978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Цель:</a:t>
            </a:r>
            <a:r>
              <a:rPr lang="ru-RU" b="1" dirty="0">
                <a:solidFill>
                  <a:srgbClr val="003300"/>
                </a:solidFill>
                <a:latin typeface="Georgia" panose="02040502050405020303" pitchFamily="18" charset="0"/>
              </a:rPr>
              <a:t> Повышение педагогической компетентности родителей (законных представителей) по вопросам формирования у детей раннего возраста  основ  безопасности</a:t>
            </a:r>
            <a:r>
              <a:rPr lang="ru-RU" dirty="0">
                <a:solidFill>
                  <a:srgbClr val="333333"/>
                </a:solidFill>
                <a:latin typeface="Arial"/>
              </a:rPr>
              <a:t> </a:t>
            </a:r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2483768" y="306065"/>
            <a:ext cx="41136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Цель и задачи работы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39552" y="1916832"/>
            <a:ext cx="7929481" cy="48013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kumimoji="0" lang="ru-RU" b="1" i="0" u="none" strike="noStrike" kern="0" cap="none" spc="0" normalizeH="0" baseline="0" noProof="0" dirty="0" smtClean="0">
                <a:ln>
                  <a:noFill/>
                </a:ln>
                <a:solidFill>
                  <a:srgbClr val="003300"/>
                </a:solidFill>
                <a:uLnTx/>
                <a:uFillTx/>
                <a:latin typeface="Times New Roman" pitchFamily="18" charset="0"/>
                <a:cs typeface="Times New Roman" pitchFamily="18" charset="0"/>
              </a:rPr>
              <a:t>1.Повышать родительскую компетентность в вопросах формирования основ безопасности поведения у детей раннего возраста.  </a:t>
            </a:r>
          </a:p>
          <a:p>
            <a:pPr lvl="0"/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2.Информировать 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родителей о необходимости создания благоприятных и безопасных условий пребывания детей на улице (соблюдать технику безопасности во время игр, развлечений на каруселях, на горке, песочнице, во время катания на велосипеде и </a:t>
            </a:r>
            <a:r>
              <a:rPr lang="ru-RU" b="1" dirty="0" err="1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т.д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3.Рассказать о необходимости создания безопасных условий пребывания </a:t>
            </a: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детей 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дома(не держать в доступных для них местах лекарства, предметы бытовой химии, электрические приборы; содержать в порядке электрические розетки; не оставлять детей без присмотра в комнате, где открыты окна и балконы и т. д</a:t>
            </a:r>
          </a:p>
          <a:p>
            <a:r>
              <a:rPr lang="en-US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en-US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Побуждать родителей на личном примере демонстрировать детям соблюдение правил безопасного поведения на дорогах, бережное отношение к природе. </a:t>
            </a:r>
          </a:p>
          <a:p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5. Привлекать родителей к совместному созданию  и обогащению предметно-пространственной среды, дидактическими играми и </a:t>
            </a:r>
            <a:r>
              <a:rPr lang="ru-RU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пособиями и </a:t>
            </a:r>
            <a:r>
              <a:rPr lang="ru-RU" b="1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т.д</a:t>
            </a:r>
            <a:endParaRPr kumimoji="0" lang="ru-RU" b="1" i="0" u="none" strike="noStrike" kern="0" cap="none" spc="0" normalizeH="0" baseline="0" noProof="0" dirty="0" smtClean="0">
              <a:ln>
                <a:noFill/>
              </a:ln>
              <a:solidFill>
                <a:srgbClr val="003300"/>
              </a:solidFill>
              <a:uLnTx/>
              <a:uFillTx/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60172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4" name="Picture 3" descr="C:\Users\Александр\Desktop\безопасность-в-квартире-для-малышей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2" y="4221088"/>
            <a:ext cx="2771801" cy="2406378"/>
          </a:xfrm>
          <a:prstGeom prst="rect">
            <a:avLst/>
          </a:prstGeom>
          <a:ln w="889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75656" y="523092"/>
            <a:ext cx="542969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Направления работы с семьёй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899592" y="1658071"/>
            <a:ext cx="733886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algn="just">
              <a:buAutoNum type="arabicPeriod"/>
              <a:defRPr/>
            </a:pP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Информационно-аналитическое</a:t>
            </a:r>
          </a:p>
          <a:p>
            <a:pPr marL="342900" lvl="0" indent="-342900" algn="just">
              <a:buAutoNum type="arabicPeriod"/>
              <a:defRPr/>
            </a:pPr>
            <a:r>
              <a:rPr lang="ru-RU" b="1" kern="0" dirty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П</a:t>
            </a: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росвещение</a:t>
            </a:r>
          </a:p>
          <a:p>
            <a:pPr marL="342900" lvl="0" indent="-342900" algn="just">
              <a:buAutoNum type="arabicPeriod"/>
              <a:defRPr/>
            </a:pP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Информирование</a:t>
            </a:r>
          </a:p>
          <a:p>
            <a:pPr marL="342900" lvl="0" indent="-342900" algn="just">
              <a:buAutoNum type="arabicPeriod"/>
              <a:defRPr/>
            </a:pP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Совместная деятельность «педагоги-родители </a:t>
            </a:r>
            <a:r>
              <a:rPr lang="en-US" b="1" kern="0" dirty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-</a:t>
            </a: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дети» </a:t>
            </a:r>
            <a:endParaRPr lang="ru-RU" kern="0" dirty="0">
              <a:solidFill>
                <a:srgbClr val="003300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0572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03648" y="260648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Формы взаимодействия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 семьёй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286393" y="827420"/>
            <a:ext cx="466226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buFontTx/>
              <a:buAutoNum type="arabicPeriod"/>
              <a:defRPr/>
            </a:pPr>
            <a:r>
              <a:rPr lang="ru-RU" b="1" kern="0" dirty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Информационно-аналитическое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34840" y="1289084"/>
            <a:ext cx="3183149" cy="110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	Тестирование </a:t>
            </a:r>
          </a:p>
          <a:p>
            <a:pPr lvl="0" algn="just">
              <a:defRPr/>
            </a:pPr>
            <a:r>
              <a:rPr lang="ru-RU" sz="1600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«Умеете ли вы прививать навыки безопасности детям?»</a:t>
            </a:r>
            <a:endParaRPr lang="ru-RU" sz="1600" b="1" kern="0" dirty="0">
              <a:solidFill>
                <a:srgbClr val="00330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  <p:pic>
        <p:nvPicPr>
          <p:cNvPr id="8" name="Picture 2" descr="F:\фото\IMG_20201021_16220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321978" y="4511443"/>
            <a:ext cx="2304256" cy="229875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Picture 3" descr="F:\фото\IMG-ca12130f72e9b541e326162390ba0a1e-V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711" y="2204864"/>
            <a:ext cx="2496278" cy="187220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994373" y="4027312"/>
            <a:ext cx="29594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b="1" dirty="0" smtClean="0">
                <a:solidFill>
                  <a:srgbClr val="003300"/>
                </a:solidFill>
                <a:latin typeface="Georgia" pitchFamily="18" charset="0"/>
              </a:rPr>
              <a:t>Опрос  по соблюдению </a:t>
            </a:r>
          </a:p>
          <a:p>
            <a:r>
              <a:rPr lang="ru-RU" sz="1600" b="1" dirty="0" smtClean="0">
                <a:solidFill>
                  <a:srgbClr val="003300"/>
                </a:solidFill>
                <a:latin typeface="Georgia" pitchFamily="18" charset="0"/>
              </a:rPr>
              <a:t>безопасности детей дома</a:t>
            </a:r>
            <a:endParaRPr lang="ru-RU" sz="1600" b="1" dirty="0">
              <a:solidFill>
                <a:srgbClr val="003300"/>
              </a:solidFill>
              <a:latin typeface="Georgia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63798" y="1227529"/>
            <a:ext cx="3780202" cy="61555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  <a:latin typeface="Georgia" pitchFamily="18" charset="0"/>
              </a:rPr>
              <a:t>           Анкетирование  </a:t>
            </a:r>
          </a:p>
          <a:p>
            <a:r>
              <a:rPr lang="ru-RU" sz="1600" b="1" dirty="0" smtClean="0">
                <a:solidFill>
                  <a:srgbClr val="003300"/>
                </a:solidFill>
                <a:latin typeface="Georgia" pitchFamily="18" charset="0"/>
              </a:rPr>
              <a:t>«Безопасность детей в природе»</a:t>
            </a:r>
            <a:endParaRPr lang="ru-RU" sz="1600" b="1" dirty="0">
              <a:solidFill>
                <a:srgbClr val="003300"/>
              </a:solidFill>
              <a:latin typeface="Georgia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877236" y="4797152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pic>
        <p:nvPicPr>
          <p:cNvPr id="1026" name="Picture 2" descr="C:\Users\1\Desktop\20210408_135843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880685" y="2642772"/>
            <a:ext cx="3337842" cy="212304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006728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365946" y="198036"/>
            <a:ext cx="21900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2. Просвещение</a:t>
            </a:r>
            <a:endParaRPr lang="ru-RU" b="1" kern="0" dirty="0">
              <a:solidFill>
                <a:srgbClr val="00330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780459" y="382702"/>
            <a:ext cx="3171189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3300"/>
                </a:solidFill>
              </a:rPr>
              <a:t>Семинар-практикум: </a:t>
            </a:r>
          </a:p>
          <a:p>
            <a:pPr algn="ctr"/>
            <a:r>
              <a:rPr lang="ru-RU" dirty="0"/>
              <a:t> </a:t>
            </a:r>
            <a:r>
              <a:rPr lang="ru-RU" dirty="0" smtClean="0">
                <a:solidFill>
                  <a:srgbClr val="FF0000"/>
                </a:solidFill>
              </a:rPr>
              <a:t>«Организация безопасности  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 жизнедеятельности детей  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раннего возраста на природе»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029380" y="4172361"/>
            <a:ext cx="390113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3300"/>
                </a:solidFill>
              </a:rPr>
              <a:t>Родительское собрание: </a:t>
            </a:r>
          </a:p>
          <a:p>
            <a:pPr algn="ctr"/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«Правила безопасности детей дома»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12775" y="570456"/>
            <a:ext cx="33692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3300"/>
                </a:solidFill>
              </a:rPr>
              <a:t>Групповой психолого-педагогический тренинг:</a:t>
            </a:r>
            <a:r>
              <a:rPr lang="ru-RU" dirty="0" smtClean="0"/>
              <a:t> </a:t>
            </a:r>
            <a:r>
              <a:rPr lang="ru-RU" dirty="0" smtClean="0">
                <a:solidFill>
                  <a:srgbClr val="FF0000"/>
                </a:solidFill>
              </a:rPr>
              <a:t>«Безопасность детей -в наших руках»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79926" y="3731254"/>
            <a:ext cx="26877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3300"/>
                </a:solidFill>
              </a:rPr>
              <a:t>Круглый стол:  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«Дорога и дети»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478" y="1770785"/>
            <a:ext cx="2754965" cy="18856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1\Downloads\IMG_1518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159" y="4263682"/>
            <a:ext cx="2609284" cy="20031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1\Desktop\20210421_14011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4609" y="4818692"/>
            <a:ext cx="3130674" cy="17134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1\Desktop\Screenshot_20210423-131956_Gallery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8455" y="1601907"/>
            <a:ext cx="2215570" cy="245251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326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189495" y="363637"/>
            <a:ext cx="27334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>
              <a:defRPr/>
            </a:pP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3. Информирование</a:t>
            </a:r>
            <a:endParaRPr lang="ru-RU" b="1" kern="0" dirty="0">
              <a:solidFill>
                <a:srgbClr val="003300"/>
              </a:solidFill>
              <a:latin typeface="Georgia" panose="02040502050405020303" pitchFamily="18" charset="0"/>
              <a:cs typeface="Times New Roman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18458" y="1012683"/>
            <a:ext cx="267586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</a:rPr>
              <a:t>Информационный сте</a:t>
            </a:r>
            <a:r>
              <a:rPr lang="ru-RU" b="1" dirty="0" smtClean="0"/>
              <a:t>нд</a:t>
            </a:r>
            <a:endParaRPr lang="ru-RU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216620" y="1078936"/>
            <a:ext cx="21258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</a:rPr>
              <a:t>Папки передвижки</a:t>
            </a: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036553" y="1184914"/>
            <a:ext cx="10393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</a:rPr>
              <a:t>Пам</a:t>
            </a:r>
            <a:r>
              <a:rPr lang="ru-RU" b="1" dirty="0" smtClean="0"/>
              <a:t>ятка</a:t>
            </a:r>
            <a:endParaRPr lang="ru-RU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586049" y="4094639"/>
            <a:ext cx="22315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</a:rPr>
              <a:t>Рекламные буклеты</a:t>
            </a: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291193" y="2921169"/>
            <a:ext cx="156382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фотовыставки</a:t>
            </a:r>
            <a:endParaRPr lang="ru-RU" dirty="0"/>
          </a:p>
        </p:txBody>
      </p:sp>
      <p:pic>
        <p:nvPicPr>
          <p:cNvPr id="2050" name="Picture 2" descr="C:\Users\1\Desktop\20210407_165752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426" y="1382015"/>
            <a:ext cx="1879377" cy="21247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0010" y="1503153"/>
            <a:ext cx="2069862" cy="206986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 descr="C:\Users\1\Desktop\20210407_151903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65658" y="1663885"/>
            <a:ext cx="2381113" cy="174839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C:\Users\1\Desktop\20210405_163703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8522" y="4616936"/>
            <a:ext cx="3106562" cy="17474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435495" y="4094639"/>
            <a:ext cx="24195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3300"/>
                </a:solidFill>
              </a:rPr>
              <a:t>Консультации</a:t>
            </a:r>
            <a:endParaRPr lang="ru-RU" b="1" dirty="0">
              <a:solidFill>
                <a:srgbClr val="003300"/>
              </a:solidFill>
            </a:endParaRPr>
          </a:p>
        </p:txBody>
      </p:sp>
      <p:pic>
        <p:nvPicPr>
          <p:cNvPr id="1027" name="Picture 3" descr="C:\Users\1\Desktop\тел апрель 2021\20210405_164036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494" y="4616935"/>
            <a:ext cx="2592889" cy="174744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37081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312738"/>
            <a:ext cx="72008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defRPr/>
            </a:pP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4. Совместная </a:t>
            </a:r>
            <a:r>
              <a:rPr lang="ru-RU" b="1" kern="0" dirty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деятельность «педагоги-родители -</a:t>
            </a:r>
            <a:r>
              <a:rPr lang="ru-RU" b="1" kern="0" dirty="0" smtClean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дети</a:t>
            </a:r>
            <a:r>
              <a:rPr lang="ru-RU" b="1" kern="0" dirty="0">
                <a:solidFill>
                  <a:srgbClr val="003300"/>
                </a:solidFill>
                <a:latin typeface="Georgia" panose="02040502050405020303" pitchFamily="18" charset="0"/>
                <a:cs typeface="Times New Roman" pitchFamily="18" charset="0"/>
              </a:rPr>
              <a:t>» </a:t>
            </a:r>
            <a:endParaRPr lang="ru-RU" kern="0" dirty="0">
              <a:solidFill>
                <a:srgbClr val="003300"/>
              </a:solidFill>
              <a:latin typeface="Georgia" panose="02040502050405020303" pitchFamily="18" charset="0"/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514738"/>
            <a:ext cx="2600329" cy="19523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775" y="1481488"/>
            <a:ext cx="2887489" cy="22817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76379"/>
            <a:ext cx="3012065" cy="204632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460375" y="859036"/>
            <a:ext cx="36724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</a:rPr>
              <a:t>Мастер класс по изготовлению светоотражающих элементов.</a:t>
            </a: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076056" y="885666"/>
            <a:ext cx="30963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003300"/>
                </a:solidFill>
              </a:rPr>
              <a:t>Создание игры: </a:t>
            </a:r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ru-RU" b="1" dirty="0" err="1" smtClean="0">
                <a:solidFill>
                  <a:srgbClr val="FF0000"/>
                </a:solidFill>
              </a:rPr>
              <a:t>Светофорик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1027" name="Picture 3" descr="C:\Users\1\Desktop\Screenshot_20210408-144319_Vib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4482012"/>
            <a:ext cx="2292272" cy="21914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TextBox 10"/>
          <p:cNvSpPr txBox="1"/>
          <p:nvPr/>
        </p:nvSpPr>
        <p:spPr>
          <a:xfrm>
            <a:off x="5292080" y="3931681"/>
            <a:ext cx="29993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</a:rPr>
              <a:t>Игра</a:t>
            </a:r>
            <a:r>
              <a:rPr lang="ru-RU" b="1" dirty="0" smtClean="0"/>
              <a:t> </a:t>
            </a:r>
            <a:r>
              <a:rPr lang="ru-RU" b="1" dirty="0" smtClean="0">
                <a:solidFill>
                  <a:srgbClr val="FF0000"/>
                </a:solidFill>
              </a:rPr>
              <a:t>«</a:t>
            </a:r>
            <a:r>
              <a:rPr lang="ru-RU" b="1" dirty="0" err="1" smtClean="0">
                <a:solidFill>
                  <a:srgbClr val="FF0000"/>
                </a:solidFill>
              </a:rPr>
              <a:t>Ловишки</a:t>
            </a:r>
            <a:r>
              <a:rPr lang="ru-RU" b="1" dirty="0" smtClean="0">
                <a:solidFill>
                  <a:srgbClr val="FF0000"/>
                </a:solidFill>
              </a:rPr>
              <a:t>»</a:t>
            </a:r>
            <a:endParaRPr lang="ru-RU" b="1" dirty="0">
              <a:solidFill>
                <a:srgbClr val="FF0000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899592" y="3993073"/>
            <a:ext cx="31611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rgbClr val="003300"/>
                </a:solidFill>
              </a:rPr>
              <a:t>Изготовление </a:t>
            </a:r>
            <a:r>
              <a:rPr lang="ru-RU" b="1" dirty="0" err="1" smtClean="0">
                <a:solidFill>
                  <a:srgbClr val="003300"/>
                </a:solidFill>
              </a:rPr>
              <a:t>Лэпбука</a:t>
            </a:r>
            <a:endParaRPr lang="ru-RU" b="1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471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pic>
        <p:nvPicPr>
          <p:cNvPr id="4" name="Picture 3" descr="C:\Users\1\Desktop\тел апрель 2021\20210405_12524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0151" y="1412776"/>
            <a:ext cx="2232593" cy="22643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1\Desktop\543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96997" y="12790040"/>
            <a:ext cx="4961717" cy="27504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1\Desktop\54321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195" y="1484784"/>
            <a:ext cx="3296651" cy="21039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522777" y="224983"/>
            <a:ext cx="792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Пополнение родителями предметно-пространственной среды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1026" name="Picture 2" descr="C:\Users\1\Desktop\20210408_150116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4221088"/>
            <a:ext cx="3296651" cy="185436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1\Desktop\Screenshot_20210425-150924_Vib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4061937"/>
            <a:ext cx="2134495" cy="21726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98943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94822" y="187054"/>
            <a:ext cx="72008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Акция «Засветись»</a:t>
            </a:r>
            <a:endParaRPr lang="ru-RU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  <p:pic>
        <p:nvPicPr>
          <p:cNvPr id="3074" name="Picture 2" descr="C:\Users\1\Desktop\Screenshot_20210408-144658_Viber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877456">
            <a:off x="5909997" y="771979"/>
            <a:ext cx="2000889" cy="1453574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1\Desktop\Screenshot_20210408-144707_Viber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6886136">
            <a:off x="7159535" y="1028949"/>
            <a:ext cx="1963098" cy="141636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1\Desktop\Screenshot_20210408-144927_Viber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5611" y="1207668"/>
            <a:ext cx="1736452" cy="23962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1\Desktop\Screenshot_20210408-144646_Viber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222" y="1316828"/>
            <a:ext cx="1499039" cy="230900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1\Desktop\Screenshot_20210408-144832_Viber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9572" y="4137543"/>
            <a:ext cx="2058332" cy="271013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1\Desktop\Screenshot_20210423-130332_Viber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21" y="4148980"/>
            <a:ext cx="2071442" cy="2710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C:\Users\1\Desktop\Screenshot_20210423-130323_Viber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43" y="3625837"/>
            <a:ext cx="2082428" cy="27331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1" name="Picture 9" descr="C:\Users\1\Desktop\Screenshot_20210408-144820_Viber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166" y="3677554"/>
            <a:ext cx="2062521" cy="270705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C:\Users\1\Desktop\Screenshot_20210425-152756_Gallery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59831">
            <a:off x="1317046" y="588313"/>
            <a:ext cx="1420365" cy="19980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4" descr="C:\Users\1\Desktop\Screenshot_20210425-152737_Gallery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502813">
            <a:off x="145449" y="660561"/>
            <a:ext cx="1404113" cy="21146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8716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60337"/>
            <a:ext cx="748883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Бесконтактные формы взаимодействия  ДОУ  с 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семьёй</a:t>
            </a:r>
          </a:p>
        </p:txBody>
      </p:sp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307975" y="1221506"/>
            <a:ext cx="8229600" cy="452596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1600" b="1" dirty="0" smtClean="0">
                <a:solidFill>
                  <a:srgbClr val="003300"/>
                </a:solidFill>
                <a:latin typeface="Times New Roman"/>
              </a:rPr>
              <a:t>	</a:t>
            </a:r>
            <a:r>
              <a:rPr lang="ru-RU" sz="1600" b="1" dirty="0" smtClean="0">
                <a:solidFill>
                  <a:srgbClr val="003300"/>
                </a:solidFill>
                <a:latin typeface="Times New Roman"/>
              </a:rPr>
              <a:t>Сегодня </a:t>
            </a:r>
            <a:r>
              <a:rPr lang="ru-RU" sz="1600" b="1" dirty="0">
                <a:solidFill>
                  <a:srgbClr val="003300"/>
                </a:solidFill>
                <a:latin typeface="Times New Roman"/>
              </a:rPr>
              <a:t>применение информационно-коммуникационных технологий в образовательном процессе – это одно из приоритетных направлений модернизации образования, позволяющее не только повысить качество обучения, но и достичь нового уровня отношений между всеми  участниками образовательного процесса на всех этапах педагогической деятельности</a:t>
            </a:r>
            <a:r>
              <a:rPr lang="ru-RU" sz="1600" b="1" dirty="0" smtClean="0">
                <a:solidFill>
                  <a:srgbClr val="003300"/>
                </a:solidFill>
                <a:latin typeface="Times New Roman"/>
              </a:rPr>
              <a:t>.</a:t>
            </a:r>
            <a:r>
              <a:rPr lang="en-US" sz="1600" b="1" dirty="0" smtClean="0">
                <a:solidFill>
                  <a:srgbClr val="003300"/>
                </a:solidFill>
                <a:latin typeface="Times New Roman"/>
              </a:rPr>
              <a:t> </a:t>
            </a:r>
          </a:p>
          <a:p>
            <a:pPr marL="0" indent="0">
              <a:buNone/>
            </a:pPr>
            <a:r>
              <a:rPr lang="en-US" sz="1600" b="1" dirty="0" smtClean="0">
                <a:solidFill>
                  <a:srgbClr val="003300"/>
                </a:solidFill>
                <a:latin typeface="Times New Roman"/>
              </a:rPr>
              <a:t>	 </a:t>
            </a:r>
            <a:r>
              <a:rPr lang="ru-RU" sz="16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Привлечение родителей к участию в воспитательном процессе в дошкольном учреждении способствует созданию благоприятного климата в семье, психологического и эмоционального комфорта ребенка в садике и за его пределами. Работа по повышению педагогической и психологической культуры родителей через использование ИКТ позволяет  сделать работу ДОУ более успешной</a:t>
            </a:r>
            <a:r>
              <a:rPr lang="ru-RU" sz="1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1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sz="1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Компьютер </a:t>
            </a:r>
            <a:r>
              <a:rPr lang="ru-RU" sz="16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 наше время уже не воспринимается нами как нечто редкое и экзотическое, однако ИКТ еще не превратились в хорошо освоенный инструмент </a:t>
            </a:r>
            <a:r>
              <a:rPr lang="ru-RU" sz="1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педагогов.</a:t>
            </a:r>
            <a:r>
              <a:rPr lang="en-US" sz="1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en-US" sz="1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1600" b="1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А </a:t>
            </a:r>
            <a:r>
              <a:rPr lang="ru-RU" sz="1600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данное условие является одним из основных требований к кадровому обеспечению, которое регламентируется ФГОС.</a:t>
            </a:r>
          </a:p>
        </p:txBody>
      </p:sp>
    </p:spTree>
    <p:extLst>
      <p:ext uri="{BB962C8B-B14F-4D97-AF65-F5344CB8AC3E}">
        <p14:creationId xmlns:p14="http://schemas.microsoft.com/office/powerpoint/2010/main" val="84105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AutoShape 2" descr="https://apf.mail.ru/cgi-bin/readmsg?id=16178811371424031497;0;1&amp;exif=1&amp;full=1&amp;x-email=marinatimina%40mail.ru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575" y="2348880"/>
            <a:ext cx="3582334" cy="24528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0375" y="164087"/>
            <a:ext cx="85041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Бесконтактные формы взаимодействия  ДОУ  с  семьёй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75977" y="1370889"/>
            <a:ext cx="8288089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b="1" dirty="0" smtClean="0">
                <a:solidFill>
                  <a:srgbClr val="003300"/>
                </a:solidFill>
                <a:latin typeface="Times New Roman"/>
              </a:rPr>
              <a:t>	</a:t>
            </a:r>
            <a:r>
              <a:rPr lang="ru-RU" b="1" dirty="0" smtClean="0">
                <a:solidFill>
                  <a:srgbClr val="003300"/>
                </a:solidFill>
                <a:latin typeface="Times New Roman"/>
              </a:rPr>
              <a:t>На </a:t>
            </a:r>
            <a:r>
              <a:rPr lang="ru-RU" b="1" dirty="0">
                <a:solidFill>
                  <a:srgbClr val="003300"/>
                </a:solidFill>
                <a:latin typeface="Times New Roman"/>
              </a:rPr>
              <a:t>сегодняшний день в нашем ДОУ доступно </a:t>
            </a:r>
            <a:r>
              <a:rPr lang="ru-RU" b="1" i="1" dirty="0">
                <a:solidFill>
                  <a:srgbClr val="003300"/>
                </a:solidFill>
                <a:latin typeface="Times New Roman"/>
              </a:rPr>
              <a:t>использование сайта детского сада</a:t>
            </a:r>
            <a:r>
              <a:rPr lang="ru-RU" b="1" dirty="0">
                <a:solidFill>
                  <a:srgbClr val="003300"/>
                </a:solidFill>
                <a:latin typeface="Times New Roman"/>
              </a:rPr>
              <a:t> в работе с родителями.</a:t>
            </a:r>
            <a:endParaRPr lang="ru-RU" sz="1400" b="1" dirty="0">
              <a:solidFill>
                <a:srgbClr val="0033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779912" y="2017221"/>
            <a:ext cx="5364088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Сайт детского сада является для родителей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источником информации учебного,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методического и воспитательного характера.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Со </a:t>
            </a: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страниц сайта родители могут получить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информацию: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 </a:t>
            </a: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методах сбережения здоровья детей,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их </a:t>
            </a: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безопасности,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правилах </a:t>
            </a: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поведения ребенка в семье и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обществе,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полезные </a:t>
            </a: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советы по обучению и воспитанию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Детей раннего возраста,</a:t>
            </a:r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информацию </a:t>
            </a: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 жизни детского сада и др.</a:t>
            </a:r>
          </a:p>
          <a:p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88639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AutoShape 2" descr="https://apf.mail.ru/cgi-bin/readmsg?id=16178811371424031497;0;1&amp;exif=1&amp;full=1&amp;x-email=marinatimina%40mail.ru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6" name="Picture 2" descr="C:\Users\1\Desktop\Screenshot_20210408_131342_com.viber.voip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79" y="1981765"/>
            <a:ext cx="2254716" cy="288739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0375" y="164087"/>
            <a:ext cx="85041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Бесконтактные формы взаимодействия  ДОУ  с  семьёй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5175" y="1001085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solidFill>
                  <a:srgbClr val="003300"/>
                </a:solidFill>
              </a:rPr>
              <a:t>Для родителей нашей группы также доступен </a:t>
            </a:r>
            <a:r>
              <a:rPr lang="ru-RU" b="1" i="1" dirty="0">
                <a:solidFill>
                  <a:srgbClr val="003300"/>
                </a:solidFill>
              </a:rPr>
              <a:t>закрытый сайт группы  </a:t>
            </a:r>
            <a:r>
              <a:rPr lang="ru-RU" b="1" i="1" dirty="0" smtClean="0">
                <a:solidFill>
                  <a:srgbClr val="003300"/>
                </a:solidFill>
              </a:rPr>
              <a:t>«Гномики».</a:t>
            </a: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09999" y="1844824"/>
            <a:ext cx="4572000" cy="4247317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Возможность оперативного получения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информации о жизни нашей группы,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О проводимых мероприятиях, праздниках, развлечениях.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Знакомство с информацией об учебном процессе,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 объявлениями,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 решениями родительских собраний,</a:t>
            </a:r>
          </a:p>
          <a:p>
            <a:pPr marL="285750" indent="-285750">
              <a:buFont typeface="Arial" pitchFamily="34" charset="0"/>
              <a:buChar char="•"/>
            </a:pPr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285750" indent="-285750">
              <a:buFont typeface="Arial" pitchFamily="34" charset="0"/>
              <a:buChar char="•"/>
            </a:pPr>
            <a:r>
              <a:rPr lang="ru-RU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 текстами </a:t>
            </a:r>
            <a:r>
              <a:rPr lang="ru-RU" dirty="0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стихотворений, </a:t>
            </a:r>
            <a:r>
              <a:rPr lang="ru-RU" dirty="0" err="1" smtClean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потешек</a:t>
            </a:r>
            <a:endParaRPr lang="ru-RU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03807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AutoShape 2" descr="https://apf.mail.ru/cgi-bin/readmsg?id=16178811371424031497;0;1&amp;exif=1&amp;full=1&amp;x-email=marinatimina%40mail.ru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" name="Picture 3" descr="C:\Users\1\Desktop\20210421_1326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988840"/>
            <a:ext cx="4174714" cy="269856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460375" y="164087"/>
            <a:ext cx="850411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Бесконтактные формы взаимодействия  ДОУ  с  семьёй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21677" y="1501724"/>
            <a:ext cx="33123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solidFill>
                  <a:srgbClr val="003300"/>
                </a:solidFill>
              </a:rPr>
              <a:t>Nsportal.ru</a:t>
            </a:r>
            <a:endParaRPr lang="ru-RU" b="1" dirty="0">
              <a:solidFill>
                <a:srgbClr val="003300"/>
              </a:solidFill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693554" y="2132856"/>
            <a:ext cx="3774005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>
              <a:buFont typeface="Arial"/>
              <a:buChar char="•"/>
            </a:pPr>
            <a:r>
              <a:rPr lang="ru-RU" sz="2000" b="1" dirty="0" smtClean="0">
                <a:solidFill>
                  <a:srgbClr val="003300"/>
                </a:solidFill>
                <a:latin typeface="Times New Roman"/>
              </a:rPr>
              <a:t>В работе мы используем</a:t>
            </a:r>
            <a:r>
              <a:rPr lang="ru-RU" sz="2000" b="1" dirty="0">
                <a:solidFill>
                  <a:srgbClr val="003300"/>
                </a:solidFill>
                <a:latin typeface="Times New Roman"/>
              </a:rPr>
              <a:t> </a:t>
            </a:r>
            <a:r>
              <a:rPr lang="ru-RU" sz="2000" b="1" i="1" dirty="0">
                <a:solidFill>
                  <a:srgbClr val="003300"/>
                </a:solidFill>
                <a:latin typeface="Times New Roman"/>
              </a:rPr>
              <a:t>дистанционное общение с родителями</a:t>
            </a:r>
            <a:r>
              <a:rPr lang="ru-RU" sz="2000" b="1" dirty="0">
                <a:solidFill>
                  <a:srgbClr val="003300"/>
                </a:solidFill>
                <a:latin typeface="Times New Roman"/>
              </a:rPr>
              <a:t> через сеть Интернет, где также предоставляет родителям возможность оперативного получения информации о жизни нашей группы.</a:t>
            </a:r>
            <a:endParaRPr lang="ru-RU" sz="2000" b="1" dirty="0">
              <a:solidFill>
                <a:srgbClr val="0033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713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37406" y="180111"/>
            <a:ext cx="6869188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Рекомендации для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родителей </a:t>
            </a:r>
            <a:endParaRPr lang="ru-RU" sz="2400" b="1" i="1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по формирование </a:t>
            </a: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основ безопасности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у детей раннего возраста </a:t>
            </a:r>
          </a:p>
        </p:txBody>
      </p:sp>
      <p:sp>
        <p:nvSpPr>
          <p:cNvPr id="11" name="TextBox 10">
            <a:hlinkClick r:id="rId3" action="ppaction://hlinkfile"/>
          </p:cNvPr>
          <p:cNvSpPr txBox="1"/>
          <p:nvPr/>
        </p:nvSpPr>
        <p:spPr>
          <a:xfrm>
            <a:off x="1137406" y="1988840"/>
            <a:ext cx="65309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4" action="ppaction://hlinkfile"/>
              </a:rPr>
              <a:t>Безопасность нашего малыша в наших руках!.docx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1137406" y="2358172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5" action="ppaction://hlinkfile"/>
              </a:rPr>
              <a:t>безопасность детей в летний период..</a:t>
            </a:r>
            <a:r>
              <a:rPr lang="ru-RU" dirty="0" err="1" smtClean="0">
                <a:hlinkClick r:id="rId5" action="ppaction://hlinkfile"/>
              </a:rPr>
              <a:t>docx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1137406" y="2749908"/>
            <a:ext cx="57606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hlinkClick r:id="rId6" action="ppaction://hlinkfile"/>
              </a:rPr>
              <a:t>Общие правила безопасности детей летом..</a:t>
            </a:r>
            <a:r>
              <a:rPr lang="ru-RU" dirty="0" err="1" smtClean="0">
                <a:hlinkClick r:id="rId6" action="ppaction://hlinkfile"/>
              </a:rPr>
              <a:t>docx</a:t>
            </a:r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91287" y="4797152"/>
            <a:ext cx="2652713" cy="1768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8589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AutoShape 2" descr="https://apf.mail.ru/cgi-bin/readmsg?id=16178811371424031497;0;1&amp;exif=1&amp;full=1&amp;x-email=marinatimina%40mail.ru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1137345" y="980728"/>
            <a:ext cx="6550025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1" dirty="0">
              <a:solidFill>
                <a:srgbClr val="0033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Работа по формированию основ безопасности жизнедеятельности проводиться в тесной взаимосвязи педагога с родителями.</a:t>
            </a:r>
          </a:p>
          <a:p>
            <a:pPr algn="ctr"/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Владение элементарными знаниями по данной теме помогает предотвратить беду, уберечь себя и своих детей от опасности.</a:t>
            </a:r>
          </a:p>
          <a:p>
            <a:pPr algn="ctr"/>
            <a:r>
              <a:rPr lang="ru-RU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Главное – личный пример родителей, воспитателей, окружающих.</a:t>
            </a:r>
          </a:p>
          <a:p>
            <a:pPr algn="ctr"/>
            <a:r>
              <a:rPr lang="ru-RU" b="1" dirty="0">
                <a:solidFill>
                  <a:srgbClr val="003300"/>
                </a:solidFill>
                <a:latin typeface="Times New Roman" pitchFamily="18" charset="0"/>
                <a:cs typeface="Times New Roman" pitchFamily="18" charset="0"/>
              </a:rPr>
              <a:t>Единые требования воспитателей и родителей – основа прочных навыков безопасного поведения детей на улице, дома. Только взаимодействие семьи и детского сада создают оптимальные условия для вхождения маленького человека в большой мир здоровым и приспособленным к жизни.</a:t>
            </a:r>
            <a:endParaRPr lang="ru-RU" b="1" i="0" dirty="0">
              <a:solidFill>
                <a:srgbClr val="00330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126357" y="465138"/>
            <a:ext cx="4572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i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itchFamily="18" charset="0"/>
              </a:rPr>
              <a:t>Вывод</a:t>
            </a:r>
            <a:endParaRPr lang="ru-RU" sz="2400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6508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utoShape 8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7" name="AutoShape 10" descr="https://static.tildacdn.com/tild6337-3061-4031-a237-363036313561/undraw_teacher_35j2.sv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>
              <a:solidFill>
                <a:prstClr val="black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91938" y="20686"/>
            <a:ext cx="821608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4400" b="1" i="1" dirty="0" smtClean="0">
                <a:solidFill>
                  <a:srgbClr val="A4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Georgia" panose="02040502050405020303" pitchFamily="18" charset="0"/>
              </a:rPr>
              <a:t>Благодарю за внимание!</a:t>
            </a:r>
            <a:endParaRPr lang="ru-RU" sz="4400" b="1" i="1" dirty="0">
              <a:solidFill>
                <a:srgbClr val="A4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08265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1213</TotalTime>
  <Words>607</Words>
  <Application>Microsoft Office PowerPoint</Application>
  <PresentationFormat>Экран (4:3)</PresentationFormat>
  <Paragraphs>118</Paragraphs>
  <Slides>18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1_Тема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</dc:creator>
  <cp:lastModifiedBy>Пользователь Windows</cp:lastModifiedBy>
  <cp:revision>74</cp:revision>
  <dcterms:created xsi:type="dcterms:W3CDTF">2021-04-05T21:24:29Z</dcterms:created>
  <dcterms:modified xsi:type="dcterms:W3CDTF">2021-04-25T12:55:59Z</dcterms:modified>
</cp:coreProperties>
</file>