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33"/>
  </p:notesMasterIdLst>
  <p:sldIdLst>
    <p:sldId id="262" r:id="rId2"/>
    <p:sldId id="317" r:id="rId3"/>
    <p:sldId id="314" r:id="rId4"/>
    <p:sldId id="334" r:id="rId5"/>
    <p:sldId id="318" r:id="rId6"/>
    <p:sldId id="320" r:id="rId7"/>
    <p:sldId id="315" r:id="rId8"/>
    <p:sldId id="329" r:id="rId9"/>
    <p:sldId id="341" r:id="rId10"/>
    <p:sldId id="343" r:id="rId11"/>
    <p:sldId id="342" r:id="rId12"/>
    <p:sldId id="350" r:id="rId13"/>
    <p:sldId id="298" r:id="rId14"/>
    <p:sldId id="311" r:id="rId15"/>
    <p:sldId id="321" r:id="rId16"/>
    <p:sldId id="344" r:id="rId17"/>
    <p:sldId id="346" r:id="rId18"/>
    <p:sldId id="319" r:id="rId19"/>
    <p:sldId id="345" r:id="rId20"/>
    <p:sldId id="305" r:id="rId21"/>
    <p:sldId id="322" r:id="rId22"/>
    <p:sldId id="324" r:id="rId23"/>
    <p:sldId id="307" r:id="rId24"/>
    <p:sldId id="287" r:id="rId25"/>
    <p:sldId id="259" r:id="rId26"/>
    <p:sldId id="283" r:id="rId27"/>
    <p:sldId id="333" r:id="rId28"/>
    <p:sldId id="347" r:id="rId29"/>
    <p:sldId id="336" r:id="rId30"/>
    <p:sldId id="340" r:id="rId31"/>
    <p:sldId id="348" r:id="rId3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66CCFF"/>
    <a:srgbClr val="EE3794"/>
    <a:srgbClr val="99FF33"/>
    <a:srgbClr val="CCFF66"/>
    <a:srgbClr val="0025D8"/>
    <a:srgbClr val="FCA7DE"/>
    <a:srgbClr val="FCA847"/>
    <a:srgbClr val="3EA8D0"/>
    <a:srgbClr val="3C7F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9DCAF9ED-07DC-4A11-8D7F-57B35C25682E}" styleName="Средний стиль 1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86477" autoAdjust="0"/>
  </p:normalViewPr>
  <p:slideViewPr>
    <p:cSldViewPr snapToGrid="0">
      <p:cViewPr varScale="1">
        <p:scale>
          <a:sx n="68" d="100"/>
          <a:sy n="68" d="100"/>
        </p:scale>
        <p:origin x="1470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3888888888888902E-2"/>
          <c:y val="3.9284457252522831E-2"/>
          <c:w val="0.62068047049674391"/>
          <c:h val="0.9382672814603209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rgbClr val="FF0000"/>
            </a:solidFill>
          </c:spPr>
          <c:explosion val="36"/>
          <c:dPt>
            <c:idx val="0"/>
            <c:bubble3D val="0"/>
            <c:spPr>
              <a:solidFill>
                <a:srgbClr val="99FF33"/>
              </a:solidFill>
            </c:spPr>
            <c:extLst>
              <c:ext xmlns:c16="http://schemas.microsoft.com/office/drawing/2014/chart" uri="{C3380CC4-5D6E-409C-BE32-E72D297353CC}">
                <c16:uniqueId val="{00000000-E003-48EF-9CA9-EB7D0BA9A09C}"/>
              </c:ext>
            </c:extLst>
          </c:dPt>
          <c:dPt>
            <c:idx val="1"/>
            <c:bubble3D val="0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E003-48EF-9CA9-EB7D0BA9A09C}"/>
              </c:ext>
            </c:extLst>
          </c:dPt>
          <c:dPt>
            <c:idx val="2"/>
            <c:bubble3D val="0"/>
            <c:spPr>
              <a:solidFill>
                <a:srgbClr val="EE3794"/>
              </a:solidFill>
            </c:spPr>
            <c:extLst>
              <c:ext xmlns:c16="http://schemas.microsoft.com/office/drawing/2014/chart" uri="{C3380CC4-5D6E-409C-BE32-E72D297353CC}">
                <c16:uniqueId val="{00000002-E003-48EF-9CA9-EB7D0BA9A09C}"/>
              </c:ext>
            </c:extLst>
          </c:dPt>
          <c:cat>
            <c:strRef>
              <c:f>Лист1!$A$2:$A$5</c:f>
              <c:strCache>
                <c:ptCount val="3"/>
                <c:pt idx="0">
                  <c:v>1 группа, низкий уровень</c:v>
                </c:pt>
                <c:pt idx="1">
                  <c:v>2 группа, допустимый уровень</c:v>
                </c:pt>
                <c:pt idx="2">
                  <c:v>3 группа, оптимальный  уровень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73</c:v>
                </c:pt>
                <c:pt idx="1">
                  <c:v>22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003-48EF-9CA9-EB7D0BA9A0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</c:spPr>
    </c:plotArea>
    <c:legend>
      <c:legendPos val="r"/>
      <c:legendEntry>
        <c:idx val="3"/>
        <c:delete val="1"/>
      </c:legendEntry>
      <c:layout>
        <c:manualLayout>
          <c:xMode val="edge"/>
          <c:yMode val="edge"/>
          <c:x val="0.64157556867891519"/>
          <c:y val="0"/>
          <c:w val="0.30043836122047257"/>
          <c:h val="0.62701062940673347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799"/>
      </a:pPr>
      <a:endParaRPr lang="ru-R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explosion val="34"/>
            <c:spPr>
              <a:solidFill>
                <a:srgbClr val="99FF33"/>
              </a:solidFill>
            </c:spPr>
            <c:extLst>
              <c:ext xmlns:c16="http://schemas.microsoft.com/office/drawing/2014/chart" uri="{C3380CC4-5D6E-409C-BE32-E72D297353CC}">
                <c16:uniqueId val="{00000000-E003-48EF-9CA9-EB7D0BA9A09C}"/>
              </c:ext>
            </c:extLst>
          </c:dPt>
          <c:dPt>
            <c:idx val="1"/>
            <c:bubble3D val="0"/>
            <c:explosion val="22"/>
            <c:spPr>
              <a:solidFill>
                <a:srgbClr val="FFFF00"/>
              </a:solidFill>
            </c:spPr>
            <c:extLst>
              <c:ext xmlns:c16="http://schemas.microsoft.com/office/drawing/2014/chart" uri="{C3380CC4-5D6E-409C-BE32-E72D297353CC}">
                <c16:uniqueId val="{00000001-E003-48EF-9CA9-EB7D0BA9A09C}"/>
              </c:ext>
            </c:extLst>
          </c:dPt>
          <c:dPt>
            <c:idx val="2"/>
            <c:bubble3D val="0"/>
            <c:spPr>
              <a:solidFill>
                <a:srgbClr val="EE3794"/>
              </a:solidFill>
            </c:spPr>
            <c:extLst>
              <c:ext xmlns:c16="http://schemas.microsoft.com/office/drawing/2014/chart" uri="{C3380CC4-5D6E-409C-BE32-E72D297353CC}">
                <c16:uniqueId val="{00000002-E003-48EF-9CA9-EB7D0BA9A09C}"/>
              </c:ext>
            </c:extLst>
          </c:dPt>
          <c:cat>
            <c:strRef>
              <c:f>Лист1!$A$2:$A$5</c:f>
              <c:strCache>
                <c:ptCount val="3"/>
                <c:pt idx="0">
                  <c:v>низкий</c:v>
                </c:pt>
                <c:pt idx="1">
                  <c:v>допустимый</c:v>
                </c:pt>
                <c:pt idx="2">
                  <c:v>оптимальный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25</c:v>
                </c:pt>
                <c:pt idx="1">
                  <c:v>55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003-48EF-9CA9-EB7D0BA9A09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</c:spPr>
    </c:plotArea>
    <c:legend>
      <c:legendPos val="r"/>
      <c:legendEntry>
        <c:idx val="3"/>
        <c:delete val="1"/>
      </c:legendEntry>
      <c:overlay val="0"/>
    </c:legend>
    <c:plotVisOnly val="1"/>
    <c:dispBlanksAs val="zero"/>
    <c:showDLblsOverMax val="0"/>
  </c:chart>
  <c:txPr>
    <a:bodyPr/>
    <a:lstStyle/>
    <a:p>
      <a:pPr>
        <a:defRPr sz="1799"/>
      </a:pPr>
      <a:endParaRPr lang="ru-RU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6442492463346967E-2"/>
          <c:y val="1.5019490841029567E-2"/>
          <c:w val="0.9519619168948551"/>
          <c:h val="0.9011781189547213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tx>
                <c:rich>
                  <a:bodyPr/>
                  <a:lstStyle/>
                  <a:p>
                    <a:r>
                      <a:rPr lang="en-US"/>
                      <a:t>73%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5-D45D-4D40-87AD-CDC0F055265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22%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D45D-4D40-87AD-CDC0F055265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4E58B521-A9E5-408E-AF56-53183EAAF44D}" type="VALUE">
                      <a:rPr lang="en-US" smtClean="0"/>
                      <a:pPr/>
                      <a:t>[ЗНАЧЕНИЕ]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D45D-4D40-87AD-CDC0F055265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низкий</c:v>
                </c:pt>
                <c:pt idx="1">
                  <c:v>допустимый</c:v>
                </c:pt>
                <c:pt idx="2">
                  <c:v>оптимальный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73</c:v>
                </c:pt>
                <c:pt idx="1">
                  <c:v>22</c:v>
                </c:pt>
                <c:pt idx="2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45D-4D40-87AD-CDC0F055265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2024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dLbl>
              <c:idx val="0"/>
              <c:layout>
                <c:manualLayout>
                  <c:x val="7.9779532089903384E-3"/>
                  <c:y val="-4.4934636909559275E-3"/>
                </c:manualLayout>
              </c:layout>
              <c:tx>
                <c:rich>
                  <a:bodyPr/>
                  <a:lstStyle/>
                  <a:p>
                    <a:fld id="{535DFC59-DAB3-4D7C-BB34-9D92ACE40EBD}" type="VALUE">
                      <a:rPr lang="en-US" smtClean="0"/>
                      <a:pPr/>
                      <a:t>[ЗНАЧЕНИЕ]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D45D-4D40-87AD-CDC0F0552658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/>
                      <a:t>55%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8-D45D-4D40-87AD-CDC0F0552658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1D5CE446-37C0-41EF-BCD9-26594045EDDF}" type="VALUE">
                      <a:rPr lang="en-US" smtClean="0"/>
                      <a:pPr/>
                      <a:t>[ЗНАЧЕНИЕ]</a:t>
                    </a:fld>
                    <a:r>
                      <a:rPr lang="en-US"/>
                      <a:t>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A-D45D-4D40-87AD-CDC0F055265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низкий</c:v>
                </c:pt>
                <c:pt idx="1">
                  <c:v>допустимый</c:v>
                </c:pt>
                <c:pt idx="2">
                  <c:v>оптимальный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25</c:v>
                </c:pt>
                <c:pt idx="1">
                  <c:v>55</c:v>
                </c:pt>
                <c:pt idx="2">
                  <c:v>20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45D-4D40-87AD-CDC0F055265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gradFill rotWithShape="1">
              <a:gsLst>
                <a:gs pos="0">
                  <a:schemeClr val="accent3">
                    <a:shade val="51000"/>
                    <a:satMod val="130000"/>
                  </a:schemeClr>
                </a:gs>
                <a:gs pos="80000">
                  <a:schemeClr val="accent3">
                    <a:shade val="93000"/>
                    <a:satMod val="130000"/>
                  </a:schemeClr>
                </a:gs>
                <a:gs pos="100000">
                  <a:schemeClr val="accent3">
                    <a:shade val="94000"/>
                    <a:satMod val="135000"/>
                  </a:schemeClr>
                </a:gs>
              </a:gsLst>
              <a:lin ang="16200000" scaled="0"/>
            </a:gradFill>
            <a:ln>
              <a:noFill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">
                <a:rot lat="0" lon="0" rev="1200000"/>
              </a:lightRig>
            </a:scene3d>
            <a:sp3d>
              <a:bevelT w="63500" h="25400"/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низкий</c:v>
                </c:pt>
                <c:pt idx="1">
                  <c:v>допустимый</c:v>
                </c:pt>
                <c:pt idx="2">
                  <c:v>оптимальный</c:v>
                </c:pt>
              </c:strCache>
            </c:strRef>
          </c:cat>
          <c:val>
            <c:numRef>
              <c:f>Лист1!$D$2:$D$5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D45D-4D40-87AD-CDC0F0552658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163595392"/>
        <c:axId val="163596928"/>
      </c:barChart>
      <c:catAx>
        <c:axId val="163595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3596928"/>
        <c:crosses val="autoZero"/>
        <c:auto val="1"/>
        <c:lblAlgn val="ctr"/>
        <c:lblOffset val="100"/>
        <c:noMultiLvlLbl val="0"/>
      </c:catAx>
      <c:valAx>
        <c:axId val="163596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163595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delete val="1"/>
      </c:legendEntry>
      <c:layout>
        <c:manualLayout>
          <c:xMode val="edge"/>
          <c:yMode val="edge"/>
          <c:x val="0.73393928086604121"/>
          <c:y val="0.27602126788208386"/>
          <c:w val="0.24531804079058378"/>
          <c:h val="0.23366471153820639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2DE89AD-18AB-40B5-A7E9-EAD79C16658B}" type="doc">
      <dgm:prSet loTypeId="urn:microsoft.com/office/officeart/2005/8/layout/vList4#1" loCatId="list" qsTypeId="urn:microsoft.com/office/officeart/2005/8/quickstyle/simple3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3AE0B836-E3C6-4534-B5F0-B1DA030FB666}">
      <dgm:prSet phldrT="[Текст]"/>
      <dgm:spPr/>
      <dgm:t>
        <a:bodyPr/>
        <a:lstStyle/>
        <a:p>
          <a:pPr algn="just"/>
          <a:r>
            <a:rPr lang="ru-RU" b="1" dirty="0"/>
            <a:t>Родители  (законные представители) не всегда могут обеспечить качественные занятия с ребенком, который не посещает ДОО;</a:t>
          </a:r>
        </a:p>
      </dgm:t>
    </dgm:pt>
    <dgm:pt modelId="{7F3EB939-14A3-417C-8290-ADD14B1A9535}" type="parTrans" cxnId="{C33B5387-A7E1-4787-80C2-7A77DEF546CE}">
      <dgm:prSet/>
      <dgm:spPr/>
      <dgm:t>
        <a:bodyPr/>
        <a:lstStyle/>
        <a:p>
          <a:endParaRPr lang="ru-RU"/>
        </a:p>
      </dgm:t>
    </dgm:pt>
    <dgm:pt modelId="{88C33349-AE99-4899-B819-C0E02297E0E9}" type="sibTrans" cxnId="{C33B5387-A7E1-4787-80C2-7A77DEF546CE}">
      <dgm:prSet/>
      <dgm:spPr/>
      <dgm:t>
        <a:bodyPr/>
        <a:lstStyle/>
        <a:p>
          <a:endParaRPr lang="ru-RU"/>
        </a:p>
      </dgm:t>
    </dgm:pt>
    <dgm:pt modelId="{5AE87393-BDBF-404F-8C0B-5CB4A35DE529}">
      <dgm:prSet phldrT="[Текст]"/>
      <dgm:spPr/>
      <dgm:t>
        <a:bodyPr/>
        <a:lstStyle/>
        <a:p>
          <a:r>
            <a:rPr lang="ru-RU" b="1"/>
            <a:t>Законодательство не запрещает проводить дистанционные занятия и использовать цифровые технологии в обучении.</a:t>
          </a:r>
          <a:endParaRPr lang="ru-RU" b="1" dirty="0"/>
        </a:p>
      </dgm:t>
    </dgm:pt>
    <dgm:pt modelId="{754D69E2-9492-45CD-9862-2893D1914844}" type="parTrans" cxnId="{72782934-423F-4D93-93FA-35DCFA116D9F}">
      <dgm:prSet/>
      <dgm:spPr/>
      <dgm:t>
        <a:bodyPr/>
        <a:lstStyle/>
        <a:p>
          <a:endParaRPr lang="ru-RU"/>
        </a:p>
      </dgm:t>
    </dgm:pt>
    <dgm:pt modelId="{E6006EB0-315F-4EB7-8963-DC48A7D90F76}" type="sibTrans" cxnId="{72782934-423F-4D93-93FA-35DCFA116D9F}">
      <dgm:prSet/>
      <dgm:spPr/>
      <dgm:t>
        <a:bodyPr/>
        <a:lstStyle/>
        <a:p>
          <a:endParaRPr lang="ru-RU"/>
        </a:p>
      </dgm:t>
    </dgm:pt>
    <dgm:pt modelId="{842BD8CD-070B-411B-9C73-F81198D65F29}">
      <dgm:prSet phldrT="[Текст]"/>
      <dgm:spPr/>
      <dgm:t>
        <a:bodyPr/>
        <a:lstStyle/>
        <a:p>
          <a:pPr algn="just"/>
          <a:r>
            <a:rPr lang="ru-RU" b="1"/>
            <a:t>Нацпроект «Образование» призывает воспитателей развивать детей в современной цифровой среде;</a:t>
          </a:r>
          <a:endParaRPr lang="ru-RU" b="1" dirty="0"/>
        </a:p>
      </dgm:t>
    </dgm:pt>
    <dgm:pt modelId="{FAE1C974-EF0A-4596-8D87-3933C0460322}" type="parTrans" cxnId="{4A8CDD0E-2182-4BB4-8B5B-F9B147C4EA51}">
      <dgm:prSet/>
      <dgm:spPr/>
      <dgm:t>
        <a:bodyPr/>
        <a:lstStyle/>
        <a:p>
          <a:endParaRPr lang="ru-RU"/>
        </a:p>
      </dgm:t>
    </dgm:pt>
    <dgm:pt modelId="{4FCD6D80-33BD-4180-923C-A08E443FCFDF}" type="sibTrans" cxnId="{4A8CDD0E-2182-4BB4-8B5B-F9B147C4EA51}">
      <dgm:prSet/>
      <dgm:spPr/>
      <dgm:t>
        <a:bodyPr/>
        <a:lstStyle/>
        <a:p>
          <a:endParaRPr lang="ru-RU"/>
        </a:p>
      </dgm:t>
    </dgm:pt>
    <dgm:pt modelId="{A10F9985-0D2F-4E49-995F-566F41F19499}">
      <dgm:prSet phldrT="[Текст]"/>
      <dgm:spPr/>
      <dgm:t>
        <a:bodyPr/>
        <a:lstStyle/>
        <a:p>
          <a:pPr algn="just"/>
          <a:r>
            <a:rPr lang="ru-RU" b="1"/>
            <a:t>Ребенок не всегда может посещать дошкольную организацию;</a:t>
          </a:r>
          <a:endParaRPr lang="ru-RU" b="1" dirty="0"/>
        </a:p>
      </dgm:t>
    </dgm:pt>
    <dgm:pt modelId="{50513CB7-1C59-49BA-905D-18719DD9DE81}" type="parTrans" cxnId="{950A5E87-30D3-4432-9FB9-E07780FFF83F}">
      <dgm:prSet/>
      <dgm:spPr/>
      <dgm:t>
        <a:bodyPr/>
        <a:lstStyle/>
        <a:p>
          <a:endParaRPr lang="ru-RU"/>
        </a:p>
      </dgm:t>
    </dgm:pt>
    <dgm:pt modelId="{08C984A3-C964-4E80-9ACD-2CDCC4B821A4}" type="sibTrans" cxnId="{950A5E87-30D3-4432-9FB9-E07780FFF83F}">
      <dgm:prSet/>
      <dgm:spPr/>
      <dgm:t>
        <a:bodyPr/>
        <a:lstStyle/>
        <a:p>
          <a:endParaRPr lang="ru-RU"/>
        </a:p>
      </dgm:t>
    </dgm:pt>
    <dgm:pt modelId="{BFC18F90-4452-43A5-8DF6-1160A8D25064}" type="pres">
      <dgm:prSet presAssocID="{B2DE89AD-18AB-40B5-A7E9-EAD79C16658B}" presName="linear" presStyleCnt="0">
        <dgm:presLayoutVars>
          <dgm:dir/>
          <dgm:resizeHandles val="exact"/>
        </dgm:presLayoutVars>
      </dgm:prSet>
      <dgm:spPr/>
    </dgm:pt>
    <dgm:pt modelId="{4608CD1B-F0A3-47F1-A91F-9B4F2186CD19}" type="pres">
      <dgm:prSet presAssocID="{842BD8CD-070B-411B-9C73-F81198D65F29}" presName="comp" presStyleCnt="0"/>
      <dgm:spPr/>
    </dgm:pt>
    <dgm:pt modelId="{D005B541-AC6C-4C27-B08D-40CDB364D457}" type="pres">
      <dgm:prSet presAssocID="{842BD8CD-070B-411B-9C73-F81198D65F29}" presName="box" presStyleLbl="node1" presStyleIdx="0" presStyleCnt="4" custLinFactNeighborX="-10810" custLinFactNeighborY="43"/>
      <dgm:spPr/>
    </dgm:pt>
    <dgm:pt modelId="{DF21CD81-7F40-4F23-8109-29524F2485DC}" type="pres">
      <dgm:prSet presAssocID="{842BD8CD-070B-411B-9C73-F81198D65F29}" presName="img" presStyleLbl="fgImgPlace1" presStyleIdx="0" presStyleCnt="4"/>
      <dgm:spPr/>
    </dgm:pt>
    <dgm:pt modelId="{B34BD2C5-B254-4B99-9208-5D3B575E7F3F}" type="pres">
      <dgm:prSet presAssocID="{842BD8CD-070B-411B-9C73-F81198D65F29}" presName="text" presStyleLbl="node1" presStyleIdx="0" presStyleCnt="4">
        <dgm:presLayoutVars>
          <dgm:bulletEnabled val="1"/>
        </dgm:presLayoutVars>
      </dgm:prSet>
      <dgm:spPr/>
    </dgm:pt>
    <dgm:pt modelId="{3FCD16DA-3A93-4602-8BD1-EF89EC53949D}" type="pres">
      <dgm:prSet presAssocID="{4FCD6D80-33BD-4180-923C-A08E443FCFDF}" presName="spacer" presStyleCnt="0"/>
      <dgm:spPr/>
    </dgm:pt>
    <dgm:pt modelId="{C736432C-BAC0-4EB4-8024-32C511687618}" type="pres">
      <dgm:prSet presAssocID="{3AE0B836-E3C6-4534-B5F0-B1DA030FB666}" presName="comp" presStyleCnt="0"/>
      <dgm:spPr/>
    </dgm:pt>
    <dgm:pt modelId="{855D833D-BE4E-415C-B85B-09B74B64F7C0}" type="pres">
      <dgm:prSet presAssocID="{3AE0B836-E3C6-4534-B5F0-B1DA030FB666}" presName="box" presStyleLbl="node1" presStyleIdx="1" presStyleCnt="4"/>
      <dgm:spPr/>
    </dgm:pt>
    <dgm:pt modelId="{BF11E4B8-1ABD-439A-80AB-E343663495FC}" type="pres">
      <dgm:prSet presAssocID="{3AE0B836-E3C6-4534-B5F0-B1DA030FB666}" presName="img" presStyleLbl="fgImgPlace1" presStyleIdx="1" presStyleCnt="4"/>
      <dgm:spPr/>
    </dgm:pt>
    <dgm:pt modelId="{7B60F9D3-2CBC-4B54-8A0A-9F119E843DBB}" type="pres">
      <dgm:prSet presAssocID="{3AE0B836-E3C6-4534-B5F0-B1DA030FB666}" presName="text" presStyleLbl="node1" presStyleIdx="1" presStyleCnt="4">
        <dgm:presLayoutVars>
          <dgm:bulletEnabled val="1"/>
        </dgm:presLayoutVars>
      </dgm:prSet>
      <dgm:spPr/>
    </dgm:pt>
    <dgm:pt modelId="{68166755-CA86-48A5-B4E5-002C76363B06}" type="pres">
      <dgm:prSet presAssocID="{88C33349-AE99-4899-B819-C0E02297E0E9}" presName="spacer" presStyleCnt="0"/>
      <dgm:spPr/>
    </dgm:pt>
    <dgm:pt modelId="{04E0A1F9-99AD-4C0E-B87F-3B04E01E32C4}" type="pres">
      <dgm:prSet presAssocID="{A10F9985-0D2F-4E49-995F-566F41F19499}" presName="comp" presStyleCnt="0"/>
      <dgm:spPr/>
    </dgm:pt>
    <dgm:pt modelId="{8F8738FE-9B5C-44EC-B16A-0758C6961DDF}" type="pres">
      <dgm:prSet presAssocID="{A10F9985-0D2F-4E49-995F-566F41F19499}" presName="box" presStyleLbl="node1" presStyleIdx="2" presStyleCnt="4"/>
      <dgm:spPr/>
    </dgm:pt>
    <dgm:pt modelId="{348C654F-1A5D-4DDD-A026-E44679783DBC}" type="pres">
      <dgm:prSet presAssocID="{A10F9985-0D2F-4E49-995F-566F41F19499}" presName="img" presStyleLbl="fgImgPlace1" presStyleIdx="2" presStyleCnt="4"/>
      <dgm:spPr/>
    </dgm:pt>
    <dgm:pt modelId="{DE6766F2-5271-452C-A22E-DD75B67946A0}" type="pres">
      <dgm:prSet presAssocID="{A10F9985-0D2F-4E49-995F-566F41F19499}" presName="text" presStyleLbl="node1" presStyleIdx="2" presStyleCnt="4">
        <dgm:presLayoutVars>
          <dgm:bulletEnabled val="1"/>
        </dgm:presLayoutVars>
      </dgm:prSet>
      <dgm:spPr/>
    </dgm:pt>
    <dgm:pt modelId="{43836B4A-EF30-4714-BCAA-27A09EFA72C7}" type="pres">
      <dgm:prSet presAssocID="{08C984A3-C964-4E80-9ACD-2CDCC4B821A4}" presName="spacer" presStyleCnt="0"/>
      <dgm:spPr/>
    </dgm:pt>
    <dgm:pt modelId="{3E24CEDA-FC96-4C61-B4CE-525F85B35E9C}" type="pres">
      <dgm:prSet presAssocID="{5AE87393-BDBF-404F-8C0B-5CB4A35DE529}" presName="comp" presStyleCnt="0"/>
      <dgm:spPr/>
    </dgm:pt>
    <dgm:pt modelId="{F5000198-F249-4AB4-89B0-315203233A4A}" type="pres">
      <dgm:prSet presAssocID="{5AE87393-BDBF-404F-8C0B-5CB4A35DE529}" presName="box" presStyleLbl="node1" presStyleIdx="3" presStyleCnt="4" custLinFactNeighborX="33205" custLinFactNeighborY="49286"/>
      <dgm:spPr/>
    </dgm:pt>
    <dgm:pt modelId="{DD015707-1991-4156-AB9C-919C2901A8F5}" type="pres">
      <dgm:prSet presAssocID="{5AE87393-BDBF-404F-8C0B-5CB4A35DE529}" presName="img" presStyleLbl="fgImgPlace1" presStyleIdx="3" presStyleCnt="4"/>
      <dgm:spPr/>
    </dgm:pt>
    <dgm:pt modelId="{3B6361AE-1AAD-4354-B25F-7712E630739F}" type="pres">
      <dgm:prSet presAssocID="{5AE87393-BDBF-404F-8C0B-5CB4A35DE529}" presName="text" presStyleLbl="node1" presStyleIdx="3" presStyleCnt="4">
        <dgm:presLayoutVars>
          <dgm:bulletEnabled val="1"/>
        </dgm:presLayoutVars>
      </dgm:prSet>
      <dgm:spPr/>
    </dgm:pt>
  </dgm:ptLst>
  <dgm:cxnLst>
    <dgm:cxn modelId="{564D4108-A68A-43B1-89E9-D0A90D3AEE95}" type="presOf" srcId="{5AE87393-BDBF-404F-8C0B-5CB4A35DE529}" destId="{F5000198-F249-4AB4-89B0-315203233A4A}" srcOrd="0" destOrd="0" presId="urn:microsoft.com/office/officeart/2005/8/layout/vList4#1"/>
    <dgm:cxn modelId="{4A8CDD0E-2182-4BB4-8B5B-F9B147C4EA51}" srcId="{B2DE89AD-18AB-40B5-A7E9-EAD79C16658B}" destId="{842BD8CD-070B-411B-9C73-F81198D65F29}" srcOrd="0" destOrd="0" parTransId="{FAE1C974-EF0A-4596-8D87-3933C0460322}" sibTransId="{4FCD6D80-33BD-4180-923C-A08E443FCFDF}"/>
    <dgm:cxn modelId="{039AF523-C508-4A85-B441-6A91893C5FBD}" type="presOf" srcId="{3AE0B836-E3C6-4534-B5F0-B1DA030FB666}" destId="{855D833D-BE4E-415C-B85B-09B74B64F7C0}" srcOrd="0" destOrd="0" presId="urn:microsoft.com/office/officeart/2005/8/layout/vList4#1"/>
    <dgm:cxn modelId="{72782934-423F-4D93-93FA-35DCFA116D9F}" srcId="{B2DE89AD-18AB-40B5-A7E9-EAD79C16658B}" destId="{5AE87393-BDBF-404F-8C0B-5CB4A35DE529}" srcOrd="3" destOrd="0" parTransId="{754D69E2-9492-45CD-9862-2893D1914844}" sibTransId="{E6006EB0-315F-4EB7-8963-DC48A7D90F76}"/>
    <dgm:cxn modelId="{6B8CD34A-A940-4D92-850C-FE1ABBE1DF34}" type="presOf" srcId="{B2DE89AD-18AB-40B5-A7E9-EAD79C16658B}" destId="{BFC18F90-4452-43A5-8DF6-1160A8D25064}" srcOrd="0" destOrd="0" presId="urn:microsoft.com/office/officeart/2005/8/layout/vList4#1"/>
    <dgm:cxn modelId="{343CDA7D-886C-4100-BAB5-065FB8DC49D0}" type="presOf" srcId="{A10F9985-0D2F-4E49-995F-566F41F19499}" destId="{8F8738FE-9B5C-44EC-B16A-0758C6961DDF}" srcOrd="0" destOrd="0" presId="urn:microsoft.com/office/officeart/2005/8/layout/vList4#1"/>
    <dgm:cxn modelId="{950A5E87-30D3-4432-9FB9-E07780FFF83F}" srcId="{B2DE89AD-18AB-40B5-A7E9-EAD79C16658B}" destId="{A10F9985-0D2F-4E49-995F-566F41F19499}" srcOrd="2" destOrd="0" parTransId="{50513CB7-1C59-49BA-905D-18719DD9DE81}" sibTransId="{08C984A3-C964-4E80-9ACD-2CDCC4B821A4}"/>
    <dgm:cxn modelId="{C33B5387-A7E1-4787-80C2-7A77DEF546CE}" srcId="{B2DE89AD-18AB-40B5-A7E9-EAD79C16658B}" destId="{3AE0B836-E3C6-4534-B5F0-B1DA030FB666}" srcOrd="1" destOrd="0" parTransId="{7F3EB939-14A3-417C-8290-ADD14B1A9535}" sibTransId="{88C33349-AE99-4899-B819-C0E02297E0E9}"/>
    <dgm:cxn modelId="{345C6090-ADE4-4815-BB67-9C3A228BE8C4}" type="presOf" srcId="{5AE87393-BDBF-404F-8C0B-5CB4A35DE529}" destId="{3B6361AE-1AAD-4354-B25F-7712E630739F}" srcOrd="1" destOrd="0" presId="urn:microsoft.com/office/officeart/2005/8/layout/vList4#1"/>
    <dgm:cxn modelId="{7B6031A7-DE0D-43F9-A43A-BE32ACB8C493}" type="presOf" srcId="{842BD8CD-070B-411B-9C73-F81198D65F29}" destId="{B34BD2C5-B254-4B99-9208-5D3B575E7F3F}" srcOrd="1" destOrd="0" presId="urn:microsoft.com/office/officeart/2005/8/layout/vList4#1"/>
    <dgm:cxn modelId="{37CB3AAD-C004-4644-8E70-4EC8FCAD05AF}" type="presOf" srcId="{842BD8CD-070B-411B-9C73-F81198D65F29}" destId="{D005B541-AC6C-4C27-B08D-40CDB364D457}" srcOrd="0" destOrd="0" presId="urn:microsoft.com/office/officeart/2005/8/layout/vList4#1"/>
    <dgm:cxn modelId="{019175B9-9C27-4BAA-9362-13EAE5DAE113}" type="presOf" srcId="{3AE0B836-E3C6-4534-B5F0-B1DA030FB666}" destId="{7B60F9D3-2CBC-4B54-8A0A-9F119E843DBB}" srcOrd="1" destOrd="0" presId="urn:microsoft.com/office/officeart/2005/8/layout/vList4#1"/>
    <dgm:cxn modelId="{AF7E4EE2-10CB-4DB9-82E4-4C666641BFD8}" type="presOf" srcId="{A10F9985-0D2F-4E49-995F-566F41F19499}" destId="{DE6766F2-5271-452C-A22E-DD75B67946A0}" srcOrd="1" destOrd="0" presId="urn:microsoft.com/office/officeart/2005/8/layout/vList4#1"/>
    <dgm:cxn modelId="{E0136BBB-7B29-4883-A0A9-B1AF40DA390C}" type="presParOf" srcId="{BFC18F90-4452-43A5-8DF6-1160A8D25064}" destId="{4608CD1B-F0A3-47F1-A91F-9B4F2186CD19}" srcOrd="0" destOrd="0" presId="urn:microsoft.com/office/officeart/2005/8/layout/vList4#1"/>
    <dgm:cxn modelId="{8C094E7E-6D0A-44E4-B4F3-034424352914}" type="presParOf" srcId="{4608CD1B-F0A3-47F1-A91F-9B4F2186CD19}" destId="{D005B541-AC6C-4C27-B08D-40CDB364D457}" srcOrd="0" destOrd="0" presId="urn:microsoft.com/office/officeart/2005/8/layout/vList4#1"/>
    <dgm:cxn modelId="{871C8A19-44A4-4B0C-9383-D1D08687986C}" type="presParOf" srcId="{4608CD1B-F0A3-47F1-A91F-9B4F2186CD19}" destId="{DF21CD81-7F40-4F23-8109-29524F2485DC}" srcOrd="1" destOrd="0" presId="urn:microsoft.com/office/officeart/2005/8/layout/vList4#1"/>
    <dgm:cxn modelId="{08CF78A1-39FC-4ACD-9155-CE57897C66DB}" type="presParOf" srcId="{4608CD1B-F0A3-47F1-A91F-9B4F2186CD19}" destId="{B34BD2C5-B254-4B99-9208-5D3B575E7F3F}" srcOrd="2" destOrd="0" presId="urn:microsoft.com/office/officeart/2005/8/layout/vList4#1"/>
    <dgm:cxn modelId="{951DB68C-330A-41A7-A5A1-2187F8FA9893}" type="presParOf" srcId="{BFC18F90-4452-43A5-8DF6-1160A8D25064}" destId="{3FCD16DA-3A93-4602-8BD1-EF89EC53949D}" srcOrd="1" destOrd="0" presId="urn:microsoft.com/office/officeart/2005/8/layout/vList4#1"/>
    <dgm:cxn modelId="{E0562AA0-6BD0-440F-BE00-C35DE3487C53}" type="presParOf" srcId="{BFC18F90-4452-43A5-8DF6-1160A8D25064}" destId="{C736432C-BAC0-4EB4-8024-32C511687618}" srcOrd="2" destOrd="0" presId="urn:microsoft.com/office/officeart/2005/8/layout/vList4#1"/>
    <dgm:cxn modelId="{030BF857-0464-4DC6-A817-832FD6F54DD2}" type="presParOf" srcId="{C736432C-BAC0-4EB4-8024-32C511687618}" destId="{855D833D-BE4E-415C-B85B-09B74B64F7C0}" srcOrd="0" destOrd="0" presId="urn:microsoft.com/office/officeart/2005/8/layout/vList4#1"/>
    <dgm:cxn modelId="{BA80F6A0-1BD5-45C7-8AD2-D83ADF0EA1D7}" type="presParOf" srcId="{C736432C-BAC0-4EB4-8024-32C511687618}" destId="{BF11E4B8-1ABD-439A-80AB-E343663495FC}" srcOrd="1" destOrd="0" presId="urn:microsoft.com/office/officeart/2005/8/layout/vList4#1"/>
    <dgm:cxn modelId="{124F22EB-D571-403A-9880-BA5BDC476468}" type="presParOf" srcId="{C736432C-BAC0-4EB4-8024-32C511687618}" destId="{7B60F9D3-2CBC-4B54-8A0A-9F119E843DBB}" srcOrd="2" destOrd="0" presId="urn:microsoft.com/office/officeart/2005/8/layout/vList4#1"/>
    <dgm:cxn modelId="{2452ED0A-3B7D-4E83-B015-4DC7C3FAAEEB}" type="presParOf" srcId="{BFC18F90-4452-43A5-8DF6-1160A8D25064}" destId="{68166755-CA86-48A5-B4E5-002C76363B06}" srcOrd="3" destOrd="0" presId="urn:microsoft.com/office/officeart/2005/8/layout/vList4#1"/>
    <dgm:cxn modelId="{824586CC-66B3-4638-A9D1-55688B7BD852}" type="presParOf" srcId="{BFC18F90-4452-43A5-8DF6-1160A8D25064}" destId="{04E0A1F9-99AD-4C0E-B87F-3B04E01E32C4}" srcOrd="4" destOrd="0" presId="urn:microsoft.com/office/officeart/2005/8/layout/vList4#1"/>
    <dgm:cxn modelId="{A993D401-ADA0-48D3-9E44-FC565205C0CC}" type="presParOf" srcId="{04E0A1F9-99AD-4C0E-B87F-3B04E01E32C4}" destId="{8F8738FE-9B5C-44EC-B16A-0758C6961DDF}" srcOrd="0" destOrd="0" presId="urn:microsoft.com/office/officeart/2005/8/layout/vList4#1"/>
    <dgm:cxn modelId="{E7922ED9-3813-4413-87BD-17BC0C78FD73}" type="presParOf" srcId="{04E0A1F9-99AD-4C0E-B87F-3B04E01E32C4}" destId="{348C654F-1A5D-4DDD-A026-E44679783DBC}" srcOrd="1" destOrd="0" presId="urn:microsoft.com/office/officeart/2005/8/layout/vList4#1"/>
    <dgm:cxn modelId="{A96D9363-07A8-47DF-8CEC-EA3CB83B4F55}" type="presParOf" srcId="{04E0A1F9-99AD-4C0E-B87F-3B04E01E32C4}" destId="{DE6766F2-5271-452C-A22E-DD75B67946A0}" srcOrd="2" destOrd="0" presId="urn:microsoft.com/office/officeart/2005/8/layout/vList4#1"/>
    <dgm:cxn modelId="{6FD4CAC6-0FF0-42CA-BE3B-AA6F988DC5BC}" type="presParOf" srcId="{BFC18F90-4452-43A5-8DF6-1160A8D25064}" destId="{43836B4A-EF30-4714-BCAA-27A09EFA72C7}" srcOrd="5" destOrd="0" presId="urn:microsoft.com/office/officeart/2005/8/layout/vList4#1"/>
    <dgm:cxn modelId="{8D32C25E-2910-4FBA-AB1F-74B68727C1E7}" type="presParOf" srcId="{BFC18F90-4452-43A5-8DF6-1160A8D25064}" destId="{3E24CEDA-FC96-4C61-B4CE-525F85B35E9C}" srcOrd="6" destOrd="0" presId="urn:microsoft.com/office/officeart/2005/8/layout/vList4#1"/>
    <dgm:cxn modelId="{3AB98E19-672E-4414-ADF3-C9865EA3806C}" type="presParOf" srcId="{3E24CEDA-FC96-4C61-B4CE-525F85B35E9C}" destId="{F5000198-F249-4AB4-89B0-315203233A4A}" srcOrd="0" destOrd="0" presId="urn:microsoft.com/office/officeart/2005/8/layout/vList4#1"/>
    <dgm:cxn modelId="{FCFBA493-370F-4A66-9A96-7B81965A0932}" type="presParOf" srcId="{3E24CEDA-FC96-4C61-B4CE-525F85B35E9C}" destId="{DD015707-1991-4156-AB9C-919C2901A8F5}" srcOrd="1" destOrd="0" presId="urn:microsoft.com/office/officeart/2005/8/layout/vList4#1"/>
    <dgm:cxn modelId="{FE09A9C6-8A8E-41C1-83B0-C9A3630E3069}" type="presParOf" srcId="{3E24CEDA-FC96-4C61-B4CE-525F85B35E9C}" destId="{3B6361AE-1AAD-4354-B25F-7712E630739F}" srcOrd="2" destOrd="0" presId="urn:microsoft.com/office/officeart/2005/8/layout/vList4#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27DB49F-6266-4F0E-A0AC-1F229CF1DC2D}" type="doc">
      <dgm:prSet loTypeId="urn:microsoft.com/office/officeart/2005/8/layout/vList5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F5344B85-3D20-4594-B681-6DD475973B3C}">
      <dgm:prSet custT="1"/>
      <dgm:spPr/>
      <dgm:t>
        <a:bodyPr/>
        <a:lstStyle/>
        <a:p>
          <a:pPr rtl="0"/>
          <a:r>
            <a:rPr lang="ru-RU" sz="1600" b="1" i="0" baseline="0" dirty="0"/>
            <a:t>Выбор оптимального режима образовательной деятельности, с учетом особенностей ребенка;</a:t>
          </a:r>
        </a:p>
      </dgm:t>
    </dgm:pt>
    <dgm:pt modelId="{7DCB8061-E9CF-46A5-847D-E13258E3FF37}" type="parTrans" cxnId="{35A5B2D5-7840-4B0E-B7F8-70D2AF03FF22}">
      <dgm:prSet/>
      <dgm:spPr/>
      <dgm:t>
        <a:bodyPr/>
        <a:lstStyle/>
        <a:p>
          <a:endParaRPr lang="ru-RU"/>
        </a:p>
      </dgm:t>
    </dgm:pt>
    <dgm:pt modelId="{D828331B-0F19-4B70-BBDA-92299109FFB5}" type="sibTrans" cxnId="{35A5B2D5-7840-4B0E-B7F8-70D2AF03FF22}">
      <dgm:prSet/>
      <dgm:spPr/>
      <dgm:t>
        <a:bodyPr/>
        <a:lstStyle/>
        <a:p>
          <a:endParaRPr lang="ru-RU"/>
        </a:p>
      </dgm:t>
    </dgm:pt>
    <dgm:pt modelId="{370E1BFB-3C37-466F-95EB-AFA56E8A4B25}">
      <dgm:prSet custT="1"/>
      <dgm:spPr/>
      <dgm:t>
        <a:bodyPr/>
        <a:lstStyle/>
        <a:p>
          <a:pPr rtl="0"/>
          <a:r>
            <a:rPr lang="ru-RU" sz="1600" b="1" i="0" baseline="0" dirty="0"/>
            <a:t>Индивидуальный подход к ребенку с учетом его способностей;</a:t>
          </a:r>
        </a:p>
      </dgm:t>
    </dgm:pt>
    <dgm:pt modelId="{B4805A7E-5A2D-4C58-8AE4-3ED1B7FF2E2F}" type="parTrans" cxnId="{8BC14E57-0FE9-431E-8184-96C465BDAE98}">
      <dgm:prSet/>
      <dgm:spPr/>
      <dgm:t>
        <a:bodyPr/>
        <a:lstStyle/>
        <a:p>
          <a:endParaRPr lang="ru-RU"/>
        </a:p>
      </dgm:t>
    </dgm:pt>
    <dgm:pt modelId="{5CC62009-32AF-4D71-897E-58255B306FCE}" type="sibTrans" cxnId="{8BC14E57-0FE9-431E-8184-96C465BDAE98}">
      <dgm:prSet/>
      <dgm:spPr/>
      <dgm:t>
        <a:bodyPr/>
        <a:lstStyle/>
        <a:p>
          <a:endParaRPr lang="ru-RU"/>
        </a:p>
      </dgm:t>
    </dgm:pt>
    <dgm:pt modelId="{B8AD3403-DFE0-4BC7-AD3A-4AD9A33CC1CD}">
      <dgm:prSet custT="1"/>
      <dgm:spPr/>
      <dgm:t>
        <a:bodyPr/>
        <a:lstStyle/>
        <a:p>
          <a:pPr rtl="0"/>
          <a:r>
            <a:rPr lang="ru-RU" sz="1600" b="1" i="0" baseline="0" dirty="0"/>
            <a:t>Ребенок не «привязан» к определенному месту, он может заниматься один или всей семьей.</a:t>
          </a:r>
          <a:r>
            <a:rPr lang="ru-RU" sz="1400" b="1" i="0" baseline="0" dirty="0"/>
            <a:t> </a:t>
          </a:r>
          <a:endParaRPr lang="ru-RU" sz="1600" b="1" i="0" baseline="0" dirty="0"/>
        </a:p>
      </dgm:t>
    </dgm:pt>
    <dgm:pt modelId="{5CDF063A-C6E4-4891-8528-DA8697C76D06}" type="parTrans" cxnId="{0A04AFB0-F28D-4104-960E-D4881C1DDAA3}">
      <dgm:prSet/>
      <dgm:spPr/>
      <dgm:t>
        <a:bodyPr/>
        <a:lstStyle/>
        <a:p>
          <a:endParaRPr lang="ru-RU"/>
        </a:p>
      </dgm:t>
    </dgm:pt>
    <dgm:pt modelId="{AE4E39A7-6858-4CA2-9374-FCD8A4A2E956}" type="sibTrans" cxnId="{0A04AFB0-F28D-4104-960E-D4881C1DDAA3}">
      <dgm:prSet/>
      <dgm:spPr/>
      <dgm:t>
        <a:bodyPr/>
        <a:lstStyle/>
        <a:p>
          <a:endParaRPr lang="ru-RU"/>
        </a:p>
      </dgm:t>
    </dgm:pt>
    <dgm:pt modelId="{914B05EB-0DC9-4D5D-9DA0-3F9FDCBB7149}" type="pres">
      <dgm:prSet presAssocID="{027DB49F-6266-4F0E-A0AC-1F229CF1DC2D}" presName="Name0" presStyleCnt="0">
        <dgm:presLayoutVars>
          <dgm:dir/>
          <dgm:animLvl val="lvl"/>
          <dgm:resizeHandles val="exact"/>
        </dgm:presLayoutVars>
      </dgm:prSet>
      <dgm:spPr/>
    </dgm:pt>
    <dgm:pt modelId="{26C3C3BB-F798-4C7B-A85D-8E02912E208F}" type="pres">
      <dgm:prSet presAssocID="{F5344B85-3D20-4594-B681-6DD475973B3C}" presName="linNode" presStyleCnt="0"/>
      <dgm:spPr/>
    </dgm:pt>
    <dgm:pt modelId="{AB7DDEF8-18A7-493C-9DD5-6A7D2F3987DF}" type="pres">
      <dgm:prSet presAssocID="{F5344B85-3D20-4594-B681-6DD475973B3C}" presName="parentText" presStyleLbl="node1" presStyleIdx="0" presStyleCnt="3" custScaleX="146729">
        <dgm:presLayoutVars>
          <dgm:chMax val="1"/>
          <dgm:bulletEnabled val="1"/>
        </dgm:presLayoutVars>
      </dgm:prSet>
      <dgm:spPr/>
    </dgm:pt>
    <dgm:pt modelId="{461C0101-ED0E-499F-A40D-B4E6C76ED0A0}" type="pres">
      <dgm:prSet presAssocID="{D828331B-0F19-4B70-BBDA-92299109FFB5}" presName="sp" presStyleCnt="0"/>
      <dgm:spPr/>
    </dgm:pt>
    <dgm:pt modelId="{4BC7C6E7-CF43-44A3-B3B2-FE4DF5D2E42D}" type="pres">
      <dgm:prSet presAssocID="{370E1BFB-3C37-466F-95EB-AFA56E8A4B25}" presName="linNode" presStyleCnt="0"/>
      <dgm:spPr/>
    </dgm:pt>
    <dgm:pt modelId="{6CB585B0-7AEE-4ACC-BC8B-01EC22882FAE}" type="pres">
      <dgm:prSet presAssocID="{370E1BFB-3C37-466F-95EB-AFA56E8A4B25}" presName="parentText" presStyleLbl="node1" presStyleIdx="1" presStyleCnt="3" custScaleX="146729">
        <dgm:presLayoutVars>
          <dgm:chMax val="1"/>
          <dgm:bulletEnabled val="1"/>
        </dgm:presLayoutVars>
      </dgm:prSet>
      <dgm:spPr/>
    </dgm:pt>
    <dgm:pt modelId="{1CAA554F-950A-4351-BE5E-49A2094A367B}" type="pres">
      <dgm:prSet presAssocID="{5CC62009-32AF-4D71-897E-58255B306FCE}" presName="sp" presStyleCnt="0"/>
      <dgm:spPr/>
    </dgm:pt>
    <dgm:pt modelId="{398C0B3A-4A56-4AA8-B5BD-715E021C40F2}" type="pres">
      <dgm:prSet presAssocID="{B8AD3403-DFE0-4BC7-AD3A-4AD9A33CC1CD}" presName="linNode" presStyleCnt="0"/>
      <dgm:spPr/>
    </dgm:pt>
    <dgm:pt modelId="{685DC5B7-5BF7-4E6B-B4B2-1B0C3BBD0E91}" type="pres">
      <dgm:prSet presAssocID="{B8AD3403-DFE0-4BC7-AD3A-4AD9A33CC1CD}" presName="parentText" presStyleLbl="node1" presStyleIdx="2" presStyleCnt="3" custScaleX="146729">
        <dgm:presLayoutVars>
          <dgm:chMax val="1"/>
          <dgm:bulletEnabled val="1"/>
        </dgm:presLayoutVars>
      </dgm:prSet>
      <dgm:spPr/>
    </dgm:pt>
  </dgm:ptLst>
  <dgm:cxnLst>
    <dgm:cxn modelId="{BC406649-F260-4321-AE6D-6385FC439FE9}" type="presOf" srcId="{027DB49F-6266-4F0E-A0AC-1F229CF1DC2D}" destId="{914B05EB-0DC9-4D5D-9DA0-3F9FDCBB7149}" srcOrd="0" destOrd="0" presId="urn:microsoft.com/office/officeart/2005/8/layout/vList5"/>
    <dgm:cxn modelId="{19FDF050-64CC-47AF-8CDA-DBCB4968E64C}" type="presOf" srcId="{F5344B85-3D20-4594-B681-6DD475973B3C}" destId="{AB7DDEF8-18A7-493C-9DD5-6A7D2F3987DF}" srcOrd="0" destOrd="0" presId="urn:microsoft.com/office/officeart/2005/8/layout/vList5"/>
    <dgm:cxn modelId="{8BC14E57-0FE9-431E-8184-96C465BDAE98}" srcId="{027DB49F-6266-4F0E-A0AC-1F229CF1DC2D}" destId="{370E1BFB-3C37-466F-95EB-AFA56E8A4B25}" srcOrd="1" destOrd="0" parTransId="{B4805A7E-5A2D-4C58-8AE4-3ED1B7FF2E2F}" sibTransId="{5CC62009-32AF-4D71-897E-58255B306FCE}"/>
    <dgm:cxn modelId="{0A04AFB0-F28D-4104-960E-D4881C1DDAA3}" srcId="{027DB49F-6266-4F0E-A0AC-1F229CF1DC2D}" destId="{B8AD3403-DFE0-4BC7-AD3A-4AD9A33CC1CD}" srcOrd="2" destOrd="0" parTransId="{5CDF063A-C6E4-4891-8528-DA8697C76D06}" sibTransId="{AE4E39A7-6858-4CA2-9374-FCD8A4A2E956}"/>
    <dgm:cxn modelId="{35A5B2D5-7840-4B0E-B7F8-70D2AF03FF22}" srcId="{027DB49F-6266-4F0E-A0AC-1F229CF1DC2D}" destId="{F5344B85-3D20-4594-B681-6DD475973B3C}" srcOrd="0" destOrd="0" parTransId="{7DCB8061-E9CF-46A5-847D-E13258E3FF37}" sibTransId="{D828331B-0F19-4B70-BBDA-92299109FFB5}"/>
    <dgm:cxn modelId="{8B5A7BDA-62C1-49FB-92BF-5DCC80D5E69A}" type="presOf" srcId="{B8AD3403-DFE0-4BC7-AD3A-4AD9A33CC1CD}" destId="{685DC5B7-5BF7-4E6B-B4B2-1B0C3BBD0E91}" srcOrd="0" destOrd="0" presId="urn:microsoft.com/office/officeart/2005/8/layout/vList5"/>
    <dgm:cxn modelId="{2D0567EE-2C4F-40C9-937B-9230C88E708D}" type="presOf" srcId="{370E1BFB-3C37-466F-95EB-AFA56E8A4B25}" destId="{6CB585B0-7AEE-4ACC-BC8B-01EC22882FAE}" srcOrd="0" destOrd="0" presId="urn:microsoft.com/office/officeart/2005/8/layout/vList5"/>
    <dgm:cxn modelId="{72BC627E-CA38-4F9A-9634-4BC54232B106}" type="presParOf" srcId="{914B05EB-0DC9-4D5D-9DA0-3F9FDCBB7149}" destId="{26C3C3BB-F798-4C7B-A85D-8E02912E208F}" srcOrd="0" destOrd="0" presId="urn:microsoft.com/office/officeart/2005/8/layout/vList5"/>
    <dgm:cxn modelId="{8F7F15C8-77DA-49BD-BF0A-C26753770D97}" type="presParOf" srcId="{26C3C3BB-F798-4C7B-A85D-8E02912E208F}" destId="{AB7DDEF8-18A7-493C-9DD5-6A7D2F3987DF}" srcOrd="0" destOrd="0" presId="urn:microsoft.com/office/officeart/2005/8/layout/vList5"/>
    <dgm:cxn modelId="{E5B3EAA1-A27D-4AB6-ACE5-7E4EB4E7B99B}" type="presParOf" srcId="{914B05EB-0DC9-4D5D-9DA0-3F9FDCBB7149}" destId="{461C0101-ED0E-499F-A40D-B4E6C76ED0A0}" srcOrd="1" destOrd="0" presId="urn:microsoft.com/office/officeart/2005/8/layout/vList5"/>
    <dgm:cxn modelId="{6E398A88-74E0-4BBC-9293-A78E7854A95B}" type="presParOf" srcId="{914B05EB-0DC9-4D5D-9DA0-3F9FDCBB7149}" destId="{4BC7C6E7-CF43-44A3-B3B2-FE4DF5D2E42D}" srcOrd="2" destOrd="0" presId="urn:microsoft.com/office/officeart/2005/8/layout/vList5"/>
    <dgm:cxn modelId="{E6D04C59-1660-4416-BDDF-637D83EE2D2A}" type="presParOf" srcId="{4BC7C6E7-CF43-44A3-B3B2-FE4DF5D2E42D}" destId="{6CB585B0-7AEE-4ACC-BC8B-01EC22882FAE}" srcOrd="0" destOrd="0" presId="urn:microsoft.com/office/officeart/2005/8/layout/vList5"/>
    <dgm:cxn modelId="{A282CC85-41CE-4788-913A-64B5CB2AE720}" type="presParOf" srcId="{914B05EB-0DC9-4D5D-9DA0-3F9FDCBB7149}" destId="{1CAA554F-950A-4351-BE5E-49A2094A367B}" srcOrd="3" destOrd="0" presId="urn:microsoft.com/office/officeart/2005/8/layout/vList5"/>
    <dgm:cxn modelId="{33C8C989-04C1-43B2-804A-3EBE40176EAB}" type="presParOf" srcId="{914B05EB-0DC9-4D5D-9DA0-3F9FDCBB7149}" destId="{398C0B3A-4A56-4AA8-B5BD-715E021C40F2}" srcOrd="4" destOrd="0" presId="urn:microsoft.com/office/officeart/2005/8/layout/vList5"/>
    <dgm:cxn modelId="{4C235B71-0832-46A2-8FFB-C52A227640CC}" type="presParOf" srcId="{398C0B3A-4A56-4AA8-B5BD-715E021C40F2}" destId="{685DC5B7-5BF7-4E6B-B4B2-1B0C3BBD0E9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27DB49F-6266-4F0E-A0AC-1F229CF1DC2D}" type="doc">
      <dgm:prSet loTypeId="urn:microsoft.com/office/officeart/2005/8/layout/vList5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F5344B85-3D20-4594-B681-6DD475973B3C}">
      <dgm:prSet custT="1"/>
      <dgm:spPr/>
      <dgm:t>
        <a:bodyPr/>
        <a:lstStyle/>
        <a:p>
          <a:pPr rtl="0"/>
          <a:r>
            <a:rPr lang="ru-RU" sz="1600" b="1" i="0" baseline="0" dirty="0">
              <a:solidFill>
                <a:schemeClr val="tx1"/>
              </a:solidFill>
            </a:rPr>
            <a:t>Отсутствие помощи взрослого в моменты затруднений;</a:t>
          </a:r>
        </a:p>
      </dgm:t>
    </dgm:pt>
    <dgm:pt modelId="{7DCB8061-E9CF-46A5-847D-E13258E3FF37}" type="parTrans" cxnId="{35A5B2D5-7840-4B0E-B7F8-70D2AF03FF22}">
      <dgm:prSet/>
      <dgm:spPr/>
      <dgm:t>
        <a:bodyPr/>
        <a:lstStyle/>
        <a:p>
          <a:endParaRPr lang="ru-RU"/>
        </a:p>
      </dgm:t>
    </dgm:pt>
    <dgm:pt modelId="{D828331B-0F19-4B70-BBDA-92299109FFB5}" type="sibTrans" cxnId="{35A5B2D5-7840-4B0E-B7F8-70D2AF03FF22}">
      <dgm:prSet/>
      <dgm:spPr/>
      <dgm:t>
        <a:bodyPr/>
        <a:lstStyle/>
        <a:p>
          <a:endParaRPr lang="ru-RU"/>
        </a:p>
      </dgm:t>
    </dgm:pt>
    <dgm:pt modelId="{370E1BFB-3C37-466F-95EB-AFA56E8A4B25}">
      <dgm:prSet custT="1"/>
      <dgm:spPr/>
      <dgm:t>
        <a:bodyPr/>
        <a:lstStyle/>
        <a:p>
          <a:pPr rtl="0"/>
          <a:r>
            <a:rPr lang="ru-RU" sz="1600" b="1" i="0" baseline="0" dirty="0">
              <a:solidFill>
                <a:schemeClr val="tx1"/>
              </a:solidFill>
            </a:rPr>
            <a:t>Отсутствие общения со сверстниками, потеря необходимых навыков коммуникации и социализации в обществе;</a:t>
          </a:r>
        </a:p>
      </dgm:t>
    </dgm:pt>
    <dgm:pt modelId="{B4805A7E-5A2D-4C58-8AE4-3ED1B7FF2E2F}" type="parTrans" cxnId="{8BC14E57-0FE9-431E-8184-96C465BDAE98}">
      <dgm:prSet/>
      <dgm:spPr/>
      <dgm:t>
        <a:bodyPr/>
        <a:lstStyle/>
        <a:p>
          <a:endParaRPr lang="ru-RU"/>
        </a:p>
      </dgm:t>
    </dgm:pt>
    <dgm:pt modelId="{5CC62009-32AF-4D71-897E-58255B306FCE}" type="sibTrans" cxnId="{8BC14E57-0FE9-431E-8184-96C465BDAE98}">
      <dgm:prSet/>
      <dgm:spPr/>
      <dgm:t>
        <a:bodyPr/>
        <a:lstStyle/>
        <a:p>
          <a:endParaRPr lang="ru-RU"/>
        </a:p>
      </dgm:t>
    </dgm:pt>
    <dgm:pt modelId="{B8AD3403-DFE0-4BC7-AD3A-4AD9A33CC1CD}">
      <dgm:prSet custT="1"/>
      <dgm:spPr/>
      <dgm:t>
        <a:bodyPr/>
        <a:lstStyle/>
        <a:p>
          <a:pPr rtl="0"/>
          <a:r>
            <a:rPr lang="ru-RU" sz="1600" b="1" i="0" baseline="0" dirty="0">
              <a:solidFill>
                <a:schemeClr val="tx1"/>
              </a:solidFill>
            </a:rPr>
            <a:t>Увеличение времени, проводимого за компьютером во время обучения</a:t>
          </a:r>
          <a:r>
            <a:rPr lang="ru-RU" sz="1600" b="1" i="0" baseline="0" dirty="0"/>
            <a:t>.</a:t>
          </a:r>
        </a:p>
      </dgm:t>
    </dgm:pt>
    <dgm:pt modelId="{5CDF063A-C6E4-4891-8528-DA8697C76D06}" type="parTrans" cxnId="{0A04AFB0-F28D-4104-960E-D4881C1DDAA3}">
      <dgm:prSet/>
      <dgm:spPr/>
      <dgm:t>
        <a:bodyPr/>
        <a:lstStyle/>
        <a:p>
          <a:endParaRPr lang="ru-RU"/>
        </a:p>
      </dgm:t>
    </dgm:pt>
    <dgm:pt modelId="{AE4E39A7-6858-4CA2-9374-FCD8A4A2E956}" type="sibTrans" cxnId="{0A04AFB0-F28D-4104-960E-D4881C1DDAA3}">
      <dgm:prSet/>
      <dgm:spPr/>
      <dgm:t>
        <a:bodyPr/>
        <a:lstStyle/>
        <a:p>
          <a:endParaRPr lang="ru-RU"/>
        </a:p>
      </dgm:t>
    </dgm:pt>
    <dgm:pt modelId="{914B05EB-0DC9-4D5D-9DA0-3F9FDCBB7149}" type="pres">
      <dgm:prSet presAssocID="{027DB49F-6266-4F0E-A0AC-1F229CF1DC2D}" presName="Name0" presStyleCnt="0">
        <dgm:presLayoutVars>
          <dgm:dir/>
          <dgm:animLvl val="lvl"/>
          <dgm:resizeHandles val="exact"/>
        </dgm:presLayoutVars>
      </dgm:prSet>
      <dgm:spPr/>
    </dgm:pt>
    <dgm:pt modelId="{26C3C3BB-F798-4C7B-A85D-8E02912E208F}" type="pres">
      <dgm:prSet presAssocID="{F5344B85-3D20-4594-B681-6DD475973B3C}" presName="linNode" presStyleCnt="0"/>
      <dgm:spPr/>
    </dgm:pt>
    <dgm:pt modelId="{AB7DDEF8-18A7-493C-9DD5-6A7D2F3987DF}" type="pres">
      <dgm:prSet presAssocID="{F5344B85-3D20-4594-B681-6DD475973B3C}" presName="parentText" presStyleLbl="node1" presStyleIdx="0" presStyleCnt="3" custScaleX="146729" custScaleY="46722">
        <dgm:presLayoutVars>
          <dgm:chMax val="1"/>
          <dgm:bulletEnabled val="1"/>
        </dgm:presLayoutVars>
      </dgm:prSet>
      <dgm:spPr/>
    </dgm:pt>
    <dgm:pt modelId="{461C0101-ED0E-499F-A40D-B4E6C76ED0A0}" type="pres">
      <dgm:prSet presAssocID="{D828331B-0F19-4B70-BBDA-92299109FFB5}" presName="sp" presStyleCnt="0"/>
      <dgm:spPr/>
    </dgm:pt>
    <dgm:pt modelId="{4BC7C6E7-CF43-44A3-B3B2-FE4DF5D2E42D}" type="pres">
      <dgm:prSet presAssocID="{370E1BFB-3C37-466F-95EB-AFA56E8A4B25}" presName="linNode" presStyleCnt="0"/>
      <dgm:spPr/>
    </dgm:pt>
    <dgm:pt modelId="{6CB585B0-7AEE-4ACC-BC8B-01EC22882FAE}" type="pres">
      <dgm:prSet presAssocID="{370E1BFB-3C37-466F-95EB-AFA56E8A4B25}" presName="parentText" presStyleLbl="node1" presStyleIdx="1" presStyleCnt="3" custScaleX="146729" custScaleY="46875">
        <dgm:presLayoutVars>
          <dgm:chMax val="1"/>
          <dgm:bulletEnabled val="1"/>
        </dgm:presLayoutVars>
      </dgm:prSet>
      <dgm:spPr/>
    </dgm:pt>
    <dgm:pt modelId="{1CAA554F-950A-4351-BE5E-49A2094A367B}" type="pres">
      <dgm:prSet presAssocID="{5CC62009-32AF-4D71-897E-58255B306FCE}" presName="sp" presStyleCnt="0"/>
      <dgm:spPr/>
    </dgm:pt>
    <dgm:pt modelId="{398C0B3A-4A56-4AA8-B5BD-715E021C40F2}" type="pres">
      <dgm:prSet presAssocID="{B8AD3403-DFE0-4BC7-AD3A-4AD9A33CC1CD}" presName="linNode" presStyleCnt="0"/>
      <dgm:spPr/>
    </dgm:pt>
    <dgm:pt modelId="{685DC5B7-5BF7-4E6B-B4B2-1B0C3BBD0E91}" type="pres">
      <dgm:prSet presAssocID="{B8AD3403-DFE0-4BC7-AD3A-4AD9A33CC1CD}" presName="parentText" presStyleLbl="node1" presStyleIdx="2" presStyleCnt="3" custScaleX="146729" custScaleY="57325">
        <dgm:presLayoutVars>
          <dgm:chMax val="1"/>
          <dgm:bulletEnabled val="1"/>
        </dgm:presLayoutVars>
      </dgm:prSet>
      <dgm:spPr/>
    </dgm:pt>
  </dgm:ptLst>
  <dgm:cxnLst>
    <dgm:cxn modelId="{62660717-9B75-4799-BFA5-C4299745C8C4}" type="presOf" srcId="{B8AD3403-DFE0-4BC7-AD3A-4AD9A33CC1CD}" destId="{685DC5B7-5BF7-4E6B-B4B2-1B0C3BBD0E91}" srcOrd="0" destOrd="0" presId="urn:microsoft.com/office/officeart/2005/8/layout/vList5"/>
    <dgm:cxn modelId="{BE71F32C-0D88-454C-ABB1-6079D6CD6418}" type="presOf" srcId="{027DB49F-6266-4F0E-A0AC-1F229CF1DC2D}" destId="{914B05EB-0DC9-4D5D-9DA0-3F9FDCBB7149}" srcOrd="0" destOrd="0" presId="urn:microsoft.com/office/officeart/2005/8/layout/vList5"/>
    <dgm:cxn modelId="{6F1ABF68-0180-4EB0-ADC7-DBB9213D7CBA}" type="presOf" srcId="{F5344B85-3D20-4594-B681-6DD475973B3C}" destId="{AB7DDEF8-18A7-493C-9DD5-6A7D2F3987DF}" srcOrd="0" destOrd="0" presId="urn:microsoft.com/office/officeart/2005/8/layout/vList5"/>
    <dgm:cxn modelId="{8BC14E57-0FE9-431E-8184-96C465BDAE98}" srcId="{027DB49F-6266-4F0E-A0AC-1F229CF1DC2D}" destId="{370E1BFB-3C37-466F-95EB-AFA56E8A4B25}" srcOrd="1" destOrd="0" parTransId="{B4805A7E-5A2D-4C58-8AE4-3ED1B7FF2E2F}" sibTransId="{5CC62009-32AF-4D71-897E-58255B306FCE}"/>
    <dgm:cxn modelId="{0A04AFB0-F28D-4104-960E-D4881C1DDAA3}" srcId="{027DB49F-6266-4F0E-A0AC-1F229CF1DC2D}" destId="{B8AD3403-DFE0-4BC7-AD3A-4AD9A33CC1CD}" srcOrd="2" destOrd="0" parTransId="{5CDF063A-C6E4-4891-8528-DA8697C76D06}" sibTransId="{AE4E39A7-6858-4CA2-9374-FCD8A4A2E956}"/>
    <dgm:cxn modelId="{35A5B2D5-7840-4B0E-B7F8-70D2AF03FF22}" srcId="{027DB49F-6266-4F0E-A0AC-1F229CF1DC2D}" destId="{F5344B85-3D20-4594-B681-6DD475973B3C}" srcOrd="0" destOrd="0" parTransId="{7DCB8061-E9CF-46A5-847D-E13258E3FF37}" sibTransId="{D828331B-0F19-4B70-BBDA-92299109FFB5}"/>
    <dgm:cxn modelId="{12900DF2-D3B2-44F8-ACAA-9463C97B2F39}" type="presOf" srcId="{370E1BFB-3C37-466F-95EB-AFA56E8A4B25}" destId="{6CB585B0-7AEE-4ACC-BC8B-01EC22882FAE}" srcOrd="0" destOrd="0" presId="urn:microsoft.com/office/officeart/2005/8/layout/vList5"/>
    <dgm:cxn modelId="{1BC89D5C-481E-4BE4-B508-F31CB84E1B4B}" type="presParOf" srcId="{914B05EB-0DC9-4D5D-9DA0-3F9FDCBB7149}" destId="{26C3C3BB-F798-4C7B-A85D-8E02912E208F}" srcOrd="0" destOrd="0" presId="urn:microsoft.com/office/officeart/2005/8/layout/vList5"/>
    <dgm:cxn modelId="{9E434C01-E9D4-44C8-85D9-A4D3EB3985A0}" type="presParOf" srcId="{26C3C3BB-F798-4C7B-A85D-8E02912E208F}" destId="{AB7DDEF8-18A7-493C-9DD5-6A7D2F3987DF}" srcOrd="0" destOrd="0" presId="urn:microsoft.com/office/officeart/2005/8/layout/vList5"/>
    <dgm:cxn modelId="{A238FD65-0FCF-43EF-87AD-340F7EC69A5F}" type="presParOf" srcId="{914B05EB-0DC9-4D5D-9DA0-3F9FDCBB7149}" destId="{461C0101-ED0E-499F-A40D-B4E6C76ED0A0}" srcOrd="1" destOrd="0" presId="urn:microsoft.com/office/officeart/2005/8/layout/vList5"/>
    <dgm:cxn modelId="{A2BE0E30-B06A-4AE0-B0C3-E298B2D58B9B}" type="presParOf" srcId="{914B05EB-0DC9-4D5D-9DA0-3F9FDCBB7149}" destId="{4BC7C6E7-CF43-44A3-B3B2-FE4DF5D2E42D}" srcOrd="2" destOrd="0" presId="urn:microsoft.com/office/officeart/2005/8/layout/vList5"/>
    <dgm:cxn modelId="{67219E41-6537-4E91-B3CF-29218F46DB8D}" type="presParOf" srcId="{4BC7C6E7-CF43-44A3-B3B2-FE4DF5D2E42D}" destId="{6CB585B0-7AEE-4ACC-BC8B-01EC22882FAE}" srcOrd="0" destOrd="0" presId="urn:microsoft.com/office/officeart/2005/8/layout/vList5"/>
    <dgm:cxn modelId="{5F48AFF7-1AC4-4CAC-873C-9937270EA80C}" type="presParOf" srcId="{914B05EB-0DC9-4D5D-9DA0-3F9FDCBB7149}" destId="{1CAA554F-950A-4351-BE5E-49A2094A367B}" srcOrd="3" destOrd="0" presId="urn:microsoft.com/office/officeart/2005/8/layout/vList5"/>
    <dgm:cxn modelId="{52BFBA38-9E38-44A1-8AB3-DFF039C05F7B}" type="presParOf" srcId="{914B05EB-0DC9-4D5D-9DA0-3F9FDCBB7149}" destId="{398C0B3A-4A56-4AA8-B5BD-715E021C40F2}" srcOrd="4" destOrd="0" presId="urn:microsoft.com/office/officeart/2005/8/layout/vList5"/>
    <dgm:cxn modelId="{399AEA10-8BE2-4EB5-BF35-71C26DD9A0EF}" type="presParOf" srcId="{398C0B3A-4A56-4AA8-B5BD-715E021C40F2}" destId="{685DC5B7-5BF7-4E6B-B4B2-1B0C3BBD0E91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9D19BAC-43EB-490A-AB32-55EFF67EE21E}" type="doc">
      <dgm:prSet loTypeId="urn:microsoft.com/office/officeart/2005/8/layout/bProcess4" loCatId="process" qsTypeId="urn:microsoft.com/office/officeart/2005/8/quickstyle/simple1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E87A01FC-17F4-405F-B90A-A12B09C5A2ED}">
      <dgm:prSet custT="1"/>
      <dgm:spPr/>
      <dgm:t>
        <a:bodyPr/>
        <a:lstStyle/>
        <a:p>
          <a:r>
            <a:rPr lang="ru-RU" sz="1800" b="0" i="0" dirty="0">
              <a:solidFill>
                <a:schemeClr val="bg1"/>
              </a:solidFill>
              <a:latin typeface="+mn-lt"/>
              <a:cs typeface="Times New Roman" pitchFamily="18" charset="0"/>
            </a:rPr>
            <a:t>Возможность установления оптимального режима обучения, с учетом особенностей ребенка;</a:t>
          </a:r>
          <a:endParaRPr lang="ru-RU" sz="1800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13C0C184-0DC2-440C-BF2F-F951BC219BEC}" type="parTrans" cxnId="{477186AA-590D-4A5D-AEBB-6BB9E513EF08}">
      <dgm:prSet/>
      <dgm:spPr/>
      <dgm:t>
        <a:bodyPr/>
        <a:lstStyle/>
        <a:p>
          <a:endParaRPr lang="ru-RU"/>
        </a:p>
      </dgm:t>
    </dgm:pt>
    <dgm:pt modelId="{7B47D020-37E6-4935-9A00-374B70F7380B}" type="sibTrans" cxnId="{477186AA-590D-4A5D-AEBB-6BB9E513EF08}">
      <dgm:prSet/>
      <dgm:spPr/>
      <dgm:t>
        <a:bodyPr/>
        <a:lstStyle/>
        <a:p>
          <a:endParaRPr lang="ru-RU"/>
        </a:p>
      </dgm:t>
    </dgm:pt>
    <dgm:pt modelId="{B8E3A719-0EA9-49EF-B72A-02F125749587}">
      <dgm:prSet custT="1"/>
      <dgm:spPr/>
      <dgm:t>
        <a:bodyPr/>
        <a:lstStyle/>
        <a:p>
          <a:r>
            <a:rPr lang="ru-RU" sz="1600" b="0" i="0" dirty="0">
              <a:latin typeface="+mn-lt"/>
              <a:cs typeface="Times New Roman" pitchFamily="18" charset="0"/>
            </a:rPr>
            <a:t>Родители сами определяют, в какое время ребенку удобнее занимается, какой промежуток дня наиболее продуктивен для занятий;</a:t>
          </a:r>
          <a:endParaRPr lang="ru-RU" sz="1600" dirty="0">
            <a:latin typeface="+mn-lt"/>
            <a:cs typeface="Times New Roman" pitchFamily="18" charset="0"/>
          </a:endParaRPr>
        </a:p>
      </dgm:t>
    </dgm:pt>
    <dgm:pt modelId="{A54CA1F5-3992-46D5-BBA0-21ECA50B1AE8}" type="parTrans" cxnId="{E7CF9248-D0C4-45E3-80E0-AB91CED3708C}">
      <dgm:prSet/>
      <dgm:spPr/>
      <dgm:t>
        <a:bodyPr/>
        <a:lstStyle/>
        <a:p>
          <a:endParaRPr lang="ru-RU"/>
        </a:p>
      </dgm:t>
    </dgm:pt>
    <dgm:pt modelId="{99CB09A5-B83A-44D9-81EB-E17B18DF5833}" type="sibTrans" cxnId="{E7CF9248-D0C4-45E3-80E0-AB91CED3708C}">
      <dgm:prSet/>
      <dgm:spPr/>
      <dgm:t>
        <a:bodyPr/>
        <a:lstStyle/>
        <a:p>
          <a:endParaRPr lang="ru-RU"/>
        </a:p>
      </dgm:t>
    </dgm:pt>
    <dgm:pt modelId="{65A93CBA-54BE-4A3C-B763-C23AC683343F}">
      <dgm:prSet custT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ru-RU" sz="2400" b="0" i="0" dirty="0">
              <a:solidFill>
                <a:schemeClr val="bg1"/>
              </a:solidFill>
              <a:latin typeface="+mn-lt"/>
              <a:cs typeface="Times New Roman" pitchFamily="18" charset="0"/>
            </a:rPr>
            <a:t>Возможность контролировать круг общения ребенка;</a:t>
          </a:r>
          <a:endParaRPr lang="ru-RU" sz="2400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B54279A8-C088-4995-BEB1-39FCD9577BA5}" type="parTrans" cxnId="{B94FF310-7AC4-4342-BA62-EBECD5D06E45}">
      <dgm:prSet/>
      <dgm:spPr/>
      <dgm:t>
        <a:bodyPr/>
        <a:lstStyle/>
        <a:p>
          <a:endParaRPr lang="ru-RU"/>
        </a:p>
      </dgm:t>
    </dgm:pt>
    <dgm:pt modelId="{D7E8D23D-E991-4029-BB33-BDC0B6614D92}" type="sibTrans" cxnId="{B94FF310-7AC4-4342-BA62-EBECD5D06E45}">
      <dgm:prSet/>
      <dgm:spPr/>
      <dgm:t>
        <a:bodyPr/>
        <a:lstStyle/>
        <a:p>
          <a:endParaRPr lang="ru-RU"/>
        </a:p>
      </dgm:t>
    </dgm:pt>
    <dgm:pt modelId="{EFAE3445-EF00-4554-B854-9366C38F879C}">
      <dgm:prSet custT="1"/>
      <dgm:spPr/>
      <dgm:t>
        <a:bodyPr/>
        <a:lstStyle/>
        <a:p>
          <a:r>
            <a:rPr lang="ru-RU" sz="1800" b="0" i="0" dirty="0">
              <a:latin typeface="+mn-lt"/>
              <a:cs typeface="Times New Roman" pitchFamily="18" charset="0"/>
            </a:rPr>
            <a:t>Индивидуальный подход к ребенку, учет его особенностей как психических, так и физических.</a:t>
          </a:r>
          <a:endParaRPr lang="ru-RU" sz="1800" dirty="0">
            <a:latin typeface="+mn-lt"/>
            <a:cs typeface="Times New Roman" pitchFamily="18" charset="0"/>
          </a:endParaRPr>
        </a:p>
      </dgm:t>
    </dgm:pt>
    <dgm:pt modelId="{B10DE7E1-BA33-466B-9A88-2AC4D1309F86}" type="parTrans" cxnId="{4986F610-57F7-4EA4-B37F-FFDE310A44C5}">
      <dgm:prSet/>
      <dgm:spPr/>
      <dgm:t>
        <a:bodyPr/>
        <a:lstStyle/>
        <a:p>
          <a:endParaRPr lang="ru-RU"/>
        </a:p>
      </dgm:t>
    </dgm:pt>
    <dgm:pt modelId="{026AAC1E-C83D-4172-98E3-F3667478D778}" type="sibTrans" cxnId="{4986F610-57F7-4EA4-B37F-FFDE310A44C5}">
      <dgm:prSet/>
      <dgm:spPr/>
      <dgm:t>
        <a:bodyPr/>
        <a:lstStyle/>
        <a:p>
          <a:endParaRPr lang="ru-RU"/>
        </a:p>
      </dgm:t>
    </dgm:pt>
    <dgm:pt modelId="{587EE53E-E754-4FE9-B3B1-1B2F475FC9DE}">
      <dgm:prSet/>
      <dgm:spPr/>
      <dgm:t>
        <a:bodyPr/>
        <a:lstStyle/>
        <a:p>
          <a:r>
            <a:rPr lang="ru-RU" b="0" i="0" dirty="0">
              <a:solidFill>
                <a:schemeClr val="bg1"/>
              </a:solidFill>
              <a:latin typeface="+mn-lt"/>
              <a:cs typeface="Times New Roman" pitchFamily="18" charset="0"/>
            </a:rPr>
            <a:t>Ребенок не «привязан» к определенному месту, он может свободно обучаться в любой точке мира. Основное условие – наличие ПК и доступа к интернету;</a:t>
          </a:r>
          <a:endParaRPr lang="ru-RU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89FAEA7E-09B4-46C1-B664-FC749AFCC3A1}" type="parTrans" cxnId="{8C906ECF-B5FC-4FB7-9A46-054A8B53B8F4}">
      <dgm:prSet/>
      <dgm:spPr/>
      <dgm:t>
        <a:bodyPr/>
        <a:lstStyle/>
        <a:p>
          <a:endParaRPr lang="ru-RU"/>
        </a:p>
      </dgm:t>
    </dgm:pt>
    <dgm:pt modelId="{98FE856E-988C-438A-8D7F-A5F6317F0C8F}" type="sibTrans" cxnId="{8C906ECF-B5FC-4FB7-9A46-054A8B53B8F4}">
      <dgm:prSet/>
      <dgm:spPr/>
      <dgm:t>
        <a:bodyPr/>
        <a:lstStyle/>
        <a:p>
          <a:endParaRPr lang="ru-RU"/>
        </a:p>
      </dgm:t>
    </dgm:pt>
    <dgm:pt modelId="{8E01FAD8-05AE-49B1-A251-1A1E086A1046}">
      <dgm:prSet custT="1"/>
      <dgm:spPr/>
      <dgm:t>
        <a:bodyPr/>
        <a:lstStyle/>
        <a:p>
          <a:r>
            <a:rPr lang="ru-RU" sz="1600" b="0" i="0" dirty="0">
              <a:solidFill>
                <a:schemeClr val="bg1"/>
              </a:solidFill>
              <a:latin typeface="+mn-lt"/>
              <a:cs typeface="Times New Roman" pitchFamily="18" charset="0"/>
            </a:rPr>
            <a:t>Дистанционное обучение имеет под собой хороший методический фундамент – видео- и аудио-лекции, тесты, задания и т.д.</a:t>
          </a:r>
          <a:endParaRPr lang="ru-RU" sz="1600" dirty="0">
            <a:solidFill>
              <a:schemeClr val="bg1"/>
            </a:solidFill>
            <a:latin typeface="+mn-lt"/>
            <a:cs typeface="Times New Roman" pitchFamily="18" charset="0"/>
          </a:endParaRPr>
        </a:p>
      </dgm:t>
    </dgm:pt>
    <dgm:pt modelId="{24D88F7C-3D30-4200-9B37-02A8FA7F06CD}" type="parTrans" cxnId="{FB4B096F-E436-4DCA-8DDC-0EA9402A13F1}">
      <dgm:prSet/>
      <dgm:spPr/>
      <dgm:t>
        <a:bodyPr/>
        <a:lstStyle/>
        <a:p>
          <a:endParaRPr lang="ru-RU"/>
        </a:p>
      </dgm:t>
    </dgm:pt>
    <dgm:pt modelId="{BB617F34-C3C4-406B-A950-BDD3E1038AD1}" type="sibTrans" cxnId="{FB4B096F-E436-4DCA-8DDC-0EA9402A13F1}">
      <dgm:prSet/>
      <dgm:spPr/>
      <dgm:t>
        <a:bodyPr/>
        <a:lstStyle/>
        <a:p>
          <a:endParaRPr lang="ru-RU"/>
        </a:p>
      </dgm:t>
    </dgm:pt>
    <dgm:pt modelId="{918272C9-B589-40AA-8A0D-0F51C84DA057}" type="pres">
      <dgm:prSet presAssocID="{C9D19BAC-43EB-490A-AB32-55EFF67EE21E}" presName="Name0" presStyleCnt="0">
        <dgm:presLayoutVars>
          <dgm:dir/>
          <dgm:resizeHandles/>
        </dgm:presLayoutVars>
      </dgm:prSet>
      <dgm:spPr/>
    </dgm:pt>
    <dgm:pt modelId="{D3615A54-0E3B-4525-9D38-B185B60EF4E9}" type="pres">
      <dgm:prSet presAssocID="{E87A01FC-17F4-405F-B90A-A12B09C5A2ED}" presName="compNode" presStyleCnt="0"/>
      <dgm:spPr/>
    </dgm:pt>
    <dgm:pt modelId="{ED1E1137-5F30-4612-8346-985B10A60560}" type="pres">
      <dgm:prSet presAssocID="{E87A01FC-17F4-405F-B90A-A12B09C5A2ED}" presName="dummyConnPt" presStyleCnt="0"/>
      <dgm:spPr/>
    </dgm:pt>
    <dgm:pt modelId="{23BAF005-58FC-468D-8B1E-FE045F9B1857}" type="pres">
      <dgm:prSet presAssocID="{E87A01FC-17F4-405F-B90A-A12B09C5A2ED}" presName="node" presStyleLbl="node1" presStyleIdx="0" presStyleCnt="6" custLinFactNeighborX="0" custLinFactNeighborY="-879">
        <dgm:presLayoutVars>
          <dgm:bulletEnabled val="1"/>
        </dgm:presLayoutVars>
      </dgm:prSet>
      <dgm:spPr/>
    </dgm:pt>
    <dgm:pt modelId="{4E09D76F-6664-440C-A7A1-F807A041C7DE}" type="pres">
      <dgm:prSet presAssocID="{7B47D020-37E6-4935-9A00-374B70F7380B}" presName="sibTrans" presStyleLbl="bgSibTrans2D1" presStyleIdx="0" presStyleCnt="5"/>
      <dgm:spPr/>
    </dgm:pt>
    <dgm:pt modelId="{803859CF-B66A-467F-A01A-507873673791}" type="pres">
      <dgm:prSet presAssocID="{B8E3A719-0EA9-49EF-B72A-02F125749587}" presName="compNode" presStyleCnt="0"/>
      <dgm:spPr/>
    </dgm:pt>
    <dgm:pt modelId="{6247AD13-7DE0-4DF4-BB7F-0308B900740D}" type="pres">
      <dgm:prSet presAssocID="{B8E3A719-0EA9-49EF-B72A-02F125749587}" presName="dummyConnPt" presStyleCnt="0"/>
      <dgm:spPr/>
    </dgm:pt>
    <dgm:pt modelId="{0A70244E-2BE1-4C57-B61F-59B670230164}" type="pres">
      <dgm:prSet presAssocID="{B8E3A719-0EA9-49EF-B72A-02F125749587}" presName="node" presStyleLbl="node1" presStyleIdx="1" presStyleCnt="6">
        <dgm:presLayoutVars>
          <dgm:bulletEnabled val="1"/>
        </dgm:presLayoutVars>
      </dgm:prSet>
      <dgm:spPr/>
    </dgm:pt>
    <dgm:pt modelId="{ED10800E-6204-491E-8E66-C83A817E9263}" type="pres">
      <dgm:prSet presAssocID="{99CB09A5-B83A-44D9-81EB-E17B18DF5833}" presName="sibTrans" presStyleLbl="bgSibTrans2D1" presStyleIdx="1" presStyleCnt="5"/>
      <dgm:spPr/>
    </dgm:pt>
    <dgm:pt modelId="{31738DE0-784E-4433-B51C-68C4760219A0}" type="pres">
      <dgm:prSet presAssocID="{65A93CBA-54BE-4A3C-B763-C23AC683343F}" presName="compNode" presStyleCnt="0"/>
      <dgm:spPr/>
    </dgm:pt>
    <dgm:pt modelId="{ABB367FE-EC12-4C07-B201-138C99ECE538}" type="pres">
      <dgm:prSet presAssocID="{65A93CBA-54BE-4A3C-B763-C23AC683343F}" presName="dummyConnPt" presStyleCnt="0"/>
      <dgm:spPr/>
    </dgm:pt>
    <dgm:pt modelId="{95D904E7-2776-43C3-94FB-15DD0222BA6A}" type="pres">
      <dgm:prSet presAssocID="{65A93CBA-54BE-4A3C-B763-C23AC683343F}" presName="node" presStyleLbl="node1" presStyleIdx="2" presStyleCnt="6">
        <dgm:presLayoutVars>
          <dgm:bulletEnabled val="1"/>
        </dgm:presLayoutVars>
      </dgm:prSet>
      <dgm:spPr/>
    </dgm:pt>
    <dgm:pt modelId="{F4E440BD-9240-4388-A8CE-8F65E389E9CA}" type="pres">
      <dgm:prSet presAssocID="{D7E8D23D-E991-4029-BB33-BDC0B6614D92}" presName="sibTrans" presStyleLbl="bgSibTrans2D1" presStyleIdx="2" presStyleCnt="5"/>
      <dgm:spPr/>
    </dgm:pt>
    <dgm:pt modelId="{9C5834A6-CE71-4AA4-AF93-22A9725D2951}" type="pres">
      <dgm:prSet presAssocID="{EFAE3445-EF00-4554-B854-9366C38F879C}" presName="compNode" presStyleCnt="0"/>
      <dgm:spPr/>
    </dgm:pt>
    <dgm:pt modelId="{F5F4503E-4354-416B-AE62-1075F9EBA3AE}" type="pres">
      <dgm:prSet presAssocID="{EFAE3445-EF00-4554-B854-9366C38F879C}" presName="dummyConnPt" presStyleCnt="0"/>
      <dgm:spPr/>
    </dgm:pt>
    <dgm:pt modelId="{DA833454-95AF-4983-8BE6-D64CCDC3EBDF}" type="pres">
      <dgm:prSet presAssocID="{EFAE3445-EF00-4554-B854-9366C38F879C}" presName="node" presStyleLbl="node1" presStyleIdx="3" presStyleCnt="6" custLinFactNeighborY="2294">
        <dgm:presLayoutVars>
          <dgm:bulletEnabled val="1"/>
        </dgm:presLayoutVars>
      </dgm:prSet>
      <dgm:spPr/>
    </dgm:pt>
    <dgm:pt modelId="{C23D4AC3-2F05-42B2-8815-DC319B814D39}" type="pres">
      <dgm:prSet presAssocID="{026AAC1E-C83D-4172-98E3-F3667478D778}" presName="sibTrans" presStyleLbl="bgSibTrans2D1" presStyleIdx="3" presStyleCnt="5"/>
      <dgm:spPr/>
    </dgm:pt>
    <dgm:pt modelId="{4C7A9286-C77E-4C43-9AFA-AAC17452E63B}" type="pres">
      <dgm:prSet presAssocID="{587EE53E-E754-4FE9-B3B1-1B2F475FC9DE}" presName="compNode" presStyleCnt="0"/>
      <dgm:spPr/>
    </dgm:pt>
    <dgm:pt modelId="{1A84A36B-87C9-4A2A-AAF2-7F82CCBBF479}" type="pres">
      <dgm:prSet presAssocID="{587EE53E-E754-4FE9-B3B1-1B2F475FC9DE}" presName="dummyConnPt" presStyleCnt="0"/>
      <dgm:spPr/>
    </dgm:pt>
    <dgm:pt modelId="{B6659ECD-4BBF-47BF-A5CD-13FC250BBC7C}" type="pres">
      <dgm:prSet presAssocID="{587EE53E-E754-4FE9-B3B1-1B2F475FC9DE}" presName="node" presStyleLbl="node1" presStyleIdx="4" presStyleCnt="6">
        <dgm:presLayoutVars>
          <dgm:bulletEnabled val="1"/>
        </dgm:presLayoutVars>
      </dgm:prSet>
      <dgm:spPr/>
    </dgm:pt>
    <dgm:pt modelId="{E43DAA4F-AB8F-48E4-97AE-F1932A145CE1}" type="pres">
      <dgm:prSet presAssocID="{98FE856E-988C-438A-8D7F-A5F6317F0C8F}" presName="sibTrans" presStyleLbl="bgSibTrans2D1" presStyleIdx="4" presStyleCnt="5"/>
      <dgm:spPr/>
    </dgm:pt>
    <dgm:pt modelId="{19B622E6-5703-4B1C-9717-A228BCCF164B}" type="pres">
      <dgm:prSet presAssocID="{8E01FAD8-05AE-49B1-A251-1A1E086A1046}" presName="compNode" presStyleCnt="0"/>
      <dgm:spPr/>
    </dgm:pt>
    <dgm:pt modelId="{7A8A9DDD-B7FA-448A-9A47-238DE818C605}" type="pres">
      <dgm:prSet presAssocID="{8E01FAD8-05AE-49B1-A251-1A1E086A1046}" presName="dummyConnPt" presStyleCnt="0"/>
      <dgm:spPr/>
    </dgm:pt>
    <dgm:pt modelId="{7342E875-951F-446C-972B-C9B1837B2C28}" type="pres">
      <dgm:prSet presAssocID="{8E01FAD8-05AE-49B1-A251-1A1E086A1046}" presName="node" presStyleLbl="node1" presStyleIdx="5" presStyleCnt="6">
        <dgm:presLayoutVars>
          <dgm:bulletEnabled val="1"/>
        </dgm:presLayoutVars>
      </dgm:prSet>
      <dgm:spPr/>
    </dgm:pt>
  </dgm:ptLst>
  <dgm:cxnLst>
    <dgm:cxn modelId="{272CC90B-D8F5-48C4-9B51-EF4E01676EC7}" type="presOf" srcId="{B8E3A719-0EA9-49EF-B72A-02F125749587}" destId="{0A70244E-2BE1-4C57-B61F-59B670230164}" srcOrd="0" destOrd="0" presId="urn:microsoft.com/office/officeart/2005/8/layout/bProcess4"/>
    <dgm:cxn modelId="{B94FF310-7AC4-4342-BA62-EBECD5D06E45}" srcId="{C9D19BAC-43EB-490A-AB32-55EFF67EE21E}" destId="{65A93CBA-54BE-4A3C-B763-C23AC683343F}" srcOrd="2" destOrd="0" parTransId="{B54279A8-C088-4995-BEB1-39FCD9577BA5}" sibTransId="{D7E8D23D-E991-4029-BB33-BDC0B6614D92}"/>
    <dgm:cxn modelId="{4986F610-57F7-4EA4-B37F-FFDE310A44C5}" srcId="{C9D19BAC-43EB-490A-AB32-55EFF67EE21E}" destId="{EFAE3445-EF00-4554-B854-9366C38F879C}" srcOrd="3" destOrd="0" parTransId="{B10DE7E1-BA33-466B-9A88-2AC4D1309F86}" sibTransId="{026AAC1E-C83D-4172-98E3-F3667478D778}"/>
    <dgm:cxn modelId="{99456318-3C50-4368-99F7-6F7A697F1F50}" type="presOf" srcId="{E87A01FC-17F4-405F-B90A-A12B09C5A2ED}" destId="{23BAF005-58FC-468D-8B1E-FE045F9B1857}" srcOrd="0" destOrd="0" presId="urn:microsoft.com/office/officeart/2005/8/layout/bProcess4"/>
    <dgm:cxn modelId="{4BC9DD2E-63E1-4D63-86A4-48361CF06423}" type="presOf" srcId="{65A93CBA-54BE-4A3C-B763-C23AC683343F}" destId="{95D904E7-2776-43C3-94FB-15DD0222BA6A}" srcOrd="0" destOrd="0" presId="urn:microsoft.com/office/officeart/2005/8/layout/bProcess4"/>
    <dgm:cxn modelId="{A9976630-6EDA-45D6-A5E2-657ACBBF621C}" type="presOf" srcId="{98FE856E-988C-438A-8D7F-A5F6317F0C8F}" destId="{E43DAA4F-AB8F-48E4-97AE-F1932A145CE1}" srcOrd="0" destOrd="0" presId="urn:microsoft.com/office/officeart/2005/8/layout/bProcess4"/>
    <dgm:cxn modelId="{045F7B3A-0023-4D6E-AEEB-0C9559CDE6B5}" type="presOf" srcId="{8E01FAD8-05AE-49B1-A251-1A1E086A1046}" destId="{7342E875-951F-446C-972B-C9B1837B2C28}" srcOrd="0" destOrd="0" presId="urn:microsoft.com/office/officeart/2005/8/layout/bProcess4"/>
    <dgm:cxn modelId="{731D7261-D889-4CA1-BED4-CD2F2EF90994}" type="presOf" srcId="{EFAE3445-EF00-4554-B854-9366C38F879C}" destId="{DA833454-95AF-4983-8BE6-D64CCDC3EBDF}" srcOrd="0" destOrd="0" presId="urn:microsoft.com/office/officeart/2005/8/layout/bProcess4"/>
    <dgm:cxn modelId="{E7CF9248-D0C4-45E3-80E0-AB91CED3708C}" srcId="{C9D19BAC-43EB-490A-AB32-55EFF67EE21E}" destId="{B8E3A719-0EA9-49EF-B72A-02F125749587}" srcOrd="1" destOrd="0" parTransId="{A54CA1F5-3992-46D5-BBA0-21ECA50B1AE8}" sibTransId="{99CB09A5-B83A-44D9-81EB-E17B18DF5833}"/>
    <dgm:cxn modelId="{FB4B096F-E436-4DCA-8DDC-0EA9402A13F1}" srcId="{C9D19BAC-43EB-490A-AB32-55EFF67EE21E}" destId="{8E01FAD8-05AE-49B1-A251-1A1E086A1046}" srcOrd="5" destOrd="0" parTransId="{24D88F7C-3D30-4200-9B37-02A8FA7F06CD}" sibTransId="{BB617F34-C3C4-406B-A950-BDD3E1038AD1}"/>
    <dgm:cxn modelId="{21462A77-1FD7-40FA-9CB4-64A735240B8A}" type="presOf" srcId="{D7E8D23D-E991-4029-BB33-BDC0B6614D92}" destId="{F4E440BD-9240-4388-A8CE-8F65E389E9CA}" srcOrd="0" destOrd="0" presId="urn:microsoft.com/office/officeart/2005/8/layout/bProcess4"/>
    <dgm:cxn modelId="{477186AA-590D-4A5D-AEBB-6BB9E513EF08}" srcId="{C9D19BAC-43EB-490A-AB32-55EFF67EE21E}" destId="{E87A01FC-17F4-405F-B90A-A12B09C5A2ED}" srcOrd="0" destOrd="0" parTransId="{13C0C184-0DC2-440C-BF2F-F951BC219BEC}" sibTransId="{7B47D020-37E6-4935-9A00-374B70F7380B}"/>
    <dgm:cxn modelId="{19EA2CBB-C0A1-4C9A-BEE6-38266594801E}" type="presOf" srcId="{026AAC1E-C83D-4172-98E3-F3667478D778}" destId="{C23D4AC3-2F05-42B2-8815-DC319B814D39}" srcOrd="0" destOrd="0" presId="urn:microsoft.com/office/officeart/2005/8/layout/bProcess4"/>
    <dgm:cxn modelId="{AF708CC6-73ED-4790-BAF6-4B8751B50E84}" type="presOf" srcId="{7B47D020-37E6-4935-9A00-374B70F7380B}" destId="{4E09D76F-6664-440C-A7A1-F807A041C7DE}" srcOrd="0" destOrd="0" presId="urn:microsoft.com/office/officeart/2005/8/layout/bProcess4"/>
    <dgm:cxn modelId="{869B2DCD-514A-4C8F-82BB-65EB6546CBF6}" type="presOf" srcId="{587EE53E-E754-4FE9-B3B1-1B2F475FC9DE}" destId="{B6659ECD-4BBF-47BF-A5CD-13FC250BBC7C}" srcOrd="0" destOrd="0" presId="urn:microsoft.com/office/officeart/2005/8/layout/bProcess4"/>
    <dgm:cxn modelId="{8C906ECF-B5FC-4FB7-9A46-054A8B53B8F4}" srcId="{C9D19BAC-43EB-490A-AB32-55EFF67EE21E}" destId="{587EE53E-E754-4FE9-B3B1-1B2F475FC9DE}" srcOrd="4" destOrd="0" parTransId="{89FAEA7E-09B4-46C1-B664-FC749AFCC3A1}" sibTransId="{98FE856E-988C-438A-8D7F-A5F6317F0C8F}"/>
    <dgm:cxn modelId="{235869DD-C16D-4A9F-AF9E-2BD03761FF96}" type="presOf" srcId="{C9D19BAC-43EB-490A-AB32-55EFF67EE21E}" destId="{918272C9-B589-40AA-8A0D-0F51C84DA057}" srcOrd="0" destOrd="0" presId="urn:microsoft.com/office/officeart/2005/8/layout/bProcess4"/>
    <dgm:cxn modelId="{EE2917FF-F615-4993-A26D-38D02D7A02E6}" type="presOf" srcId="{99CB09A5-B83A-44D9-81EB-E17B18DF5833}" destId="{ED10800E-6204-491E-8E66-C83A817E9263}" srcOrd="0" destOrd="0" presId="urn:microsoft.com/office/officeart/2005/8/layout/bProcess4"/>
    <dgm:cxn modelId="{07F31374-2A7C-445B-8350-9E62B8A7B7BD}" type="presParOf" srcId="{918272C9-B589-40AA-8A0D-0F51C84DA057}" destId="{D3615A54-0E3B-4525-9D38-B185B60EF4E9}" srcOrd="0" destOrd="0" presId="urn:microsoft.com/office/officeart/2005/8/layout/bProcess4"/>
    <dgm:cxn modelId="{263BCF58-8B96-445D-8643-02493FD542CC}" type="presParOf" srcId="{D3615A54-0E3B-4525-9D38-B185B60EF4E9}" destId="{ED1E1137-5F30-4612-8346-985B10A60560}" srcOrd="0" destOrd="0" presId="urn:microsoft.com/office/officeart/2005/8/layout/bProcess4"/>
    <dgm:cxn modelId="{DE4FA6BB-450D-4D71-BA23-4B0048E355E2}" type="presParOf" srcId="{D3615A54-0E3B-4525-9D38-B185B60EF4E9}" destId="{23BAF005-58FC-468D-8B1E-FE045F9B1857}" srcOrd="1" destOrd="0" presId="urn:microsoft.com/office/officeart/2005/8/layout/bProcess4"/>
    <dgm:cxn modelId="{6FF2178F-5E8D-42DA-91CF-871C18350CDD}" type="presParOf" srcId="{918272C9-B589-40AA-8A0D-0F51C84DA057}" destId="{4E09D76F-6664-440C-A7A1-F807A041C7DE}" srcOrd="1" destOrd="0" presId="urn:microsoft.com/office/officeart/2005/8/layout/bProcess4"/>
    <dgm:cxn modelId="{6CA11FB7-87BC-4ABF-836E-BFA8D6805029}" type="presParOf" srcId="{918272C9-B589-40AA-8A0D-0F51C84DA057}" destId="{803859CF-B66A-467F-A01A-507873673791}" srcOrd="2" destOrd="0" presId="urn:microsoft.com/office/officeart/2005/8/layout/bProcess4"/>
    <dgm:cxn modelId="{35029A96-F517-4822-9B72-7BA0B5CAF014}" type="presParOf" srcId="{803859CF-B66A-467F-A01A-507873673791}" destId="{6247AD13-7DE0-4DF4-BB7F-0308B900740D}" srcOrd="0" destOrd="0" presId="urn:microsoft.com/office/officeart/2005/8/layout/bProcess4"/>
    <dgm:cxn modelId="{49E264C5-573A-45C8-8A17-B8D4BBE4763A}" type="presParOf" srcId="{803859CF-B66A-467F-A01A-507873673791}" destId="{0A70244E-2BE1-4C57-B61F-59B670230164}" srcOrd="1" destOrd="0" presId="urn:microsoft.com/office/officeart/2005/8/layout/bProcess4"/>
    <dgm:cxn modelId="{35767AA9-1EE9-4B63-846B-EE29990D4832}" type="presParOf" srcId="{918272C9-B589-40AA-8A0D-0F51C84DA057}" destId="{ED10800E-6204-491E-8E66-C83A817E9263}" srcOrd="3" destOrd="0" presId="urn:microsoft.com/office/officeart/2005/8/layout/bProcess4"/>
    <dgm:cxn modelId="{1F2FFC73-32D0-411F-BB90-689D0CAB5A05}" type="presParOf" srcId="{918272C9-B589-40AA-8A0D-0F51C84DA057}" destId="{31738DE0-784E-4433-B51C-68C4760219A0}" srcOrd="4" destOrd="0" presId="urn:microsoft.com/office/officeart/2005/8/layout/bProcess4"/>
    <dgm:cxn modelId="{155141C1-941C-4D39-8F38-9AFCFC8D4E08}" type="presParOf" srcId="{31738DE0-784E-4433-B51C-68C4760219A0}" destId="{ABB367FE-EC12-4C07-B201-138C99ECE538}" srcOrd="0" destOrd="0" presId="urn:microsoft.com/office/officeart/2005/8/layout/bProcess4"/>
    <dgm:cxn modelId="{AC7DA308-93CE-4AC3-85F6-8715B68325B6}" type="presParOf" srcId="{31738DE0-784E-4433-B51C-68C4760219A0}" destId="{95D904E7-2776-43C3-94FB-15DD0222BA6A}" srcOrd="1" destOrd="0" presId="urn:microsoft.com/office/officeart/2005/8/layout/bProcess4"/>
    <dgm:cxn modelId="{B836215B-BAF5-4507-9533-6450B6CFE9AB}" type="presParOf" srcId="{918272C9-B589-40AA-8A0D-0F51C84DA057}" destId="{F4E440BD-9240-4388-A8CE-8F65E389E9CA}" srcOrd="5" destOrd="0" presId="urn:microsoft.com/office/officeart/2005/8/layout/bProcess4"/>
    <dgm:cxn modelId="{EE79F8D5-D999-4C31-8A2F-8D4B34630C3E}" type="presParOf" srcId="{918272C9-B589-40AA-8A0D-0F51C84DA057}" destId="{9C5834A6-CE71-4AA4-AF93-22A9725D2951}" srcOrd="6" destOrd="0" presId="urn:microsoft.com/office/officeart/2005/8/layout/bProcess4"/>
    <dgm:cxn modelId="{17CCF529-781E-4568-8C49-3CFF4A5C66A3}" type="presParOf" srcId="{9C5834A6-CE71-4AA4-AF93-22A9725D2951}" destId="{F5F4503E-4354-416B-AE62-1075F9EBA3AE}" srcOrd="0" destOrd="0" presId="urn:microsoft.com/office/officeart/2005/8/layout/bProcess4"/>
    <dgm:cxn modelId="{49FC7734-F20B-4BBC-8D9D-3641127EAB5A}" type="presParOf" srcId="{9C5834A6-CE71-4AA4-AF93-22A9725D2951}" destId="{DA833454-95AF-4983-8BE6-D64CCDC3EBDF}" srcOrd="1" destOrd="0" presId="urn:microsoft.com/office/officeart/2005/8/layout/bProcess4"/>
    <dgm:cxn modelId="{7D673053-E5C8-4B71-B5F1-B3A21D91F6BC}" type="presParOf" srcId="{918272C9-B589-40AA-8A0D-0F51C84DA057}" destId="{C23D4AC3-2F05-42B2-8815-DC319B814D39}" srcOrd="7" destOrd="0" presId="urn:microsoft.com/office/officeart/2005/8/layout/bProcess4"/>
    <dgm:cxn modelId="{C68B4447-5733-4C1E-AA00-BAA271C05151}" type="presParOf" srcId="{918272C9-B589-40AA-8A0D-0F51C84DA057}" destId="{4C7A9286-C77E-4C43-9AFA-AAC17452E63B}" srcOrd="8" destOrd="0" presId="urn:microsoft.com/office/officeart/2005/8/layout/bProcess4"/>
    <dgm:cxn modelId="{F6E9B831-A751-494A-A0A7-37552FB75F15}" type="presParOf" srcId="{4C7A9286-C77E-4C43-9AFA-AAC17452E63B}" destId="{1A84A36B-87C9-4A2A-AAF2-7F82CCBBF479}" srcOrd="0" destOrd="0" presId="urn:microsoft.com/office/officeart/2005/8/layout/bProcess4"/>
    <dgm:cxn modelId="{31B57F1A-2C20-41A7-B13D-6AF1C2759BCD}" type="presParOf" srcId="{4C7A9286-C77E-4C43-9AFA-AAC17452E63B}" destId="{B6659ECD-4BBF-47BF-A5CD-13FC250BBC7C}" srcOrd="1" destOrd="0" presId="urn:microsoft.com/office/officeart/2005/8/layout/bProcess4"/>
    <dgm:cxn modelId="{51FD7AF6-8E1B-4761-8768-D08AF2EA89BE}" type="presParOf" srcId="{918272C9-B589-40AA-8A0D-0F51C84DA057}" destId="{E43DAA4F-AB8F-48E4-97AE-F1932A145CE1}" srcOrd="9" destOrd="0" presId="urn:microsoft.com/office/officeart/2005/8/layout/bProcess4"/>
    <dgm:cxn modelId="{98636F62-E153-4242-90B6-887427644E07}" type="presParOf" srcId="{918272C9-B589-40AA-8A0D-0F51C84DA057}" destId="{19B622E6-5703-4B1C-9717-A228BCCF164B}" srcOrd="10" destOrd="0" presId="urn:microsoft.com/office/officeart/2005/8/layout/bProcess4"/>
    <dgm:cxn modelId="{5FE65D01-A7D4-482B-B654-CE17DF2E8543}" type="presParOf" srcId="{19B622E6-5703-4B1C-9717-A228BCCF164B}" destId="{7A8A9DDD-B7FA-448A-9A47-238DE818C605}" srcOrd="0" destOrd="0" presId="urn:microsoft.com/office/officeart/2005/8/layout/bProcess4"/>
    <dgm:cxn modelId="{88685EEF-9A3B-4C55-B7E0-0455AC440610}" type="presParOf" srcId="{19B622E6-5703-4B1C-9717-A228BCCF164B}" destId="{7342E875-951F-446C-972B-C9B1837B2C28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05B541-AC6C-4C27-B08D-40CDB364D457}">
      <dsp:nvSpPr>
        <dsp:cNvPr id="0" name=""/>
        <dsp:cNvSpPr/>
      </dsp:nvSpPr>
      <dsp:spPr>
        <a:xfrm>
          <a:off x="0" y="471"/>
          <a:ext cx="8469945" cy="1095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/>
            <a:t>Нацпроект «Образование» призывает воспитателей развивать детей в современной цифровой среде;</a:t>
          </a:r>
          <a:endParaRPr lang="ru-RU" sz="2200" b="1" kern="1200" dirty="0"/>
        </a:p>
      </dsp:txBody>
      <dsp:txXfrm>
        <a:off x="1803573" y="471"/>
        <a:ext cx="6666371" cy="1095847"/>
      </dsp:txXfrm>
    </dsp:sp>
    <dsp:sp modelId="{DF21CD81-7F40-4F23-8109-29524F2485DC}">
      <dsp:nvSpPr>
        <dsp:cNvPr id="0" name=""/>
        <dsp:cNvSpPr/>
      </dsp:nvSpPr>
      <dsp:spPr>
        <a:xfrm>
          <a:off x="109584" y="109584"/>
          <a:ext cx="1693989" cy="876678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55D833D-BE4E-415C-B85B-09B74B64F7C0}">
      <dsp:nvSpPr>
        <dsp:cNvPr id="0" name=""/>
        <dsp:cNvSpPr/>
      </dsp:nvSpPr>
      <dsp:spPr>
        <a:xfrm>
          <a:off x="0" y="1205432"/>
          <a:ext cx="8469945" cy="1095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1560506"/>
                <a:satOff val="-1946"/>
                <a:lumOff val="458"/>
                <a:alphaOff val="0"/>
                <a:tint val="50000"/>
                <a:satMod val="300000"/>
              </a:schemeClr>
            </a:gs>
            <a:gs pos="35000">
              <a:schemeClr val="accent2">
                <a:hueOff val="1560506"/>
                <a:satOff val="-1946"/>
                <a:lumOff val="458"/>
                <a:alphaOff val="0"/>
                <a:tint val="37000"/>
                <a:satMod val="300000"/>
              </a:schemeClr>
            </a:gs>
            <a:gs pos="100000">
              <a:schemeClr val="accent2">
                <a:hueOff val="1560506"/>
                <a:satOff val="-1946"/>
                <a:lumOff val="45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 dirty="0"/>
            <a:t>Родители  (законные представители) не всегда могут обеспечить качественные занятия с ребенком, который не посещает ДОО;</a:t>
          </a:r>
        </a:p>
      </dsp:txBody>
      <dsp:txXfrm>
        <a:off x="1803573" y="1205432"/>
        <a:ext cx="6666371" cy="1095847"/>
      </dsp:txXfrm>
    </dsp:sp>
    <dsp:sp modelId="{BF11E4B8-1ABD-439A-80AB-E343663495FC}">
      <dsp:nvSpPr>
        <dsp:cNvPr id="0" name=""/>
        <dsp:cNvSpPr/>
      </dsp:nvSpPr>
      <dsp:spPr>
        <a:xfrm>
          <a:off x="109584" y="1315017"/>
          <a:ext cx="1693989" cy="876678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1667625"/>
            <a:satOff val="-1491"/>
            <a:lumOff val="4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F8738FE-9B5C-44EC-B16A-0758C6961DDF}">
      <dsp:nvSpPr>
        <dsp:cNvPr id="0" name=""/>
        <dsp:cNvSpPr/>
      </dsp:nvSpPr>
      <dsp:spPr>
        <a:xfrm>
          <a:off x="0" y="2410865"/>
          <a:ext cx="8469945" cy="1095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3121013"/>
                <a:satOff val="-3893"/>
                <a:lumOff val="915"/>
                <a:alphaOff val="0"/>
                <a:tint val="50000"/>
                <a:satMod val="300000"/>
              </a:schemeClr>
            </a:gs>
            <a:gs pos="35000">
              <a:schemeClr val="accent2">
                <a:hueOff val="3121013"/>
                <a:satOff val="-3893"/>
                <a:lumOff val="915"/>
                <a:alphaOff val="0"/>
                <a:tint val="37000"/>
                <a:satMod val="300000"/>
              </a:schemeClr>
            </a:gs>
            <a:gs pos="100000">
              <a:schemeClr val="accent2">
                <a:hueOff val="3121013"/>
                <a:satOff val="-3893"/>
                <a:lumOff val="915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just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/>
            <a:t>Ребенок не всегда может посещать дошкольную организацию;</a:t>
          </a:r>
          <a:endParaRPr lang="ru-RU" sz="2200" b="1" kern="1200" dirty="0"/>
        </a:p>
      </dsp:txBody>
      <dsp:txXfrm>
        <a:off x="1803573" y="2410865"/>
        <a:ext cx="6666371" cy="1095847"/>
      </dsp:txXfrm>
    </dsp:sp>
    <dsp:sp modelId="{348C654F-1A5D-4DDD-A026-E44679783DBC}">
      <dsp:nvSpPr>
        <dsp:cNvPr id="0" name=""/>
        <dsp:cNvSpPr/>
      </dsp:nvSpPr>
      <dsp:spPr>
        <a:xfrm>
          <a:off x="109584" y="2520449"/>
          <a:ext cx="1693989" cy="876678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3335250"/>
            <a:satOff val="-2982"/>
            <a:lumOff val="9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5000198-F249-4AB4-89B0-315203233A4A}">
      <dsp:nvSpPr>
        <dsp:cNvPr id="0" name=""/>
        <dsp:cNvSpPr/>
      </dsp:nvSpPr>
      <dsp:spPr>
        <a:xfrm>
          <a:off x="0" y="3619060"/>
          <a:ext cx="8469945" cy="109584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4681519"/>
                <a:satOff val="-5839"/>
                <a:lumOff val="1373"/>
                <a:alphaOff val="0"/>
                <a:tint val="50000"/>
                <a:satMod val="300000"/>
              </a:schemeClr>
            </a:gs>
            <a:gs pos="35000">
              <a:schemeClr val="accent2">
                <a:hueOff val="4681519"/>
                <a:satOff val="-5839"/>
                <a:lumOff val="1373"/>
                <a:alphaOff val="0"/>
                <a:tint val="37000"/>
                <a:satMod val="300000"/>
              </a:schemeClr>
            </a:gs>
            <a:gs pos="100000">
              <a:schemeClr val="accent2">
                <a:hueOff val="4681519"/>
                <a:satOff val="-5839"/>
                <a:lumOff val="137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b="1" kern="1200"/>
            <a:t>Законодательство не запрещает проводить дистанционные занятия и использовать цифровые технологии в обучении.</a:t>
          </a:r>
          <a:endParaRPr lang="ru-RU" sz="2200" b="1" kern="1200" dirty="0"/>
        </a:p>
      </dsp:txBody>
      <dsp:txXfrm>
        <a:off x="1803573" y="3619060"/>
        <a:ext cx="6666371" cy="1095847"/>
      </dsp:txXfrm>
    </dsp:sp>
    <dsp:sp modelId="{DD015707-1991-4156-AB9C-919C2901A8F5}">
      <dsp:nvSpPr>
        <dsp:cNvPr id="0" name=""/>
        <dsp:cNvSpPr/>
      </dsp:nvSpPr>
      <dsp:spPr>
        <a:xfrm>
          <a:off x="109584" y="3725882"/>
          <a:ext cx="1693989" cy="876678"/>
        </a:xfrm>
        <a:prstGeom prst="roundRect">
          <a:avLst>
            <a:gd name="adj" fmla="val 10000"/>
          </a:avLst>
        </a:prstGeom>
        <a:solidFill>
          <a:schemeClr val="accent2">
            <a:tint val="50000"/>
            <a:hueOff val="5002875"/>
            <a:satOff val="-4473"/>
            <a:lumOff val="13"/>
            <a:alphaOff val="0"/>
          </a:schemeClr>
        </a:solid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7DDEF8-18A7-493C-9DD5-6A7D2F3987DF}">
      <dsp:nvSpPr>
        <dsp:cNvPr id="0" name=""/>
        <dsp:cNvSpPr/>
      </dsp:nvSpPr>
      <dsp:spPr>
        <a:xfrm>
          <a:off x="1600878" y="1848"/>
          <a:ext cx="3584852" cy="1220166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 baseline="0" dirty="0"/>
            <a:t>Выбор оптимального режима образовательной деятельности, с учетом особенностей ребенка;</a:t>
          </a:r>
        </a:p>
      </dsp:txBody>
      <dsp:txXfrm>
        <a:off x="1660442" y="61412"/>
        <a:ext cx="3465724" cy="1101038"/>
      </dsp:txXfrm>
    </dsp:sp>
    <dsp:sp modelId="{6CB585B0-7AEE-4ACC-BC8B-01EC22882FAE}">
      <dsp:nvSpPr>
        <dsp:cNvPr id="0" name=""/>
        <dsp:cNvSpPr/>
      </dsp:nvSpPr>
      <dsp:spPr>
        <a:xfrm>
          <a:off x="1600878" y="1283023"/>
          <a:ext cx="3584852" cy="1220166"/>
        </a:xfrm>
        <a:prstGeom prst="round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 baseline="0" dirty="0"/>
            <a:t>Индивидуальный подход к ребенку с учетом его способностей;</a:t>
          </a:r>
        </a:p>
      </dsp:txBody>
      <dsp:txXfrm>
        <a:off x="1660442" y="1342587"/>
        <a:ext cx="3465724" cy="1101038"/>
      </dsp:txXfrm>
    </dsp:sp>
    <dsp:sp modelId="{685DC5B7-5BF7-4E6B-B4B2-1B0C3BBD0E91}">
      <dsp:nvSpPr>
        <dsp:cNvPr id="0" name=""/>
        <dsp:cNvSpPr/>
      </dsp:nvSpPr>
      <dsp:spPr>
        <a:xfrm>
          <a:off x="1600878" y="2564198"/>
          <a:ext cx="3584852" cy="1220166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 baseline="0" dirty="0"/>
            <a:t>Ребенок не «привязан» к определенному месту, он может заниматься один или всей семьей.</a:t>
          </a:r>
          <a:r>
            <a:rPr lang="ru-RU" sz="1400" b="1" i="0" kern="1200" baseline="0" dirty="0"/>
            <a:t> </a:t>
          </a:r>
          <a:endParaRPr lang="ru-RU" sz="1600" b="1" i="0" kern="1200" baseline="0" dirty="0"/>
        </a:p>
      </dsp:txBody>
      <dsp:txXfrm>
        <a:off x="1660442" y="2623762"/>
        <a:ext cx="3465724" cy="110103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B7DDEF8-18A7-493C-9DD5-6A7D2F3987DF}">
      <dsp:nvSpPr>
        <dsp:cNvPr id="0" name=""/>
        <dsp:cNvSpPr/>
      </dsp:nvSpPr>
      <dsp:spPr>
        <a:xfrm>
          <a:off x="1634581" y="991"/>
          <a:ext cx="3660323" cy="109871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 baseline="0" dirty="0">
              <a:solidFill>
                <a:schemeClr val="tx1"/>
              </a:solidFill>
            </a:rPr>
            <a:t>Отсутствие помощи взрослого в моменты затруднений;</a:t>
          </a:r>
        </a:p>
      </dsp:txBody>
      <dsp:txXfrm>
        <a:off x="1688216" y="54626"/>
        <a:ext cx="3553053" cy="991441"/>
      </dsp:txXfrm>
    </dsp:sp>
    <dsp:sp modelId="{6CB585B0-7AEE-4ACC-BC8B-01EC22882FAE}">
      <dsp:nvSpPr>
        <dsp:cNvPr id="0" name=""/>
        <dsp:cNvSpPr/>
      </dsp:nvSpPr>
      <dsp:spPr>
        <a:xfrm>
          <a:off x="1634581" y="1217282"/>
          <a:ext cx="3660323" cy="1102309"/>
        </a:xfrm>
        <a:prstGeom prst="round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 baseline="0" dirty="0">
              <a:solidFill>
                <a:schemeClr val="tx1"/>
              </a:solidFill>
            </a:rPr>
            <a:t>Отсутствие общения со сверстниками, потеря необходимых навыков коммуникации и социализации в обществе;</a:t>
          </a:r>
        </a:p>
      </dsp:txBody>
      <dsp:txXfrm>
        <a:off x="1688391" y="1271092"/>
        <a:ext cx="3552703" cy="994689"/>
      </dsp:txXfrm>
    </dsp:sp>
    <dsp:sp modelId="{685DC5B7-5BF7-4E6B-B4B2-1B0C3BBD0E91}">
      <dsp:nvSpPr>
        <dsp:cNvPr id="0" name=""/>
        <dsp:cNvSpPr/>
      </dsp:nvSpPr>
      <dsp:spPr>
        <a:xfrm>
          <a:off x="1634581" y="2437171"/>
          <a:ext cx="3660323" cy="1348051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30480" rIns="60960" bIns="30480" numCol="1" spcCol="1270" anchor="ctr" anchorCtr="0">
          <a:noAutofit/>
        </a:bodyPr>
        <a:lstStyle/>
        <a:p>
          <a:pPr marL="0" lvl="0" indent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0" kern="1200" baseline="0" dirty="0">
              <a:solidFill>
                <a:schemeClr val="tx1"/>
              </a:solidFill>
            </a:rPr>
            <a:t>Увеличение времени, проводимого за компьютером во время обучения</a:t>
          </a:r>
          <a:r>
            <a:rPr lang="ru-RU" sz="1600" b="1" i="0" kern="1200" baseline="0" dirty="0"/>
            <a:t>.</a:t>
          </a:r>
        </a:p>
      </dsp:txBody>
      <dsp:txXfrm>
        <a:off x="1700387" y="2502977"/>
        <a:ext cx="3528711" cy="12164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09D76F-6664-440C-A7A1-F807A041C7DE}">
      <dsp:nvSpPr>
        <dsp:cNvPr id="0" name=""/>
        <dsp:cNvSpPr/>
      </dsp:nvSpPr>
      <dsp:spPr>
        <a:xfrm rot="5400000">
          <a:off x="1181570" y="1251536"/>
          <a:ext cx="1958464" cy="23600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BAF005-58FC-468D-8B1E-FE045F9B1857}">
      <dsp:nvSpPr>
        <dsp:cNvPr id="0" name=""/>
        <dsp:cNvSpPr/>
      </dsp:nvSpPr>
      <dsp:spPr>
        <a:xfrm>
          <a:off x="1631303" y="0"/>
          <a:ext cx="2622314" cy="15733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i="0" kern="1200" dirty="0">
              <a:solidFill>
                <a:schemeClr val="bg1"/>
              </a:solidFill>
              <a:latin typeface="+mn-lt"/>
              <a:cs typeface="Times New Roman" pitchFamily="18" charset="0"/>
            </a:rPr>
            <a:t>Возможность установления оптимального режима обучения, с учетом особенностей ребенка;</a:t>
          </a:r>
          <a:endParaRPr lang="ru-RU" sz="1800" kern="1200" dirty="0">
            <a:solidFill>
              <a:schemeClr val="bg1"/>
            </a:solidFill>
            <a:latin typeface="+mn-lt"/>
            <a:cs typeface="Times New Roman" pitchFamily="18" charset="0"/>
          </a:endParaRPr>
        </a:p>
      </dsp:txBody>
      <dsp:txXfrm>
        <a:off x="1677386" y="46083"/>
        <a:ext cx="2530148" cy="1481222"/>
      </dsp:txXfrm>
    </dsp:sp>
    <dsp:sp modelId="{ED10800E-6204-491E-8E66-C83A817E9263}">
      <dsp:nvSpPr>
        <dsp:cNvPr id="0" name=""/>
        <dsp:cNvSpPr/>
      </dsp:nvSpPr>
      <dsp:spPr>
        <a:xfrm rot="5400000">
          <a:off x="1182471" y="3219172"/>
          <a:ext cx="1956663" cy="23600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70244E-2BE1-4C57-B61F-59B670230164}">
      <dsp:nvSpPr>
        <dsp:cNvPr id="0" name=""/>
        <dsp:cNvSpPr/>
      </dsp:nvSpPr>
      <dsp:spPr>
        <a:xfrm>
          <a:off x="1631303" y="1968537"/>
          <a:ext cx="2622314" cy="157338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i="0" kern="1200" dirty="0">
              <a:latin typeface="+mn-lt"/>
              <a:cs typeface="Times New Roman" pitchFamily="18" charset="0"/>
            </a:rPr>
            <a:t>Родители сами определяют, в какое время ребенку удобнее занимается, какой промежуток дня наиболее продуктивен для занятий;</a:t>
          </a:r>
          <a:endParaRPr lang="ru-RU" sz="1600" kern="1200" dirty="0">
            <a:latin typeface="+mn-lt"/>
            <a:cs typeface="Times New Roman" pitchFamily="18" charset="0"/>
          </a:endParaRPr>
        </a:p>
      </dsp:txBody>
      <dsp:txXfrm>
        <a:off x="1677386" y="2014620"/>
        <a:ext cx="2530148" cy="1481222"/>
      </dsp:txXfrm>
    </dsp:sp>
    <dsp:sp modelId="{F4E440BD-9240-4388-A8CE-8F65E389E9CA}">
      <dsp:nvSpPr>
        <dsp:cNvPr id="0" name=""/>
        <dsp:cNvSpPr/>
      </dsp:nvSpPr>
      <dsp:spPr>
        <a:xfrm rot="1781">
          <a:off x="2165838" y="4203441"/>
          <a:ext cx="3477606" cy="23600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D904E7-2776-43C3-94FB-15DD0222BA6A}">
      <dsp:nvSpPr>
        <dsp:cNvPr id="0" name=""/>
        <dsp:cNvSpPr/>
      </dsp:nvSpPr>
      <dsp:spPr>
        <a:xfrm>
          <a:off x="1631303" y="3935272"/>
          <a:ext cx="2622314" cy="1573388"/>
        </a:xfrm>
        <a:prstGeom prst="roundRect">
          <a:avLst>
            <a:gd name="adj" fmla="val 10000"/>
          </a:avLst>
        </a:prstGeom>
        <a:solidFill>
          <a:schemeClr val="accent2">
            <a:lumMod val="60000"/>
            <a:lumOff val="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0" i="0" kern="1200" dirty="0">
              <a:solidFill>
                <a:schemeClr val="bg1"/>
              </a:solidFill>
              <a:latin typeface="+mn-lt"/>
              <a:cs typeface="Times New Roman" pitchFamily="18" charset="0"/>
            </a:rPr>
            <a:t>Возможность контролировать круг общения ребенка;</a:t>
          </a:r>
          <a:endParaRPr lang="ru-RU" sz="2400" kern="1200" dirty="0">
            <a:solidFill>
              <a:schemeClr val="bg1"/>
            </a:solidFill>
            <a:latin typeface="+mn-lt"/>
            <a:cs typeface="Times New Roman" pitchFamily="18" charset="0"/>
          </a:endParaRPr>
        </a:p>
      </dsp:txBody>
      <dsp:txXfrm>
        <a:off x="1677386" y="3981355"/>
        <a:ext cx="2530148" cy="1481222"/>
      </dsp:txXfrm>
    </dsp:sp>
    <dsp:sp modelId="{C23D4AC3-2F05-42B2-8815-DC319B814D39}">
      <dsp:nvSpPr>
        <dsp:cNvPr id="0" name=""/>
        <dsp:cNvSpPr/>
      </dsp:nvSpPr>
      <dsp:spPr>
        <a:xfrm rot="16200000">
          <a:off x="4669248" y="3220073"/>
          <a:ext cx="1958464" cy="23600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833454-95AF-4983-8BE6-D64CCDC3EBDF}">
      <dsp:nvSpPr>
        <dsp:cNvPr id="0" name=""/>
        <dsp:cNvSpPr/>
      </dsp:nvSpPr>
      <dsp:spPr>
        <a:xfrm>
          <a:off x="5118981" y="3937074"/>
          <a:ext cx="2622314" cy="1573388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0" i="0" kern="1200" dirty="0">
              <a:latin typeface="+mn-lt"/>
              <a:cs typeface="Times New Roman" pitchFamily="18" charset="0"/>
            </a:rPr>
            <a:t>Индивидуальный подход к ребенку, учет его особенностей как психических, так и физических.</a:t>
          </a:r>
          <a:endParaRPr lang="ru-RU" sz="1800" kern="1200" dirty="0">
            <a:latin typeface="+mn-lt"/>
            <a:cs typeface="Times New Roman" pitchFamily="18" charset="0"/>
          </a:endParaRPr>
        </a:p>
      </dsp:txBody>
      <dsp:txXfrm>
        <a:off x="5165064" y="3983157"/>
        <a:ext cx="2530148" cy="1481222"/>
      </dsp:txXfrm>
    </dsp:sp>
    <dsp:sp modelId="{E43DAA4F-AB8F-48E4-97AE-F1932A145CE1}">
      <dsp:nvSpPr>
        <dsp:cNvPr id="0" name=""/>
        <dsp:cNvSpPr/>
      </dsp:nvSpPr>
      <dsp:spPr>
        <a:xfrm rot="16200000">
          <a:off x="4670149" y="1252436"/>
          <a:ext cx="1956663" cy="23600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659ECD-4BBF-47BF-A5CD-13FC250BBC7C}">
      <dsp:nvSpPr>
        <dsp:cNvPr id="0" name=""/>
        <dsp:cNvSpPr/>
      </dsp:nvSpPr>
      <dsp:spPr>
        <a:xfrm>
          <a:off x="5118981" y="1968537"/>
          <a:ext cx="2622314" cy="1573388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500" b="0" i="0" kern="1200" dirty="0">
              <a:solidFill>
                <a:schemeClr val="bg1"/>
              </a:solidFill>
              <a:latin typeface="+mn-lt"/>
              <a:cs typeface="Times New Roman" pitchFamily="18" charset="0"/>
            </a:rPr>
            <a:t>Ребенок не «привязан» к определенному месту, он может свободно обучаться в любой точке мира. Основное условие – наличие ПК и доступа к интернету;</a:t>
          </a:r>
          <a:endParaRPr lang="ru-RU" sz="1500" kern="1200" dirty="0">
            <a:solidFill>
              <a:schemeClr val="bg1"/>
            </a:solidFill>
            <a:latin typeface="+mn-lt"/>
            <a:cs typeface="Times New Roman" pitchFamily="18" charset="0"/>
          </a:endParaRPr>
        </a:p>
      </dsp:txBody>
      <dsp:txXfrm>
        <a:off x="5165064" y="2014620"/>
        <a:ext cx="2530148" cy="1481222"/>
      </dsp:txXfrm>
    </dsp:sp>
    <dsp:sp modelId="{7342E875-951F-446C-972B-C9B1837B2C28}">
      <dsp:nvSpPr>
        <dsp:cNvPr id="0" name=""/>
        <dsp:cNvSpPr/>
      </dsp:nvSpPr>
      <dsp:spPr>
        <a:xfrm>
          <a:off x="5118981" y="1801"/>
          <a:ext cx="2622314" cy="157338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0" i="0" kern="1200" dirty="0">
              <a:solidFill>
                <a:schemeClr val="bg1"/>
              </a:solidFill>
              <a:latin typeface="+mn-lt"/>
              <a:cs typeface="Times New Roman" pitchFamily="18" charset="0"/>
            </a:rPr>
            <a:t>Дистанционное обучение имеет под собой хороший методический фундамент – видео- и аудио-лекции, тесты, задания и т.д.</a:t>
          </a:r>
          <a:endParaRPr lang="ru-RU" sz="1600" kern="1200" dirty="0">
            <a:solidFill>
              <a:schemeClr val="bg1"/>
            </a:solidFill>
            <a:latin typeface="+mn-lt"/>
            <a:cs typeface="Times New Roman" pitchFamily="18" charset="0"/>
          </a:endParaRPr>
        </a:p>
      </dsp:txBody>
      <dsp:txXfrm>
        <a:off x="5165064" y="47884"/>
        <a:ext cx="2530148" cy="148122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1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0.35243</cdr:x>
      <cdr:y>0.45142</cdr:y>
    </cdr:from>
    <cdr:to>
      <cdr:x>0.5</cdr:x>
      <cdr:y>0.59348</cdr:y>
    </cdr:to>
    <cdr:sp macro="" textlink="">
      <cdr:nvSpPr>
        <cdr:cNvPr id="2" name="Скругленный прямоугольник 1"/>
        <cdr:cNvSpPr/>
      </cdr:nvSpPr>
      <cdr:spPr bwMode="auto">
        <a:xfrm xmlns:a="http://schemas.openxmlformats.org/drawingml/2006/main">
          <a:off x="2900354" y="2043114"/>
          <a:ext cx="1214446" cy="642942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 w="9525" cap="flat" cmpd="sng" algn="ctr">
          <a:noFill/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none" lIns="91440" tIns="45720" rIns="91440" bIns="45720" numCol="1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r>
            <a:rPr lang="ru-RU" sz="2800" b="1" dirty="0"/>
            <a:t>73%</a:t>
          </a:r>
        </a:p>
      </cdr:txBody>
    </cdr:sp>
  </cdr:relSizeAnchor>
  <cdr:relSizeAnchor xmlns:cdr="http://schemas.openxmlformats.org/drawingml/2006/chartDrawing">
    <cdr:from>
      <cdr:x>0.10937</cdr:x>
      <cdr:y>0.2778</cdr:y>
    </cdr:from>
    <cdr:to>
      <cdr:x>0.20486</cdr:x>
      <cdr:y>0.35672</cdr:y>
    </cdr:to>
    <cdr:sp macro="" textlink="">
      <cdr:nvSpPr>
        <cdr:cNvPr id="3" name="Скругленный прямоугольник 2"/>
        <cdr:cNvSpPr/>
      </cdr:nvSpPr>
      <cdr:spPr bwMode="auto">
        <a:xfrm xmlns:a="http://schemas.openxmlformats.org/drawingml/2006/main">
          <a:off x="900090" y="1257296"/>
          <a:ext cx="785818" cy="357190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 w="9525" cap="flat" cmpd="sng" algn="ctr">
          <a:noFill/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none" lIns="91440" tIns="45720" rIns="91440" bIns="45720" numCol="1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r>
            <a:rPr lang="ru-RU" sz="2800" b="1" dirty="0"/>
            <a:t>22%</a:t>
          </a:r>
        </a:p>
      </cdr:txBody>
    </cdr:sp>
  </cdr:relSizeAnchor>
  <cdr:relSizeAnchor xmlns:cdr="http://schemas.openxmlformats.org/drawingml/2006/chartDrawing">
    <cdr:from>
      <cdr:x>0.26758</cdr:x>
      <cdr:y>0.1973</cdr:y>
    </cdr:from>
    <cdr:to>
      <cdr:x>0.31061</cdr:x>
      <cdr:y>0.26043</cdr:y>
    </cdr:to>
    <cdr:sp macro="" textlink="">
      <cdr:nvSpPr>
        <cdr:cNvPr id="4" name="Скругленный прямоугольник 3"/>
        <cdr:cNvSpPr/>
      </cdr:nvSpPr>
      <cdr:spPr bwMode="auto">
        <a:xfrm xmlns:a="http://schemas.openxmlformats.org/drawingml/2006/main">
          <a:off x="2446796" y="1048646"/>
          <a:ext cx="393385" cy="335528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 w="9525" cap="flat" cmpd="sng" algn="ctr">
          <a:noFill/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none" lIns="91440" tIns="45720" rIns="91440" bIns="45720" numCol="1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r>
            <a:rPr lang="ru-RU" sz="1800" b="1" dirty="0"/>
            <a:t>5%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0.35243</cdr:x>
      <cdr:y>0.45142</cdr:y>
    </cdr:from>
    <cdr:to>
      <cdr:x>0.5</cdr:x>
      <cdr:y>0.59348</cdr:y>
    </cdr:to>
    <cdr:sp macro="" textlink="">
      <cdr:nvSpPr>
        <cdr:cNvPr id="2" name="Скругленный прямоугольник 1"/>
        <cdr:cNvSpPr/>
      </cdr:nvSpPr>
      <cdr:spPr bwMode="auto">
        <a:xfrm xmlns:a="http://schemas.openxmlformats.org/drawingml/2006/main">
          <a:off x="2900354" y="2043114"/>
          <a:ext cx="1214446" cy="642942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 w="9525" cap="flat" cmpd="sng" algn="ctr">
          <a:noFill/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none" lIns="91440" tIns="45720" rIns="91440" bIns="45720" numCol="1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r>
            <a:rPr lang="ru-RU" sz="2800" b="1" dirty="0"/>
            <a:t>55%</a:t>
          </a:r>
        </a:p>
      </cdr:txBody>
    </cdr:sp>
  </cdr:relSizeAnchor>
  <cdr:relSizeAnchor xmlns:cdr="http://schemas.openxmlformats.org/drawingml/2006/chartDrawing">
    <cdr:from>
      <cdr:x>0.2129</cdr:x>
      <cdr:y>0.18341</cdr:y>
    </cdr:from>
    <cdr:to>
      <cdr:x>0.30839</cdr:x>
      <cdr:y>0.26233</cdr:y>
    </cdr:to>
    <cdr:sp macro="" textlink="">
      <cdr:nvSpPr>
        <cdr:cNvPr id="3" name="Скругленный прямоугольник 2"/>
        <cdr:cNvSpPr/>
      </cdr:nvSpPr>
      <cdr:spPr bwMode="auto">
        <a:xfrm xmlns:a="http://schemas.openxmlformats.org/drawingml/2006/main">
          <a:off x="1880391" y="844938"/>
          <a:ext cx="843399" cy="363578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 w="9525" cap="flat" cmpd="sng" algn="ctr">
          <a:noFill/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none" lIns="91440" tIns="45720" rIns="91440" bIns="45720" numCol="1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r>
            <a:rPr lang="ru-RU" sz="2800" b="1" dirty="0"/>
            <a:t>20%</a:t>
          </a:r>
        </a:p>
      </cdr:txBody>
    </cdr:sp>
  </cdr:relSizeAnchor>
  <cdr:relSizeAnchor xmlns:cdr="http://schemas.openxmlformats.org/drawingml/2006/chartDrawing">
    <cdr:from>
      <cdr:x>0.5</cdr:x>
      <cdr:y>0.12231</cdr:y>
    </cdr:from>
    <cdr:to>
      <cdr:x>0.62117</cdr:x>
      <cdr:y>0.29674</cdr:y>
    </cdr:to>
    <cdr:sp macro="" textlink="">
      <cdr:nvSpPr>
        <cdr:cNvPr id="4" name="Скругленный прямоугольник 3"/>
        <cdr:cNvSpPr/>
      </cdr:nvSpPr>
      <cdr:spPr bwMode="auto">
        <a:xfrm xmlns:a="http://schemas.openxmlformats.org/drawingml/2006/main">
          <a:off x="4416164" y="563491"/>
          <a:ext cx="1070235" cy="803563"/>
        </a:xfrm>
        <a:prstGeom xmlns:a="http://schemas.openxmlformats.org/drawingml/2006/main" prst="roundRect">
          <a:avLst/>
        </a:prstGeom>
        <a:noFill xmlns:a="http://schemas.openxmlformats.org/drawingml/2006/main"/>
        <a:ln xmlns:a="http://schemas.openxmlformats.org/drawingml/2006/main" w="9525" cap="flat" cmpd="sng" algn="ctr">
          <a:noFill/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vert="horz" wrap="none" lIns="91440" tIns="45720" rIns="91440" bIns="45720" numCol="1" anchor="ctr" anchorCtr="0" compatLnSpc="1">
          <a:prstTxWarp prst="textNoShape">
            <a:avLst/>
          </a:prstTxWarp>
        </a:bodyPr>
        <a:lstStyle xmlns:a="http://schemas.openxmlformats.org/drawingml/2006/main"/>
        <a:p xmlns:a="http://schemas.openxmlformats.org/drawingml/2006/main">
          <a:r>
            <a:rPr lang="ru-RU" sz="2800" b="1" dirty="0"/>
            <a:t>25%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6329D7-C6E4-46FA-95E8-913A9A017E9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2DEA08-9C70-4664-A33F-FD0DFE474D4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3441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hyperlink" Target="http://www.1ppt.com/tubiao/" TargetMode="External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microsoft.com/office/2007/relationships/hdphoto" Target="../media/hdphoto1.wdp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4C8E7F5-F4B9-4B5F-9623-AA39A1560F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5ED4E14-9386-4384-BA38-C3D3E8FC8F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18.03.2024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9A8C6D-8B95-4D09-8B69-42869BE00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4DC7C64-8C19-4661-8505-AF9AB8A7A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4A3D7E-C280-4DCD-A7E1-93BBC7758E8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301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BA8EA48-8D94-4513-9285-9AEF1249A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996DA8-F283-4FD4-BD72-37E4421B7A8E}" type="datetimeFigureOut">
              <a:rPr lang="ru-RU"/>
              <a:pPr>
                <a:defRPr/>
              </a:pPr>
              <a:t>18.03.2024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6AB34C1-9178-42F5-A0CD-6C053F6D6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DA4A92E-672C-4125-AB4F-282884B7C9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065878-FF9B-496F-8B86-81723C20C997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4023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3423BC5-D911-4C6C-B3BF-A936C767C7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B5FD789-844E-4BB8-BC2D-AEB4CB0102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033C0FF-FAEE-4C86-BC62-CC1D11626A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646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9D443BAA-B741-40AD-9176-3254173FA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0520FEEA-7F34-4DAF-9E2E-451764BB1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FD4103AD-C153-47DE-8F9C-B616EC1630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4978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>
            <a:extLst>
              <a:ext uri="{FF2B5EF4-FFF2-40B4-BE49-F238E27FC236}">
                <a16:creationId xmlns:a16="http://schemas.microsoft.com/office/drawing/2014/main" id="{3543F886-AFE1-4C6C-B1BA-3AD4C1B10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8" name="Нижний колонтитул 4">
            <a:extLst>
              <a:ext uri="{FF2B5EF4-FFF2-40B4-BE49-F238E27FC236}">
                <a16:creationId xmlns:a16="http://schemas.microsoft.com/office/drawing/2014/main" id="{9F3F7F32-D458-4F99-8DD1-2249B1810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Номер слайда 5">
            <a:extLst>
              <a:ext uri="{FF2B5EF4-FFF2-40B4-BE49-F238E27FC236}">
                <a16:creationId xmlns:a16="http://schemas.microsoft.com/office/drawing/2014/main" id="{03536D8C-99F0-4B42-B002-16ECB6A69B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26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>
            <a:extLst>
              <a:ext uri="{FF2B5EF4-FFF2-40B4-BE49-F238E27FC236}">
                <a16:creationId xmlns:a16="http://schemas.microsoft.com/office/drawing/2014/main" id="{D5F12ABA-5C29-41AB-A88E-D61072C9BB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4" name="Нижний колонтитул 4">
            <a:extLst>
              <a:ext uri="{FF2B5EF4-FFF2-40B4-BE49-F238E27FC236}">
                <a16:creationId xmlns:a16="http://schemas.microsoft.com/office/drawing/2014/main" id="{76B83FE5-281D-449E-8044-FA8686E08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Номер слайда 5">
            <a:extLst>
              <a:ext uri="{FF2B5EF4-FFF2-40B4-BE49-F238E27FC236}">
                <a16:creationId xmlns:a16="http://schemas.microsoft.com/office/drawing/2014/main" id="{13F8A278-844D-420D-9281-527ACA9520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392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>
            <a:extLst>
              <a:ext uri="{FF2B5EF4-FFF2-40B4-BE49-F238E27FC236}">
                <a16:creationId xmlns:a16="http://schemas.microsoft.com/office/drawing/2014/main" id="{B85E6E75-D362-4F06-9647-89BE94F5EB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3" name="Нижний колонтитул 4">
            <a:extLst>
              <a:ext uri="{FF2B5EF4-FFF2-40B4-BE49-F238E27FC236}">
                <a16:creationId xmlns:a16="http://schemas.microsoft.com/office/drawing/2014/main" id="{DE1F0313-A15D-4526-8EE0-8861774F3E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Номер слайда 5">
            <a:extLst>
              <a:ext uri="{FF2B5EF4-FFF2-40B4-BE49-F238E27FC236}">
                <a16:creationId xmlns:a16="http://schemas.microsoft.com/office/drawing/2014/main" id="{041D3CB5-587C-491A-8380-9E2171EB2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097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10C62A6C-0589-4387-85EB-A851D8FC7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F4FA4748-99EF-44F2-A5CB-24F8BF2C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7AA70105-035B-49B5-ADBD-5FE03CE652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562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>
            <a:extLst>
              <a:ext uri="{FF2B5EF4-FFF2-40B4-BE49-F238E27FC236}">
                <a16:creationId xmlns:a16="http://schemas.microsoft.com/office/drawing/2014/main" id="{81D40CAE-D98E-4AD3-ABAC-26915589E1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6" name="Нижний колонтитул 4">
            <a:extLst>
              <a:ext uri="{FF2B5EF4-FFF2-40B4-BE49-F238E27FC236}">
                <a16:creationId xmlns:a16="http://schemas.microsoft.com/office/drawing/2014/main" id="{4A73425F-ACE9-4B65-933B-389C1167E1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Номер слайда 5">
            <a:extLst>
              <a:ext uri="{FF2B5EF4-FFF2-40B4-BE49-F238E27FC236}">
                <a16:creationId xmlns:a16="http://schemas.microsoft.com/office/drawing/2014/main" id="{4DAE4D28-BE43-4D56-9192-242F7B36FD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3360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D7497D-D665-4C5D-AFF5-4BBFFC1FB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4E6C441-EA3B-4BE4-ADD8-74678A5554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285AC55-89E8-43DB-8F4E-1214024776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82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1B8FE9D-25A0-4119-B168-6881077110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DA1CBED-DC23-40A4-BDD5-0B863B178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9163C7-DC2F-49BC-B776-AEEB129216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913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EEB5F3-46D5-4827-9176-87B3ED408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000" y="4464000"/>
            <a:ext cx="6858000" cy="1305000"/>
          </a:xfrm>
        </p:spPr>
        <p:txBody>
          <a:bodyPr anchor="b"/>
          <a:lstStyle>
            <a:lvl1pPr algn="ctr">
              <a:defRPr sz="4500" b="1">
                <a:solidFill>
                  <a:schemeClr val="accent2"/>
                </a:solidFill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288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9687A894-023D-4237-87D6-74D11C874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8250" y="63256"/>
            <a:ext cx="7757100" cy="1325563"/>
          </a:xfrm>
        </p:spPr>
        <p:txBody>
          <a:bodyPr>
            <a:normAutofit/>
          </a:bodyPr>
          <a:lstStyle>
            <a:lvl1pPr>
              <a:defRPr sz="4500" b="1">
                <a:solidFill>
                  <a:schemeClr val="bg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008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2">
  <p:cSld name="Background 2">
    <p:spTree>
      <p:nvGrpSpPr>
        <p:cNvPr id="1" name="Shape 190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60556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3">
  <p:cSld name="Background 3">
    <p:spTree>
      <p:nvGrpSpPr>
        <p:cNvPr id="1" name="Shape 198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97932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 userDrawn="1"/>
        </p:nvSpPr>
        <p:spPr bwMode="auto">
          <a:xfrm>
            <a:off x="-6351" y="-14288"/>
            <a:ext cx="9186863" cy="871538"/>
          </a:xfrm>
          <a:prstGeom prst="rect">
            <a:avLst/>
          </a:prstGeom>
          <a:blipFill dpi="0" rotWithShape="1">
            <a:blip r:embed="rId2"/>
            <a:srcRect/>
            <a:tile tx="-2457450" ty="0" sx="59000" sy="59000" flip="x" algn="r"/>
          </a:blipFill>
          <a:ln w="0">
            <a:noFill/>
          </a:ln>
          <a:scene3d>
            <a:camera prst="perspectiveFront"/>
            <a:lightRig rig="threePt" dir="t"/>
          </a:scene3d>
          <a:sp3d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" name="矩形 1"/>
          <p:cNvSpPr/>
          <p:nvPr userDrawn="1"/>
        </p:nvSpPr>
        <p:spPr>
          <a:xfrm>
            <a:off x="-7938" y="6042025"/>
            <a:ext cx="9188451" cy="815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4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8000" contrast="33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1875" y="792942"/>
            <a:ext cx="9192388" cy="5372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 userDrawn="1"/>
        </p:nvPicPr>
        <p:blipFill>
          <a:blip r:embed="rId5"/>
          <a:srcRect/>
          <a:stretch>
            <a:fillRect/>
          </a:stretch>
        </p:blipFill>
        <p:spPr bwMode="auto">
          <a:xfrm flipH="1">
            <a:off x="3314578" y="6345218"/>
            <a:ext cx="58293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11" descr="png素材 (276).png"/>
          <p:cNvPicPr>
            <a:picLocks noChangeAspect="1"/>
          </p:cNvPicPr>
          <p:nvPr userDrawn="1"/>
        </p:nvPicPr>
        <p:blipFill>
          <a:blip r:embed="rId6"/>
          <a:srcRect/>
          <a:stretch>
            <a:fillRect/>
          </a:stretch>
        </p:blipFill>
        <p:spPr bwMode="auto">
          <a:xfrm>
            <a:off x="0" y="2654"/>
            <a:ext cx="785794" cy="7857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矩形 7"/>
          <p:cNvSpPr/>
          <p:nvPr userDrawn="1"/>
        </p:nvSpPr>
        <p:spPr bwMode="auto">
          <a:xfrm>
            <a:off x="4716016" y="332656"/>
            <a:ext cx="442012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zh-CN" sz="18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『HOMEPPT</a:t>
            </a:r>
            <a:r>
              <a:rPr lang="en-US" altLang="zh-CN" sz="1800" spc="300" baseline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』—</a:t>
            </a:r>
            <a:r>
              <a:rPr lang="zh-CN" altLang="en-US" sz="1800" spc="300" baseline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en-US" altLang="zh-CN" sz="1800" b="0" spc="0" dirty="0">
                <a:solidFill>
                  <a:schemeClr val="bg1"/>
                </a:solidFill>
                <a:latin typeface="Arial Unicode MS" pitchFamily="34" charset="-122"/>
                <a:ea typeface="Arial Unicode MS" pitchFamily="34" charset="-122"/>
                <a:cs typeface="Arial Unicode MS" pitchFamily="34" charset="-122"/>
              </a:rPr>
              <a:t>WWW.HOMEPPT.COM</a:t>
            </a:r>
            <a:endParaRPr lang="zh-CN" altLang="en-US" sz="1800" b="0" spc="0" dirty="0">
              <a:solidFill>
                <a:schemeClr val="bg1"/>
              </a:solidFill>
              <a:latin typeface="Arial Unicode MS" pitchFamily="34" charset="-122"/>
              <a:ea typeface="Arial Unicode MS" pitchFamily="34" charset="-122"/>
              <a:cs typeface="Arial Unicode MS" pitchFamily="34" charset="-122"/>
            </a:endParaRPr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3347864" y="6347069"/>
            <a:ext cx="5356225" cy="30777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400" spc="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HOMEPPT HTTP://WWW.HOMEPPT.COM</a:t>
            </a:r>
            <a:endParaRPr lang="zh-CN" altLang="en-US" sz="1400" spc="3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Freeform 2670"/>
          <p:cNvSpPr>
            <a:spLocks noEditPoints="1"/>
          </p:cNvSpPr>
          <p:nvPr userDrawn="1"/>
        </p:nvSpPr>
        <p:spPr bwMode="auto">
          <a:xfrm>
            <a:off x="2786050" y="6273138"/>
            <a:ext cx="403225" cy="406400"/>
          </a:xfrm>
          <a:custGeom>
            <a:avLst/>
            <a:gdLst>
              <a:gd name="T0" fmla="*/ 73 w 300"/>
              <a:gd name="T1" fmla="*/ 144 h 302"/>
              <a:gd name="T2" fmla="*/ 58 w 300"/>
              <a:gd name="T3" fmla="*/ 153 h 302"/>
              <a:gd name="T4" fmla="*/ 41 w 300"/>
              <a:gd name="T5" fmla="*/ 156 h 302"/>
              <a:gd name="T6" fmla="*/ 15 w 300"/>
              <a:gd name="T7" fmla="*/ 156 h 302"/>
              <a:gd name="T8" fmla="*/ 4 w 300"/>
              <a:gd name="T9" fmla="*/ 151 h 302"/>
              <a:gd name="T10" fmla="*/ 2 w 300"/>
              <a:gd name="T11" fmla="*/ 147 h 302"/>
              <a:gd name="T12" fmla="*/ 0 w 300"/>
              <a:gd name="T13" fmla="*/ 113 h 302"/>
              <a:gd name="T14" fmla="*/ 0 w 300"/>
              <a:gd name="T15" fmla="*/ 104 h 302"/>
              <a:gd name="T16" fmla="*/ 7 w 300"/>
              <a:gd name="T17" fmla="*/ 90 h 302"/>
              <a:gd name="T18" fmla="*/ 82 w 300"/>
              <a:gd name="T19" fmla="*/ 12 h 302"/>
              <a:gd name="T20" fmla="*/ 89 w 300"/>
              <a:gd name="T21" fmla="*/ 7 h 302"/>
              <a:gd name="T22" fmla="*/ 104 w 300"/>
              <a:gd name="T23" fmla="*/ 2 h 302"/>
              <a:gd name="T24" fmla="*/ 113 w 300"/>
              <a:gd name="T25" fmla="*/ 0 h 302"/>
              <a:gd name="T26" fmla="*/ 129 w 300"/>
              <a:gd name="T27" fmla="*/ 3 h 302"/>
              <a:gd name="T28" fmla="*/ 142 w 300"/>
              <a:gd name="T29" fmla="*/ 12 h 302"/>
              <a:gd name="T30" fmla="*/ 148 w 300"/>
              <a:gd name="T31" fmla="*/ 19 h 302"/>
              <a:gd name="T32" fmla="*/ 154 w 300"/>
              <a:gd name="T33" fmla="*/ 34 h 302"/>
              <a:gd name="T34" fmla="*/ 154 w 300"/>
              <a:gd name="T35" fmla="*/ 43 h 302"/>
              <a:gd name="T36" fmla="*/ 152 w 300"/>
              <a:gd name="T37" fmla="*/ 59 h 302"/>
              <a:gd name="T38" fmla="*/ 142 w 300"/>
              <a:gd name="T39" fmla="*/ 73 h 302"/>
              <a:gd name="T40" fmla="*/ 21 w 300"/>
              <a:gd name="T41" fmla="*/ 97 h 302"/>
              <a:gd name="T42" fmla="*/ 18 w 300"/>
              <a:gd name="T43" fmla="*/ 100 h 302"/>
              <a:gd name="T44" fmla="*/ 15 w 300"/>
              <a:gd name="T45" fmla="*/ 109 h 302"/>
              <a:gd name="T46" fmla="*/ 15 w 300"/>
              <a:gd name="T47" fmla="*/ 118 h 302"/>
              <a:gd name="T48" fmla="*/ 19 w 300"/>
              <a:gd name="T49" fmla="*/ 117 h 302"/>
              <a:gd name="T50" fmla="*/ 22 w 300"/>
              <a:gd name="T51" fmla="*/ 118 h 302"/>
              <a:gd name="T52" fmla="*/ 30 w 300"/>
              <a:gd name="T53" fmla="*/ 120 h 302"/>
              <a:gd name="T54" fmla="*/ 33 w 300"/>
              <a:gd name="T55" fmla="*/ 123 h 302"/>
              <a:gd name="T56" fmla="*/ 37 w 300"/>
              <a:gd name="T57" fmla="*/ 130 h 302"/>
              <a:gd name="T58" fmla="*/ 38 w 300"/>
              <a:gd name="T59" fmla="*/ 136 h 302"/>
              <a:gd name="T60" fmla="*/ 38 w 300"/>
              <a:gd name="T61" fmla="*/ 141 h 302"/>
              <a:gd name="T62" fmla="*/ 41 w 300"/>
              <a:gd name="T63" fmla="*/ 141 h 302"/>
              <a:gd name="T64" fmla="*/ 52 w 300"/>
              <a:gd name="T65" fmla="*/ 138 h 302"/>
              <a:gd name="T66" fmla="*/ 59 w 300"/>
              <a:gd name="T67" fmla="*/ 134 h 302"/>
              <a:gd name="T68" fmla="*/ 62 w 300"/>
              <a:gd name="T69" fmla="*/ 130 h 302"/>
              <a:gd name="T70" fmla="*/ 65 w 300"/>
              <a:gd name="T71" fmla="*/ 122 h 302"/>
              <a:gd name="T72" fmla="*/ 65 w 300"/>
              <a:gd name="T73" fmla="*/ 117 h 302"/>
              <a:gd name="T74" fmla="*/ 63 w 300"/>
              <a:gd name="T75" fmla="*/ 106 h 302"/>
              <a:gd name="T76" fmla="*/ 58 w 300"/>
              <a:gd name="T77" fmla="*/ 97 h 302"/>
              <a:gd name="T78" fmla="*/ 54 w 300"/>
              <a:gd name="T79" fmla="*/ 94 h 302"/>
              <a:gd name="T80" fmla="*/ 44 w 300"/>
              <a:gd name="T81" fmla="*/ 90 h 302"/>
              <a:gd name="T82" fmla="*/ 38 w 300"/>
              <a:gd name="T83" fmla="*/ 90 h 302"/>
              <a:gd name="T84" fmla="*/ 30 w 300"/>
              <a:gd name="T85" fmla="*/ 91 h 302"/>
              <a:gd name="T86" fmla="*/ 21 w 300"/>
              <a:gd name="T87" fmla="*/ 97 h 302"/>
              <a:gd name="T88" fmla="*/ 81 w 300"/>
              <a:gd name="T89" fmla="*/ 113 h 302"/>
              <a:gd name="T90" fmla="*/ 132 w 300"/>
              <a:gd name="T91" fmla="*/ 62 h 302"/>
              <a:gd name="T92" fmla="*/ 137 w 300"/>
              <a:gd name="T93" fmla="*/ 54 h 302"/>
              <a:gd name="T94" fmla="*/ 139 w 300"/>
              <a:gd name="T95" fmla="*/ 43 h 302"/>
              <a:gd name="T96" fmla="*/ 139 w 300"/>
              <a:gd name="T97" fmla="*/ 37 h 302"/>
              <a:gd name="T98" fmla="*/ 135 w 300"/>
              <a:gd name="T99" fmla="*/ 28 h 302"/>
              <a:gd name="T100" fmla="*/ 132 w 300"/>
              <a:gd name="T101" fmla="*/ 24 h 302"/>
              <a:gd name="T102" fmla="*/ 123 w 300"/>
              <a:gd name="T103" fmla="*/ 18 h 302"/>
              <a:gd name="T104" fmla="*/ 113 w 300"/>
              <a:gd name="T105" fmla="*/ 15 h 302"/>
              <a:gd name="T106" fmla="*/ 107 w 300"/>
              <a:gd name="T107" fmla="*/ 16 h 302"/>
              <a:gd name="T108" fmla="*/ 97 w 300"/>
              <a:gd name="T109" fmla="*/ 21 h 302"/>
              <a:gd name="T110" fmla="*/ 41 w 300"/>
              <a:gd name="T111" fmla="*/ 74 h 302"/>
              <a:gd name="T112" fmla="*/ 49 w 300"/>
              <a:gd name="T113" fmla="*/ 75 h 302"/>
              <a:gd name="T114" fmla="*/ 63 w 300"/>
              <a:gd name="T115" fmla="*/ 82 h 302"/>
              <a:gd name="T116" fmla="*/ 69 w 300"/>
              <a:gd name="T117" fmla="*/ 86 h 302"/>
              <a:gd name="T118" fmla="*/ 77 w 300"/>
              <a:gd name="T119" fmla="*/ 99 h 302"/>
              <a:gd name="T120" fmla="*/ 81 w 300"/>
              <a:gd name="T121" fmla="*/ 113 h 30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300"/>
              <a:gd name="T184" fmla="*/ 0 h 302"/>
              <a:gd name="T185" fmla="*/ 300 w 300"/>
              <a:gd name="T186" fmla="*/ 302 h 302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300" h="302">
                <a:moveTo>
                  <a:pt x="140" y="278"/>
                </a:moveTo>
                <a:lnTo>
                  <a:pt x="140" y="278"/>
                </a:lnTo>
                <a:lnTo>
                  <a:pt x="128" y="288"/>
                </a:lnTo>
                <a:lnTo>
                  <a:pt x="114" y="296"/>
                </a:lnTo>
                <a:lnTo>
                  <a:pt x="98" y="300"/>
                </a:lnTo>
                <a:lnTo>
                  <a:pt x="82" y="302"/>
                </a:lnTo>
                <a:lnTo>
                  <a:pt x="30" y="302"/>
                </a:lnTo>
                <a:lnTo>
                  <a:pt x="18" y="300"/>
                </a:lnTo>
                <a:lnTo>
                  <a:pt x="8" y="292"/>
                </a:lnTo>
                <a:lnTo>
                  <a:pt x="2" y="284"/>
                </a:lnTo>
                <a:lnTo>
                  <a:pt x="0" y="272"/>
                </a:lnTo>
                <a:lnTo>
                  <a:pt x="0" y="218"/>
                </a:lnTo>
                <a:lnTo>
                  <a:pt x="0" y="202"/>
                </a:lnTo>
                <a:lnTo>
                  <a:pt x="6" y="188"/>
                </a:lnTo>
                <a:lnTo>
                  <a:pt x="14" y="174"/>
                </a:lnTo>
                <a:lnTo>
                  <a:pt x="24" y="160"/>
                </a:lnTo>
                <a:lnTo>
                  <a:pt x="160" y="24"/>
                </a:lnTo>
                <a:lnTo>
                  <a:pt x="172" y="14"/>
                </a:lnTo>
                <a:lnTo>
                  <a:pt x="186" y="6"/>
                </a:lnTo>
                <a:lnTo>
                  <a:pt x="202" y="2"/>
                </a:lnTo>
                <a:lnTo>
                  <a:pt x="218" y="0"/>
                </a:lnTo>
                <a:lnTo>
                  <a:pt x="234" y="2"/>
                </a:lnTo>
                <a:lnTo>
                  <a:pt x="250" y="6"/>
                </a:lnTo>
                <a:lnTo>
                  <a:pt x="264" y="14"/>
                </a:lnTo>
                <a:lnTo>
                  <a:pt x="276" y="24"/>
                </a:lnTo>
                <a:lnTo>
                  <a:pt x="288" y="38"/>
                </a:lnTo>
                <a:lnTo>
                  <a:pt x="294" y="52"/>
                </a:lnTo>
                <a:lnTo>
                  <a:pt x="300" y="66"/>
                </a:lnTo>
                <a:lnTo>
                  <a:pt x="300" y="84"/>
                </a:lnTo>
                <a:lnTo>
                  <a:pt x="300" y="100"/>
                </a:lnTo>
                <a:lnTo>
                  <a:pt x="294" y="116"/>
                </a:lnTo>
                <a:lnTo>
                  <a:pt x="288" y="130"/>
                </a:lnTo>
                <a:lnTo>
                  <a:pt x="276" y="142"/>
                </a:lnTo>
                <a:lnTo>
                  <a:pt x="140" y="278"/>
                </a:lnTo>
                <a:close/>
                <a:moveTo>
                  <a:pt x="42" y="186"/>
                </a:moveTo>
                <a:lnTo>
                  <a:pt x="42" y="186"/>
                </a:lnTo>
                <a:lnTo>
                  <a:pt x="36" y="194"/>
                </a:lnTo>
                <a:lnTo>
                  <a:pt x="32" y="202"/>
                </a:lnTo>
                <a:lnTo>
                  <a:pt x="30" y="210"/>
                </a:lnTo>
                <a:lnTo>
                  <a:pt x="30" y="218"/>
                </a:lnTo>
                <a:lnTo>
                  <a:pt x="30" y="228"/>
                </a:lnTo>
                <a:lnTo>
                  <a:pt x="38" y="226"/>
                </a:lnTo>
                <a:lnTo>
                  <a:pt x="44" y="228"/>
                </a:lnTo>
                <a:lnTo>
                  <a:pt x="52" y="230"/>
                </a:lnTo>
                <a:lnTo>
                  <a:pt x="58" y="232"/>
                </a:lnTo>
                <a:lnTo>
                  <a:pt x="64" y="238"/>
                </a:lnTo>
                <a:lnTo>
                  <a:pt x="68" y="244"/>
                </a:lnTo>
                <a:lnTo>
                  <a:pt x="72" y="250"/>
                </a:lnTo>
                <a:lnTo>
                  <a:pt x="74" y="256"/>
                </a:lnTo>
                <a:lnTo>
                  <a:pt x="74" y="264"/>
                </a:lnTo>
                <a:lnTo>
                  <a:pt x="74" y="272"/>
                </a:lnTo>
                <a:lnTo>
                  <a:pt x="82" y="272"/>
                </a:lnTo>
                <a:lnTo>
                  <a:pt x="92" y="270"/>
                </a:lnTo>
                <a:lnTo>
                  <a:pt x="100" y="268"/>
                </a:lnTo>
                <a:lnTo>
                  <a:pt x="108" y="266"/>
                </a:lnTo>
                <a:lnTo>
                  <a:pt x="116" y="260"/>
                </a:lnTo>
                <a:lnTo>
                  <a:pt x="120" y="252"/>
                </a:lnTo>
                <a:lnTo>
                  <a:pt x="124" y="244"/>
                </a:lnTo>
                <a:lnTo>
                  <a:pt x="126" y="236"/>
                </a:lnTo>
                <a:lnTo>
                  <a:pt x="128" y="226"/>
                </a:lnTo>
                <a:lnTo>
                  <a:pt x="126" y="216"/>
                </a:lnTo>
                <a:lnTo>
                  <a:pt x="124" y="206"/>
                </a:lnTo>
                <a:lnTo>
                  <a:pt x="118" y="198"/>
                </a:lnTo>
                <a:lnTo>
                  <a:pt x="112" y="190"/>
                </a:lnTo>
                <a:lnTo>
                  <a:pt x="104" y="182"/>
                </a:lnTo>
                <a:lnTo>
                  <a:pt x="94" y="178"/>
                </a:lnTo>
                <a:lnTo>
                  <a:pt x="86" y="174"/>
                </a:lnTo>
                <a:lnTo>
                  <a:pt x="74" y="174"/>
                </a:lnTo>
                <a:lnTo>
                  <a:pt x="66" y="174"/>
                </a:lnTo>
                <a:lnTo>
                  <a:pt x="58" y="176"/>
                </a:lnTo>
                <a:lnTo>
                  <a:pt x="50" y="180"/>
                </a:lnTo>
                <a:lnTo>
                  <a:pt x="42" y="186"/>
                </a:lnTo>
                <a:close/>
                <a:moveTo>
                  <a:pt x="158" y="218"/>
                </a:moveTo>
                <a:lnTo>
                  <a:pt x="256" y="120"/>
                </a:lnTo>
                <a:lnTo>
                  <a:pt x="262" y="112"/>
                </a:lnTo>
                <a:lnTo>
                  <a:pt x="266" y="104"/>
                </a:lnTo>
                <a:lnTo>
                  <a:pt x="270" y="94"/>
                </a:lnTo>
                <a:lnTo>
                  <a:pt x="270" y="84"/>
                </a:lnTo>
                <a:lnTo>
                  <a:pt x="270" y="72"/>
                </a:lnTo>
                <a:lnTo>
                  <a:pt x="266" y="64"/>
                </a:lnTo>
                <a:lnTo>
                  <a:pt x="262" y="54"/>
                </a:lnTo>
                <a:lnTo>
                  <a:pt x="256" y="46"/>
                </a:lnTo>
                <a:lnTo>
                  <a:pt x="248" y="40"/>
                </a:lnTo>
                <a:lnTo>
                  <a:pt x="238" y="34"/>
                </a:lnTo>
                <a:lnTo>
                  <a:pt x="228" y="32"/>
                </a:lnTo>
                <a:lnTo>
                  <a:pt x="218" y="30"/>
                </a:lnTo>
                <a:lnTo>
                  <a:pt x="208" y="32"/>
                </a:lnTo>
                <a:lnTo>
                  <a:pt x="198" y="34"/>
                </a:lnTo>
                <a:lnTo>
                  <a:pt x="188" y="40"/>
                </a:lnTo>
                <a:lnTo>
                  <a:pt x="180" y="46"/>
                </a:lnTo>
                <a:lnTo>
                  <a:pt x="82" y="144"/>
                </a:lnTo>
                <a:lnTo>
                  <a:pt x="96" y="146"/>
                </a:lnTo>
                <a:lnTo>
                  <a:pt x="110" y="152"/>
                </a:lnTo>
                <a:lnTo>
                  <a:pt x="122" y="158"/>
                </a:lnTo>
                <a:lnTo>
                  <a:pt x="134" y="168"/>
                </a:lnTo>
                <a:lnTo>
                  <a:pt x="142" y="180"/>
                </a:lnTo>
                <a:lnTo>
                  <a:pt x="150" y="192"/>
                </a:lnTo>
                <a:lnTo>
                  <a:pt x="154" y="204"/>
                </a:lnTo>
                <a:lnTo>
                  <a:pt x="158" y="218"/>
                </a:lnTo>
                <a:close/>
              </a:path>
            </a:pathLst>
          </a:custGeom>
          <a:gradFill rotWithShape="1">
            <a:gsLst>
              <a:gs pos="0">
                <a:srgbClr val="FF6600"/>
              </a:gs>
              <a:gs pos="100000">
                <a:srgbClr val="FF3300"/>
              </a:gs>
            </a:gsLst>
            <a:lin ang="54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 sz="900"/>
          </a:p>
        </p:txBody>
      </p:sp>
      <p:sp>
        <p:nvSpPr>
          <p:cNvPr id="11" name="矩形 10"/>
          <p:cNvSpPr/>
          <p:nvPr userDrawn="1"/>
        </p:nvSpPr>
        <p:spPr bwMode="auto">
          <a:xfrm>
            <a:off x="2771800" y="8253536"/>
            <a:ext cx="4032448" cy="360040"/>
          </a:xfrm>
          <a:prstGeom prst="rect">
            <a:avLst/>
          </a:prstGeom>
          <a:noFill/>
          <a:ln w="25400">
            <a:noFill/>
          </a:ln>
          <a:effectLst/>
          <a:scene3d>
            <a:camera prst="orthographicFront"/>
            <a:lightRig rig="flat" dir="t"/>
          </a:scene3d>
          <a:sp3d>
            <a:extrusionClr>
              <a:schemeClr val="bg1"/>
            </a:extrusionClr>
            <a:contourClr>
              <a:schemeClr val="bg1"/>
            </a:contourClr>
          </a:sp3d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tabLst>
                <a:tab pos="136525" algn="l"/>
              </a:tabLst>
            </a:pPr>
            <a:r>
              <a:rPr lang="en-US" altLang="zh-CN" sz="1400" dirty="0">
                <a:latin typeface="华文细黑" pitchFamily="2" charset="-122"/>
                <a:ea typeface="华文细黑" pitchFamily="2" charset="-122"/>
              </a:rPr>
              <a:t>HOMEPPT</a:t>
            </a:r>
            <a:r>
              <a:rPr lang="zh-CN" altLang="en-US" sz="1400" dirty="0">
                <a:latin typeface="华文细黑" pitchFamily="2" charset="-122"/>
                <a:ea typeface="华文细黑" pitchFamily="2" charset="-122"/>
              </a:rPr>
              <a:t>模板网</a:t>
            </a:r>
            <a:endParaRPr lang="en-US" altLang="zh-CN" sz="1400" dirty="0">
              <a:latin typeface="华文细黑" pitchFamily="2" charset="-122"/>
              <a:ea typeface="华文细黑" pitchFamily="2" charset="-122"/>
            </a:endParaRPr>
          </a:p>
          <a:p>
            <a:pPr marL="0" algn="ctr" eaLnBrk="0" fontAlgn="ctr" hangingPunct="0">
              <a:spcBef>
                <a:spcPts val="0"/>
              </a:spcBef>
              <a:spcAft>
                <a:spcPts val="0"/>
              </a:spcAft>
              <a:buClr>
                <a:srgbClr val="FF0000"/>
              </a:buClr>
              <a:buSzPct val="70000"/>
              <a:tabLst>
                <a:tab pos="136525" algn="l"/>
              </a:tabLst>
            </a:pPr>
            <a:r>
              <a:rPr lang="en-US" altLang="zh-CN" sz="1400" dirty="0">
                <a:latin typeface="华文细黑" pitchFamily="2" charset="-122"/>
                <a:ea typeface="华文细黑" pitchFamily="2" charset="-122"/>
                <a:hlinkClick r:id="rId7"/>
              </a:rPr>
              <a:t>WWW.HOMEPPT.COM/tubiao/</a:t>
            </a:r>
            <a:r>
              <a:rPr lang="en-US" altLang="zh-CN" sz="1400" dirty="0">
                <a:latin typeface="华文细黑" pitchFamily="2" charset="-122"/>
                <a:ea typeface="华文细黑" pitchFamily="2" charset="-122"/>
              </a:rPr>
              <a:t>  </a:t>
            </a:r>
            <a:endParaRPr lang="zh-CN" altLang="en-US" sz="1400" dirty="0">
              <a:latin typeface="华文细黑" pitchFamily="2" charset="-122"/>
              <a:ea typeface="华文细黑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314202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>
            <a:extLst>
              <a:ext uri="{FF2B5EF4-FFF2-40B4-BE49-F238E27FC236}">
                <a16:creationId xmlns:a16="http://schemas.microsoft.com/office/drawing/2014/main" id="{22D78908-846F-4F0C-A170-F0056A8CE3A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>
            <a:extLst>
              <a:ext uri="{FF2B5EF4-FFF2-40B4-BE49-F238E27FC236}">
                <a16:creationId xmlns:a16="http://schemas.microsoft.com/office/drawing/2014/main" id="{AF965D91-73E4-4B13-AC02-ED8B49D4961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87813F6-5697-4733-9334-3D12473BFF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fld id="{7D89DCA0-1BB0-4A78-B9FD-CBA4791AF177}" type="datetimeFigureOut">
              <a:rPr lang="ru-RU" smtClean="0"/>
              <a:pPr/>
              <a:t>18.03.2024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BDEBB2B-9684-4490-9208-A34CA7EC6A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6B8281F-5B99-4E0E-B984-A3F3915DF7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16941388-63F8-4FEC-99A6-4E4A5CF5E88B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2058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  <p:sldLayoutId id="2147483733" r:id="rId12"/>
    <p:sldLayoutId id="2147483734" r:id="rId13"/>
    <p:sldLayoutId id="2147483735" r:id="rId14"/>
    <p:sldLayoutId id="2147483736" r:id="rId15"/>
    <p:sldLayoutId id="2147483672" r:id="rId16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detsad35.belosnezhka@yandex.ru" TargetMode="External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microsoft.com/office/2007/relationships/hdphoto" Target="../media/hdphoto2.wdp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image" Target="../media/image1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13" Type="http://schemas.openxmlformats.org/officeDocument/2006/relationships/image" Target="../media/image27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gif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Relationship Id="rId1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png"/><Relationship Id="rId3" Type="http://schemas.openxmlformats.org/officeDocument/2006/relationships/image" Target="../media/image35.jpeg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5" Type="http://schemas.openxmlformats.org/officeDocument/2006/relationships/image" Target="../media/image37.png"/><Relationship Id="rId10" Type="http://schemas.openxmlformats.org/officeDocument/2006/relationships/image" Target="../media/image42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gif"/><Relationship Id="rId3" Type="http://schemas.openxmlformats.org/officeDocument/2006/relationships/image" Target="../media/image47.png"/><Relationship Id="rId7" Type="http://schemas.openxmlformats.org/officeDocument/2006/relationships/image" Target="../media/image50.gif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3.xml"/><Relationship Id="rId6" Type="http://schemas.microsoft.com/office/2007/relationships/hdphoto" Target="../media/hdphoto4.wdp"/><Relationship Id="rId11" Type="http://schemas.openxmlformats.org/officeDocument/2006/relationships/image" Target="../media/image54.gif"/><Relationship Id="rId5" Type="http://schemas.openxmlformats.org/officeDocument/2006/relationships/image" Target="../media/image49.png"/><Relationship Id="rId10" Type="http://schemas.openxmlformats.org/officeDocument/2006/relationships/image" Target="../media/image53.gif"/><Relationship Id="rId4" Type="http://schemas.openxmlformats.org/officeDocument/2006/relationships/image" Target="../media/image48.png"/><Relationship Id="rId9" Type="http://schemas.openxmlformats.org/officeDocument/2006/relationships/image" Target="../media/image52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61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2.png"/><Relationship Id="rId4" Type="http://schemas.openxmlformats.org/officeDocument/2006/relationships/image" Target="../media/image7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79.jpeg"/><Relationship Id="rId4" Type="http://schemas.openxmlformats.org/officeDocument/2006/relationships/image" Target="../media/image7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hyperlink" Target="https://wordwall.net/ru/resource/4375884/&#1087;&#1089;&#1080;&#1093;&#1086;&#1083;&#1086;&#1075;&#1080;&#1103;-&#1080;-&#1087;&#1077;&#1076;&#1072;&#1075;&#1086;&#1075;&#1080;&#1082;&#1072;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779289" y="2722966"/>
            <a:ext cx="8001055" cy="3114262"/>
          </a:xfrm>
          <a:prstGeom prst="roundRect">
            <a:avLst/>
          </a:prstGeom>
          <a:noFill/>
          <a:ln>
            <a:noFill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i="1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endParaRPr lang="ru-RU" sz="2400" b="1" i="1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endParaRPr lang="ru-RU" sz="2400" b="1" i="1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endParaRPr lang="ru-RU" sz="2400" b="1" i="1" dirty="0">
              <a:solidFill>
                <a:schemeClr val="tx1"/>
              </a:solidFill>
              <a:cs typeface="Times New Roman" pitchFamily="18" charset="0"/>
            </a:endParaRPr>
          </a:p>
          <a:p>
            <a:pPr algn="ctr"/>
            <a:endParaRPr lang="ru-RU" sz="2400" b="1" i="1" dirty="0">
              <a:solidFill>
                <a:schemeClr val="tx1"/>
              </a:solidFill>
              <a:cs typeface="Times New Roman" pitchFamily="18" charset="0"/>
            </a:endParaRPr>
          </a:p>
          <a:p>
            <a:pPr algn="r"/>
            <a:r>
              <a:rPr lang="ru-RU" sz="2400" b="1" i="1" dirty="0">
                <a:solidFill>
                  <a:schemeClr val="tx1"/>
                </a:solidFill>
                <a:cs typeface="Times New Roman" pitchFamily="18" charset="0"/>
              </a:rPr>
              <a:t>Бурдыгина Н.А,</a:t>
            </a:r>
          </a:p>
          <a:p>
            <a:pPr algn="r"/>
            <a:r>
              <a:rPr lang="ru-RU" sz="2400" dirty="0">
                <a:solidFill>
                  <a:schemeClr val="tx1"/>
                </a:solidFill>
                <a:cs typeface="Times New Roman" pitchFamily="18" charset="0"/>
              </a:rPr>
              <a:t> </a:t>
            </a:r>
            <a:r>
              <a:rPr lang="ru-RU" sz="2000" dirty="0">
                <a:solidFill>
                  <a:schemeClr val="tx1"/>
                </a:solidFill>
                <a:cs typeface="Times New Roman" pitchFamily="18" charset="0"/>
              </a:rPr>
              <a:t>ст. воспитатель,</a:t>
            </a:r>
          </a:p>
          <a:p>
            <a:pPr algn="r"/>
            <a:r>
              <a:rPr lang="ru-RU">
                <a:solidFill>
                  <a:schemeClr val="tx1"/>
                </a:solidFill>
                <a:cs typeface="Times New Roman" pitchFamily="18" charset="0"/>
              </a:rPr>
              <a:t>МАДОУ </a:t>
            </a:r>
            <a:r>
              <a:rPr lang="ru-RU" dirty="0">
                <a:solidFill>
                  <a:schemeClr val="tx1"/>
                </a:solidFill>
                <a:cs typeface="Times New Roman" pitchFamily="18" charset="0"/>
              </a:rPr>
              <a:t>«Детский сад  № 35»</a:t>
            </a:r>
          </a:p>
          <a:p>
            <a:pPr algn="r"/>
            <a:r>
              <a:rPr lang="ru-RU" dirty="0">
                <a:solidFill>
                  <a:schemeClr val="tx1"/>
                </a:solidFill>
                <a:cs typeface="Times New Roman" pitchFamily="18" charset="0"/>
              </a:rPr>
              <a:t>Прокопьевский ГО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63656" y="568211"/>
            <a:ext cx="8437418" cy="23083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b="1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i="1" dirty="0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«ОРГАНИЗАЦИЯ ДИСТАНЦИОННОГО ОБУЧЕНИЯ КАК СРЕДСТВО ПОВЫШЕНИЯ ИКТ – КОМПЕТЕНТНОСТИ ПЕДАГОГА В СООТВЕТСТВИИ С ТРЕБОВАНИЕМ ПРОФЕССИОНАЛЬНОГО СТАНДАРТА» на 2023 – 2024 </a:t>
            </a:r>
            <a:r>
              <a:rPr lang="ru-RU" sz="2400" b="1" i="1" dirty="0" err="1">
                <a:solidFill>
                  <a:schemeClr val="tx1"/>
                </a:solidFill>
                <a:latin typeface="+mj-lt"/>
                <a:cs typeface="Times New Roman" panose="02020603050405020304" pitchFamily="18" charset="0"/>
              </a:rPr>
              <a:t>гг</a:t>
            </a:r>
            <a:endParaRPr lang="ru-RU" sz="2400" b="1" i="1" dirty="0">
              <a:solidFill>
                <a:schemeClr val="tx1"/>
              </a:solidFill>
              <a:latin typeface="+mj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25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7166"/>
            <a:ext cx="9144000" cy="6500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0" y="7061"/>
            <a:ext cx="9144000" cy="954107"/>
          </a:xfrm>
          <a:prstGeom prst="rect">
            <a:avLst/>
          </a:prstGeom>
          <a:solidFill>
            <a:srgbClr val="66CCFF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ДИСТАНЦИОННОЕ ОБРАЗОВАНИЕ. 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ФОРМА И ПРАВИЛА ПРОВЕДЕНИЯ</a:t>
            </a:r>
          </a:p>
        </p:txBody>
      </p:sp>
      <p:pic>
        <p:nvPicPr>
          <p:cNvPr id="6" name="Picture 4" descr="http://bestseller.kz/upload/iblock/750/750602f591dd830ae327365bb2dbe96d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254" y="4930364"/>
            <a:ext cx="1117133" cy="16901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386" name="Picture 2" descr="https://ds04.infourok.ru/uploads/ex/113d/000247a4-5adcaf21/hello_html_73d871d4.jp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214818"/>
            <a:ext cx="2941629" cy="2941629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0" y="1099106"/>
            <a:ext cx="91440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</a:pPr>
            <a:r>
              <a:rPr lang="ru-RU" sz="2800" b="1" dirty="0">
                <a:solidFill>
                  <a:srgbClr val="002060"/>
                </a:solidFill>
              </a:rPr>
              <a:t>«Под </a:t>
            </a:r>
            <a:r>
              <a:rPr lang="ru-RU" sz="2800" b="1" i="1" dirty="0">
                <a:solidFill>
                  <a:srgbClr val="C00000"/>
                </a:solidFill>
              </a:rPr>
              <a:t>дистанционными образовательными технологиями </a:t>
            </a:r>
            <a:r>
              <a:rPr lang="ru-RU" sz="2800" b="1" dirty="0">
                <a:solidFill>
                  <a:srgbClr val="002060"/>
                </a:solidFill>
              </a:rPr>
              <a:t>понимаются образовательные технологии, реализуемые в основном с применением информационно – </a:t>
            </a:r>
            <a:r>
              <a:rPr lang="ru-RU" sz="2800" b="1" dirty="0" err="1">
                <a:solidFill>
                  <a:srgbClr val="002060"/>
                </a:solidFill>
              </a:rPr>
              <a:t>телекомуникационных</a:t>
            </a:r>
            <a:r>
              <a:rPr lang="ru-RU" sz="2800" b="1" dirty="0">
                <a:solidFill>
                  <a:srgbClr val="002060"/>
                </a:solidFill>
              </a:rPr>
              <a:t> сетей при опосредованном (на расстоянии) взаимодействии обучающихся и педагогических работников. </a:t>
            </a:r>
          </a:p>
          <a:p>
            <a:pPr algn="just">
              <a:spcAft>
                <a:spcPts val="1200"/>
              </a:spcAft>
            </a:pPr>
            <a:r>
              <a:rPr lang="ru-RU" sz="2800" b="1" dirty="0">
                <a:solidFill>
                  <a:srgbClr val="FF0000"/>
                </a:solidFill>
              </a:rPr>
              <a:t>Федеральный закон от 29.12.2012 N 273-ФЗ (ред. от 24.03.2021) "Об образовании в Российской Федерации"</a:t>
            </a:r>
          </a:p>
        </p:txBody>
      </p:sp>
    </p:spTree>
    <p:extLst>
      <p:ext uri="{BB962C8B-B14F-4D97-AF65-F5344CB8AC3E}">
        <p14:creationId xmlns:p14="http://schemas.microsoft.com/office/powerpoint/2010/main" val="16555602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" name="Схема 125"/>
          <p:cNvGraphicFramePr/>
          <p:nvPr>
            <p:extLst>
              <p:ext uri="{D42A27DB-BD31-4B8C-83A1-F6EECF244321}">
                <p14:modId xmlns:p14="http://schemas.microsoft.com/office/powerpoint/2010/main" val="1185421758"/>
              </p:ext>
            </p:extLst>
          </p:nvPr>
        </p:nvGraphicFramePr>
        <p:xfrm>
          <a:off x="202999" y="1554230"/>
          <a:ext cx="8469945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3" name="Group 494"/>
          <p:cNvGrpSpPr>
            <a:grpSpLocks/>
          </p:cNvGrpSpPr>
          <p:nvPr/>
        </p:nvGrpSpPr>
        <p:grpSpPr bwMode="auto">
          <a:xfrm>
            <a:off x="592335" y="1683597"/>
            <a:ext cx="1143008" cy="852484"/>
            <a:chOff x="2163" y="3120"/>
            <a:chExt cx="1358" cy="1030"/>
          </a:xfrm>
        </p:grpSpPr>
        <p:sp>
          <p:nvSpPr>
            <p:cNvPr id="54" name="Oval 495"/>
            <p:cNvSpPr>
              <a:spLocks noChangeArrowheads="1"/>
            </p:cNvSpPr>
            <p:nvPr/>
          </p:nvSpPr>
          <p:spPr bwMode="ltGray">
            <a:xfrm>
              <a:off x="2280" y="3120"/>
              <a:ext cx="1022" cy="1030"/>
            </a:xfrm>
            <a:prstGeom prst="ellipse">
              <a:avLst/>
            </a:prstGeom>
            <a:solidFill>
              <a:srgbClr val="CCFF66"/>
            </a:soli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dirty="0">
                <a:solidFill>
                  <a:prstClr val="black"/>
                </a:solidFill>
              </a:endParaRPr>
            </a:p>
          </p:txBody>
        </p:sp>
        <p:grpSp>
          <p:nvGrpSpPr>
            <p:cNvPr id="55" name="Group 496"/>
            <p:cNvGrpSpPr>
              <a:grpSpLocks/>
            </p:cNvGrpSpPr>
            <p:nvPr/>
          </p:nvGrpSpPr>
          <p:grpSpPr bwMode="auto">
            <a:xfrm rot="10082854">
              <a:off x="2166" y="3863"/>
              <a:ext cx="930" cy="228"/>
              <a:chOff x="2591" y="1040"/>
              <a:chExt cx="959" cy="234"/>
            </a:xfrm>
          </p:grpSpPr>
          <p:grpSp>
            <p:nvGrpSpPr>
              <p:cNvPr id="103" name="Group 497"/>
              <p:cNvGrpSpPr>
                <a:grpSpLocks/>
              </p:cNvGrpSpPr>
              <p:nvPr/>
            </p:nvGrpSpPr>
            <p:grpSpPr bwMode="auto">
              <a:xfrm rot="-9970459" flipH="1" flipV="1">
                <a:off x="2591" y="1040"/>
                <a:ext cx="959" cy="234"/>
                <a:chOff x="2527" y="1060"/>
                <a:chExt cx="895" cy="236"/>
              </a:xfrm>
            </p:grpSpPr>
            <p:grpSp>
              <p:nvGrpSpPr>
                <p:cNvPr id="115" name="Group 498"/>
                <p:cNvGrpSpPr>
                  <a:grpSpLocks/>
                </p:cNvGrpSpPr>
                <p:nvPr/>
              </p:nvGrpSpPr>
              <p:grpSpPr bwMode="auto">
                <a:xfrm>
                  <a:off x="2527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121" name="AutoShape 49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2" name="AutoShape 50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3" name="AutoShape 50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4" name="AutoShape 50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16" name="Group 503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117" name="AutoShape 50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8" name="AutoShape 50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9" name="AutoShape 50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20" name="AutoShape 50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104" name="Group 508"/>
              <p:cNvGrpSpPr>
                <a:grpSpLocks/>
              </p:cNvGrpSpPr>
              <p:nvPr/>
            </p:nvGrpSpPr>
            <p:grpSpPr bwMode="auto">
              <a:xfrm rot="-9970459" flipH="1" flipV="1">
                <a:off x="2678" y="1066"/>
                <a:ext cx="785" cy="191"/>
                <a:chOff x="2527" y="1060"/>
                <a:chExt cx="895" cy="236"/>
              </a:xfrm>
            </p:grpSpPr>
            <p:grpSp>
              <p:nvGrpSpPr>
                <p:cNvPr id="105" name="Group 509"/>
                <p:cNvGrpSpPr>
                  <a:grpSpLocks/>
                </p:cNvGrpSpPr>
                <p:nvPr/>
              </p:nvGrpSpPr>
              <p:grpSpPr bwMode="auto">
                <a:xfrm>
                  <a:off x="2527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111" name="AutoShape 51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2" name="AutoShape 51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3" name="AutoShape 51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4" name="AutoShape 51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106" name="Group 514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107" name="AutoShape 51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8" name="AutoShape 51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09" name="AutoShape 51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110" name="AutoShape 51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56" name="Group 519"/>
            <p:cNvGrpSpPr>
              <a:grpSpLocks/>
            </p:cNvGrpSpPr>
            <p:nvPr/>
          </p:nvGrpSpPr>
          <p:grpSpPr bwMode="auto">
            <a:xfrm rot="-232145">
              <a:off x="2552" y="3192"/>
              <a:ext cx="958" cy="248"/>
              <a:chOff x="1814" y="2461"/>
              <a:chExt cx="989" cy="258"/>
            </a:xfrm>
          </p:grpSpPr>
          <p:grpSp>
            <p:nvGrpSpPr>
              <p:cNvPr id="57" name="Group 520"/>
              <p:cNvGrpSpPr>
                <a:grpSpLocks/>
              </p:cNvGrpSpPr>
              <p:nvPr/>
            </p:nvGrpSpPr>
            <p:grpSpPr bwMode="auto">
              <a:xfrm rot="513316">
                <a:off x="1814" y="2461"/>
                <a:ext cx="959" cy="234"/>
                <a:chOff x="2591" y="1040"/>
                <a:chExt cx="959" cy="234"/>
              </a:xfrm>
            </p:grpSpPr>
            <p:grpSp>
              <p:nvGrpSpPr>
                <p:cNvPr id="81" name="Group 521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1" y="1040"/>
                  <a:ext cx="959" cy="234"/>
                  <a:chOff x="2527" y="1060"/>
                  <a:chExt cx="895" cy="236"/>
                </a:xfrm>
              </p:grpSpPr>
              <p:grpSp>
                <p:nvGrpSpPr>
                  <p:cNvPr id="93" name="Group 522"/>
                  <p:cNvGrpSpPr>
                    <a:grpSpLocks/>
                  </p:cNvGrpSpPr>
                  <p:nvPr/>
                </p:nvGrpSpPr>
                <p:grpSpPr bwMode="auto">
                  <a:xfrm>
                    <a:off x="2527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99" name="AutoShape 523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100" name="AutoShape 524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101" name="AutoShape 525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102" name="AutoShape 526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94" name="Group 527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95" name="AutoShape 528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96" name="AutoShape 529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97" name="AutoShape 530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98" name="AutoShape 531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82" name="Group 532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78" y="1066"/>
                  <a:ext cx="785" cy="191"/>
                  <a:chOff x="2527" y="1060"/>
                  <a:chExt cx="895" cy="236"/>
                </a:xfrm>
              </p:grpSpPr>
              <p:grpSp>
                <p:nvGrpSpPr>
                  <p:cNvPr id="83" name="Group 533"/>
                  <p:cNvGrpSpPr>
                    <a:grpSpLocks/>
                  </p:cNvGrpSpPr>
                  <p:nvPr/>
                </p:nvGrpSpPr>
                <p:grpSpPr bwMode="auto">
                  <a:xfrm>
                    <a:off x="2527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89" name="AutoShape 534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90" name="AutoShape 535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91" name="AutoShape 536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92" name="AutoShape 537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84" name="Group 538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85" name="AutoShape 539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86" name="AutoShape 540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87" name="AutoShape 541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88" name="AutoShape 542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  <p:grpSp>
            <p:nvGrpSpPr>
              <p:cNvPr id="58" name="Group 543"/>
              <p:cNvGrpSpPr>
                <a:grpSpLocks/>
              </p:cNvGrpSpPr>
              <p:nvPr/>
            </p:nvGrpSpPr>
            <p:grpSpPr bwMode="auto">
              <a:xfrm rot="513316">
                <a:off x="1844" y="2485"/>
                <a:ext cx="959" cy="234"/>
                <a:chOff x="2591" y="1040"/>
                <a:chExt cx="959" cy="234"/>
              </a:xfrm>
            </p:grpSpPr>
            <p:grpSp>
              <p:nvGrpSpPr>
                <p:cNvPr id="59" name="Group 544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1" y="1040"/>
                  <a:ext cx="959" cy="234"/>
                  <a:chOff x="2527" y="1060"/>
                  <a:chExt cx="895" cy="236"/>
                </a:xfrm>
              </p:grpSpPr>
              <p:grpSp>
                <p:nvGrpSpPr>
                  <p:cNvPr id="71" name="Group 545"/>
                  <p:cNvGrpSpPr>
                    <a:grpSpLocks/>
                  </p:cNvGrpSpPr>
                  <p:nvPr/>
                </p:nvGrpSpPr>
                <p:grpSpPr bwMode="auto">
                  <a:xfrm>
                    <a:off x="2527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77" name="AutoShape 546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78" name="AutoShape 547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79" name="AutoShape 548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80" name="AutoShape 549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72" name="Group 550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73" name="AutoShape 551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74" name="AutoShape 552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75" name="AutoShape 553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76" name="AutoShape 554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60" name="Group 555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78" y="1066"/>
                  <a:ext cx="785" cy="191"/>
                  <a:chOff x="2527" y="1060"/>
                  <a:chExt cx="895" cy="236"/>
                </a:xfrm>
              </p:grpSpPr>
              <p:grpSp>
                <p:nvGrpSpPr>
                  <p:cNvPr id="61" name="Group 556"/>
                  <p:cNvGrpSpPr>
                    <a:grpSpLocks/>
                  </p:cNvGrpSpPr>
                  <p:nvPr/>
                </p:nvGrpSpPr>
                <p:grpSpPr bwMode="auto">
                  <a:xfrm>
                    <a:off x="2527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67" name="AutoShape 557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68" name="AutoShape 558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69" name="AutoShape 559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70" name="AutoShape 560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62" name="Group 561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63" name="AutoShape 562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64" name="AutoShape 563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65" name="AutoShape 564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66" name="AutoShape 565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247" name="Group 494"/>
          <p:cNvGrpSpPr>
            <a:grpSpLocks/>
          </p:cNvGrpSpPr>
          <p:nvPr/>
        </p:nvGrpSpPr>
        <p:grpSpPr bwMode="auto">
          <a:xfrm>
            <a:off x="577305" y="2879712"/>
            <a:ext cx="1214446" cy="852484"/>
            <a:chOff x="2163" y="3120"/>
            <a:chExt cx="1358" cy="1030"/>
          </a:xfrm>
        </p:grpSpPr>
        <p:sp>
          <p:nvSpPr>
            <p:cNvPr id="248" name="Oval 495"/>
            <p:cNvSpPr>
              <a:spLocks noChangeArrowheads="1"/>
            </p:cNvSpPr>
            <p:nvPr/>
          </p:nvSpPr>
          <p:spPr bwMode="ltGray">
            <a:xfrm>
              <a:off x="2280" y="3120"/>
              <a:ext cx="1022" cy="1030"/>
            </a:xfrm>
            <a:prstGeom prst="ellipse">
              <a:avLst/>
            </a:prstGeom>
            <a:solidFill>
              <a:srgbClr val="99FF33"/>
            </a:soli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dirty="0">
                <a:solidFill>
                  <a:prstClr val="black"/>
                </a:solidFill>
              </a:endParaRPr>
            </a:p>
          </p:txBody>
        </p:sp>
        <p:grpSp>
          <p:nvGrpSpPr>
            <p:cNvPr id="249" name="Group 496"/>
            <p:cNvGrpSpPr>
              <a:grpSpLocks/>
            </p:cNvGrpSpPr>
            <p:nvPr/>
          </p:nvGrpSpPr>
          <p:grpSpPr bwMode="auto">
            <a:xfrm rot="10082854">
              <a:off x="2164" y="3863"/>
              <a:ext cx="931" cy="228"/>
              <a:chOff x="2591" y="1040"/>
              <a:chExt cx="960" cy="234"/>
            </a:xfrm>
          </p:grpSpPr>
          <p:grpSp>
            <p:nvGrpSpPr>
              <p:cNvPr id="297" name="Group 497"/>
              <p:cNvGrpSpPr>
                <a:grpSpLocks/>
              </p:cNvGrpSpPr>
              <p:nvPr/>
            </p:nvGrpSpPr>
            <p:grpSpPr bwMode="auto">
              <a:xfrm rot="-9970459" flipH="1" flipV="1">
                <a:off x="2591" y="1040"/>
                <a:ext cx="960" cy="234"/>
                <a:chOff x="2526" y="1060"/>
                <a:chExt cx="896" cy="236"/>
              </a:xfrm>
            </p:grpSpPr>
            <p:grpSp>
              <p:nvGrpSpPr>
                <p:cNvPr id="309" name="Group 498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315" name="AutoShape 49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6" name="AutoShape 50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7" name="AutoShape 50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8" name="AutoShape 50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10" name="Group 503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311" name="AutoShape 50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2" name="AutoShape 50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3" name="AutoShape 50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14" name="AutoShape 50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298" name="Group 508"/>
              <p:cNvGrpSpPr>
                <a:grpSpLocks/>
              </p:cNvGrpSpPr>
              <p:nvPr/>
            </p:nvGrpSpPr>
            <p:grpSpPr bwMode="auto">
              <a:xfrm rot="-9970459" flipH="1" flipV="1">
                <a:off x="2677" y="1066"/>
                <a:ext cx="786" cy="191"/>
                <a:chOff x="2526" y="1060"/>
                <a:chExt cx="896" cy="236"/>
              </a:xfrm>
            </p:grpSpPr>
            <p:grpSp>
              <p:nvGrpSpPr>
                <p:cNvPr id="299" name="Group 509"/>
                <p:cNvGrpSpPr>
                  <a:grpSpLocks/>
                </p:cNvGrpSpPr>
                <p:nvPr/>
              </p:nvGrpSpPr>
              <p:grpSpPr bwMode="auto">
                <a:xfrm>
                  <a:off x="2526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305" name="AutoShape 51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6" name="AutoShape 51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7" name="AutoShape 51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8" name="AutoShape 51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00" name="Group 514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301" name="AutoShape 51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2" name="AutoShape 51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3" name="AutoShape 51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04" name="AutoShape 51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250" name="Group 519"/>
            <p:cNvGrpSpPr>
              <a:grpSpLocks/>
            </p:cNvGrpSpPr>
            <p:nvPr/>
          </p:nvGrpSpPr>
          <p:grpSpPr bwMode="auto">
            <a:xfrm rot="-232145">
              <a:off x="2549" y="3182"/>
              <a:ext cx="959" cy="247"/>
              <a:chOff x="1813" y="2461"/>
              <a:chExt cx="990" cy="258"/>
            </a:xfrm>
          </p:grpSpPr>
          <p:grpSp>
            <p:nvGrpSpPr>
              <p:cNvPr id="251" name="Group 520"/>
              <p:cNvGrpSpPr>
                <a:grpSpLocks/>
              </p:cNvGrpSpPr>
              <p:nvPr/>
            </p:nvGrpSpPr>
            <p:grpSpPr bwMode="auto">
              <a:xfrm rot="513316">
                <a:off x="1813" y="2461"/>
                <a:ext cx="960" cy="234"/>
                <a:chOff x="2591" y="1040"/>
                <a:chExt cx="960" cy="234"/>
              </a:xfrm>
            </p:grpSpPr>
            <p:grpSp>
              <p:nvGrpSpPr>
                <p:cNvPr id="275" name="Group 521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1" y="1040"/>
                  <a:ext cx="960" cy="234"/>
                  <a:chOff x="2526" y="1060"/>
                  <a:chExt cx="896" cy="236"/>
                </a:xfrm>
              </p:grpSpPr>
              <p:grpSp>
                <p:nvGrpSpPr>
                  <p:cNvPr id="287" name="Group 522"/>
                  <p:cNvGrpSpPr>
                    <a:grpSpLocks/>
                  </p:cNvGrpSpPr>
                  <p:nvPr/>
                </p:nvGrpSpPr>
                <p:grpSpPr bwMode="auto">
                  <a:xfrm>
                    <a:off x="2526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293" name="AutoShape 523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4" name="AutoShape 524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5" name="AutoShape 525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6" name="AutoShape 526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288" name="Group 527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289" name="AutoShape 528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0" name="AutoShape 529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1" name="AutoShape 530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2" name="AutoShape 531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276" name="Group 532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77" y="1066"/>
                  <a:ext cx="786" cy="191"/>
                  <a:chOff x="2526" y="1060"/>
                  <a:chExt cx="896" cy="236"/>
                </a:xfrm>
              </p:grpSpPr>
              <p:grpSp>
                <p:nvGrpSpPr>
                  <p:cNvPr id="277" name="Group 533"/>
                  <p:cNvGrpSpPr>
                    <a:grpSpLocks/>
                  </p:cNvGrpSpPr>
                  <p:nvPr/>
                </p:nvGrpSpPr>
                <p:grpSpPr bwMode="auto">
                  <a:xfrm>
                    <a:off x="2526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283" name="AutoShape 534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4" name="AutoShape 535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5" name="AutoShape 536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6" name="AutoShape 537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278" name="Group 538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279" name="AutoShape 539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0" name="AutoShape 540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1" name="AutoShape 541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2" name="AutoShape 542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  <p:grpSp>
            <p:nvGrpSpPr>
              <p:cNvPr id="252" name="Group 543"/>
              <p:cNvGrpSpPr>
                <a:grpSpLocks/>
              </p:cNvGrpSpPr>
              <p:nvPr/>
            </p:nvGrpSpPr>
            <p:grpSpPr bwMode="auto">
              <a:xfrm rot="513316">
                <a:off x="1843" y="2485"/>
                <a:ext cx="960" cy="234"/>
                <a:chOff x="2591" y="1040"/>
                <a:chExt cx="960" cy="234"/>
              </a:xfrm>
            </p:grpSpPr>
            <p:grpSp>
              <p:nvGrpSpPr>
                <p:cNvPr id="253" name="Group 544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1" y="1040"/>
                  <a:ext cx="960" cy="234"/>
                  <a:chOff x="2526" y="1060"/>
                  <a:chExt cx="896" cy="236"/>
                </a:xfrm>
              </p:grpSpPr>
              <p:grpSp>
                <p:nvGrpSpPr>
                  <p:cNvPr id="265" name="Group 545"/>
                  <p:cNvGrpSpPr>
                    <a:grpSpLocks/>
                  </p:cNvGrpSpPr>
                  <p:nvPr/>
                </p:nvGrpSpPr>
                <p:grpSpPr bwMode="auto">
                  <a:xfrm>
                    <a:off x="2526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271" name="AutoShape 546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72" name="AutoShape 547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73" name="AutoShape 548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74" name="AutoShape 549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266" name="Group 550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267" name="AutoShape 551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68" name="AutoShape 552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69" name="AutoShape 553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70" name="AutoShape 554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254" name="Group 555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77" y="1066"/>
                  <a:ext cx="786" cy="191"/>
                  <a:chOff x="2526" y="1060"/>
                  <a:chExt cx="896" cy="236"/>
                </a:xfrm>
              </p:grpSpPr>
              <p:grpSp>
                <p:nvGrpSpPr>
                  <p:cNvPr id="255" name="Group 556"/>
                  <p:cNvGrpSpPr>
                    <a:grpSpLocks/>
                  </p:cNvGrpSpPr>
                  <p:nvPr/>
                </p:nvGrpSpPr>
                <p:grpSpPr bwMode="auto">
                  <a:xfrm>
                    <a:off x="2526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261" name="AutoShape 557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62" name="AutoShape 558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63" name="AutoShape 559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64" name="AutoShape 560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256" name="Group 561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257" name="AutoShape 562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8" name="AutoShape 563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59" name="AutoShape 564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60" name="AutoShape 565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319" name="Group 494"/>
          <p:cNvGrpSpPr>
            <a:grpSpLocks/>
          </p:cNvGrpSpPr>
          <p:nvPr/>
        </p:nvGrpSpPr>
        <p:grpSpPr bwMode="auto">
          <a:xfrm>
            <a:off x="618903" y="4078283"/>
            <a:ext cx="1143008" cy="852484"/>
            <a:chOff x="2163" y="3120"/>
            <a:chExt cx="1358" cy="1030"/>
          </a:xfrm>
        </p:grpSpPr>
        <p:sp>
          <p:nvSpPr>
            <p:cNvPr id="320" name="Oval 495"/>
            <p:cNvSpPr>
              <a:spLocks noChangeArrowheads="1"/>
            </p:cNvSpPr>
            <p:nvPr/>
          </p:nvSpPr>
          <p:spPr bwMode="ltGray">
            <a:xfrm>
              <a:off x="2280" y="3120"/>
              <a:ext cx="1022" cy="1030"/>
            </a:xfrm>
            <a:prstGeom prst="ellipse">
              <a:avLst/>
            </a:prstGeom>
            <a:solidFill>
              <a:srgbClr val="92D050"/>
            </a:soli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dirty="0">
                <a:solidFill>
                  <a:prstClr val="black"/>
                </a:solidFill>
              </a:endParaRPr>
            </a:p>
          </p:txBody>
        </p:sp>
        <p:grpSp>
          <p:nvGrpSpPr>
            <p:cNvPr id="321" name="Group 496"/>
            <p:cNvGrpSpPr>
              <a:grpSpLocks/>
            </p:cNvGrpSpPr>
            <p:nvPr/>
          </p:nvGrpSpPr>
          <p:grpSpPr bwMode="auto">
            <a:xfrm rot="10082854">
              <a:off x="2162" y="3863"/>
              <a:ext cx="932" cy="228"/>
              <a:chOff x="2591" y="1040"/>
              <a:chExt cx="961" cy="234"/>
            </a:xfrm>
          </p:grpSpPr>
          <p:grpSp>
            <p:nvGrpSpPr>
              <p:cNvPr id="369" name="Group 497"/>
              <p:cNvGrpSpPr>
                <a:grpSpLocks/>
              </p:cNvGrpSpPr>
              <p:nvPr/>
            </p:nvGrpSpPr>
            <p:grpSpPr bwMode="auto">
              <a:xfrm rot="-9970459" flipH="1" flipV="1">
                <a:off x="2591" y="1040"/>
                <a:ext cx="961" cy="234"/>
                <a:chOff x="2525" y="1060"/>
                <a:chExt cx="897" cy="236"/>
              </a:xfrm>
            </p:grpSpPr>
            <p:grpSp>
              <p:nvGrpSpPr>
                <p:cNvPr id="381" name="Group 498"/>
                <p:cNvGrpSpPr>
                  <a:grpSpLocks/>
                </p:cNvGrpSpPr>
                <p:nvPr/>
              </p:nvGrpSpPr>
              <p:grpSpPr bwMode="auto">
                <a:xfrm>
                  <a:off x="2525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387" name="AutoShape 49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8" name="AutoShape 50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9" name="AutoShape 50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90" name="AutoShape 50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82" name="Group 503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383" name="AutoShape 50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4" name="AutoShape 50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5" name="AutoShape 50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6" name="AutoShape 50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370" name="Group 508"/>
              <p:cNvGrpSpPr>
                <a:grpSpLocks/>
              </p:cNvGrpSpPr>
              <p:nvPr/>
            </p:nvGrpSpPr>
            <p:grpSpPr bwMode="auto">
              <a:xfrm rot="-9970459" flipH="1" flipV="1">
                <a:off x="2675" y="1066"/>
                <a:ext cx="787" cy="191"/>
                <a:chOff x="2525" y="1060"/>
                <a:chExt cx="897" cy="236"/>
              </a:xfrm>
            </p:grpSpPr>
            <p:grpSp>
              <p:nvGrpSpPr>
                <p:cNvPr id="371" name="Group 509"/>
                <p:cNvGrpSpPr>
                  <a:grpSpLocks/>
                </p:cNvGrpSpPr>
                <p:nvPr/>
              </p:nvGrpSpPr>
              <p:grpSpPr bwMode="auto">
                <a:xfrm>
                  <a:off x="2525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377" name="AutoShape 51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8" name="AutoShape 51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9" name="AutoShape 51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80" name="AutoShape 51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372" name="Group 514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373" name="AutoShape 51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4" name="AutoShape 51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5" name="AutoShape 51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376" name="AutoShape 51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322" name="Group 519"/>
            <p:cNvGrpSpPr>
              <a:grpSpLocks/>
            </p:cNvGrpSpPr>
            <p:nvPr/>
          </p:nvGrpSpPr>
          <p:grpSpPr bwMode="auto">
            <a:xfrm rot="-232145">
              <a:off x="2546" y="3183"/>
              <a:ext cx="960" cy="247"/>
              <a:chOff x="1812" y="2461"/>
              <a:chExt cx="991" cy="258"/>
            </a:xfrm>
          </p:grpSpPr>
          <p:grpSp>
            <p:nvGrpSpPr>
              <p:cNvPr id="323" name="Group 520"/>
              <p:cNvGrpSpPr>
                <a:grpSpLocks/>
              </p:cNvGrpSpPr>
              <p:nvPr/>
            </p:nvGrpSpPr>
            <p:grpSpPr bwMode="auto">
              <a:xfrm rot="513316">
                <a:off x="1812" y="2461"/>
                <a:ext cx="961" cy="234"/>
                <a:chOff x="2591" y="1040"/>
                <a:chExt cx="961" cy="234"/>
              </a:xfrm>
            </p:grpSpPr>
            <p:grpSp>
              <p:nvGrpSpPr>
                <p:cNvPr id="347" name="Group 521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1" y="1040"/>
                  <a:ext cx="961" cy="234"/>
                  <a:chOff x="2525" y="1060"/>
                  <a:chExt cx="897" cy="236"/>
                </a:xfrm>
              </p:grpSpPr>
              <p:grpSp>
                <p:nvGrpSpPr>
                  <p:cNvPr id="359" name="Group 522"/>
                  <p:cNvGrpSpPr>
                    <a:grpSpLocks/>
                  </p:cNvGrpSpPr>
                  <p:nvPr/>
                </p:nvGrpSpPr>
                <p:grpSpPr bwMode="auto">
                  <a:xfrm>
                    <a:off x="2525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365" name="AutoShape 523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66" name="AutoShape 524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67" name="AutoShape 525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68" name="AutoShape 526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360" name="Group 527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361" name="AutoShape 528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62" name="AutoShape 529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63" name="AutoShape 530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64" name="AutoShape 531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348" name="Group 532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75" y="1066"/>
                  <a:ext cx="787" cy="191"/>
                  <a:chOff x="2525" y="1060"/>
                  <a:chExt cx="897" cy="236"/>
                </a:xfrm>
              </p:grpSpPr>
              <p:grpSp>
                <p:nvGrpSpPr>
                  <p:cNvPr id="349" name="Group 533"/>
                  <p:cNvGrpSpPr>
                    <a:grpSpLocks/>
                  </p:cNvGrpSpPr>
                  <p:nvPr/>
                </p:nvGrpSpPr>
                <p:grpSpPr bwMode="auto">
                  <a:xfrm>
                    <a:off x="2525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355" name="AutoShape 534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56" name="AutoShape 535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57" name="AutoShape 536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58" name="AutoShape 537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350" name="Group 538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351" name="AutoShape 539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52" name="AutoShape 540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53" name="AutoShape 541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54" name="AutoShape 542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  <p:grpSp>
            <p:nvGrpSpPr>
              <p:cNvPr id="324" name="Group 543"/>
              <p:cNvGrpSpPr>
                <a:grpSpLocks/>
              </p:cNvGrpSpPr>
              <p:nvPr/>
            </p:nvGrpSpPr>
            <p:grpSpPr bwMode="auto">
              <a:xfrm rot="513316">
                <a:off x="1842" y="2485"/>
                <a:ext cx="961" cy="234"/>
                <a:chOff x="2591" y="1040"/>
                <a:chExt cx="961" cy="234"/>
              </a:xfrm>
            </p:grpSpPr>
            <p:grpSp>
              <p:nvGrpSpPr>
                <p:cNvPr id="325" name="Group 544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1" y="1040"/>
                  <a:ext cx="961" cy="234"/>
                  <a:chOff x="2525" y="1060"/>
                  <a:chExt cx="897" cy="236"/>
                </a:xfrm>
              </p:grpSpPr>
              <p:grpSp>
                <p:nvGrpSpPr>
                  <p:cNvPr id="337" name="Group 545"/>
                  <p:cNvGrpSpPr>
                    <a:grpSpLocks/>
                  </p:cNvGrpSpPr>
                  <p:nvPr/>
                </p:nvGrpSpPr>
                <p:grpSpPr bwMode="auto">
                  <a:xfrm>
                    <a:off x="2525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343" name="AutoShape 546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44" name="AutoShape 547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45" name="AutoShape 548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46" name="AutoShape 549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338" name="Group 550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339" name="AutoShape 551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40" name="AutoShape 552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41" name="AutoShape 553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42" name="AutoShape 554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326" name="Group 555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75" y="1066"/>
                  <a:ext cx="787" cy="191"/>
                  <a:chOff x="2525" y="1060"/>
                  <a:chExt cx="897" cy="236"/>
                </a:xfrm>
              </p:grpSpPr>
              <p:grpSp>
                <p:nvGrpSpPr>
                  <p:cNvPr id="327" name="Group 556"/>
                  <p:cNvGrpSpPr>
                    <a:grpSpLocks/>
                  </p:cNvGrpSpPr>
                  <p:nvPr/>
                </p:nvGrpSpPr>
                <p:grpSpPr bwMode="auto">
                  <a:xfrm>
                    <a:off x="2525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333" name="AutoShape 557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34" name="AutoShape 558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35" name="AutoShape 559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36" name="AutoShape 560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328" name="Group 561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329" name="AutoShape 562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30" name="AutoShape 563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31" name="AutoShape 564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332" name="AutoShape 565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</p:grpSp>
      </p:grpSp>
      <p:grpSp>
        <p:nvGrpSpPr>
          <p:cNvPr id="391" name="Group 494"/>
          <p:cNvGrpSpPr>
            <a:grpSpLocks/>
          </p:cNvGrpSpPr>
          <p:nvPr/>
        </p:nvGrpSpPr>
        <p:grpSpPr bwMode="auto">
          <a:xfrm>
            <a:off x="690812" y="5320881"/>
            <a:ext cx="1143008" cy="781046"/>
            <a:chOff x="2163" y="3120"/>
            <a:chExt cx="1358" cy="1030"/>
          </a:xfrm>
        </p:grpSpPr>
        <p:sp>
          <p:nvSpPr>
            <p:cNvPr id="392" name="Oval 495"/>
            <p:cNvSpPr>
              <a:spLocks noChangeArrowheads="1"/>
            </p:cNvSpPr>
            <p:nvPr/>
          </p:nvSpPr>
          <p:spPr bwMode="ltGray">
            <a:xfrm>
              <a:off x="2280" y="3120"/>
              <a:ext cx="1022" cy="1030"/>
            </a:xfrm>
            <a:prstGeom prst="ellipse">
              <a:avLst/>
            </a:prstGeom>
            <a:solidFill>
              <a:srgbClr val="00B050"/>
            </a:solidFill>
            <a:ln w="57150">
              <a:solidFill>
                <a:srgbClr val="EAEAEA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ru-RU" dirty="0">
                <a:solidFill>
                  <a:prstClr val="black"/>
                </a:solidFill>
              </a:endParaRPr>
            </a:p>
          </p:txBody>
        </p:sp>
        <p:grpSp>
          <p:nvGrpSpPr>
            <p:cNvPr id="393" name="Group 496"/>
            <p:cNvGrpSpPr>
              <a:grpSpLocks/>
            </p:cNvGrpSpPr>
            <p:nvPr/>
          </p:nvGrpSpPr>
          <p:grpSpPr bwMode="auto">
            <a:xfrm rot="10082854">
              <a:off x="2160" y="3863"/>
              <a:ext cx="933" cy="228"/>
              <a:chOff x="2591" y="1040"/>
              <a:chExt cx="962" cy="234"/>
            </a:xfrm>
          </p:grpSpPr>
          <p:grpSp>
            <p:nvGrpSpPr>
              <p:cNvPr id="441" name="Group 497"/>
              <p:cNvGrpSpPr>
                <a:grpSpLocks/>
              </p:cNvGrpSpPr>
              <p:nvPr/>
            </p:nvGrpSpPr>
            <p:grpSpPr bwMode="auto">
              <a:xfrm rot="-9970459" flipH="1" flipV="1">
                <a:off x="2591" y="1040"/>
                <a:ext cx="962" cy="234"/>
                <a:chOff x="2524" y="1060"/>
                <a:chExt cx="898" cy="236"/>
              </a:xfrm>
            </p:grpSpPr>
            <p:grpSp>
              <p:nvGrpSpPr>
                <p:cNvPr id="453" name="Group 498"/>
                <p:cNvGrpSpPr>
                  <a:grpSpLocks/>
                </p:cNvGrpSpPr>
                <p:nvPr/>
              </p:nvGrpSpPr>
              <p:grpSpPr bwMode="auto">
                <a:xfrm>
                  <a:off x="2524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459" name="AutoShape 499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60" name="AutoShape 500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61" name="AutoShape 501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62" name="AutoShape 502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454" name="Group 503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455" name="AutoShape 504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56" name="AutoShape 505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57" name="AutoShape 506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58" name="AutoShape 507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442" name="Group 508"/>
              <p:cNvGrpSpPr>
                <a:grpSpLocks/>
              </p:cNvGrpSpPr>
              <p:nvPr/>
            </p:nvGrpSpPr>
            <p:grpSpPr bwMode="auto">
              <a:xfrm rot="-9970459" flipH="1" flipV="1">
                <a:off x="2674" y="1066"/>
                <a:ext cx="788" cy="191"/>
                <a:chOff x="2524" y="1060"/>
                <a:chExt cx="898" cy="236"/>
              </a:xfrm>
            </p:grpSpPr>
            <p:grpSp>
              <p:nvGrpSpPr>
                <p:cNvPr id="443" name="Group 509"/>
                <p:cNvGrpSpPr>
                  <a:grpSpLocks/>
                </p:cNvGrpSpPr>
                <p:nvPr/>
              </p:nvGrpSpPr>
              <p:grpSpPr bwMode="auto">
                <a:xfrm>
                  <a:off x="2524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449" name="AutoShape 510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50" name="AutoShape 511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51" name="AutoShape 512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52" name="AutoShape 513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  <p:grpSp>
              <p:nvGrpSpPr>
                <p:cNvPr id="444" name="Group 514"/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445" name="AutoShape 515"/>
                  <p:cNvSpPr>
                    <a:spLocks noChangeArrowheads="1"/>
                  </p:cNvSpPr>
                  <p:nvPr/>
                </p:nvSpPr>
                <p:spPr bwMode="ltGray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6" name="AutoShape 516"/>
                  <p:cNvSpPr>
                    <a:spLocks noChangeArrowheads="1"/>
                  </p:cNvSpPr>
                  <p:nvPr/>
                </p:nvSpPr>
                <p:spPr bwMode="ltGray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7" name="AutoShape 517"/>
                  <p:cNvSpPr>
                    <a:spLocks noChangeArrowheads="1"/>
                  </p:cNvSpPr>
                  <p:nvPr/>
                </p:nvSpPr>
                <p:spPr bwMode="ltGray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448" name="AutoShape 518"/>
                  <p:cNvSpPr>
                    <a:spLocks noChangeArrowheads="1"/>
                  </p:cNvSpPr>
                  <p:nvPr/>
                </p:nvSpPr>
                <p:spPr bwMode="ltGray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99"/>
                    </a:srgbClr>
                  </a:solidFill>
                  <a:ln w="9525">
                    <a:noFill/>
                    <a:miter lim="800000"/>
                    <a:headEnd/>
                    <a:tailEnd/>
                  </a:ln>
                  <a:effectLst/>
                </p:spPr>
                <p:txBody>
                  <a:bodyPr wrap="none" anchor="ctr"/>
                  <a:lstStyle/>
                  <a:p>
                    <a:endParaRPr lang="ru-RU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grpSp>
          <p:nvGrpSpPr>
            <p:cNvPr id="394" name="Group 519"/>
            <p:cNvGrpSpPr>
              <a:grpSpLocks/>
            </p:cNvGrpSpPr>
            <p:nvPr/>
          </p:nvGrpSpPr>
          <p:grpSpPr bwMode="auto">
            <a:xfrm rot="-232145">
              <a:off x="2543" y="3184"/>
              <a:ext cx="961" cy="247"/>
              <a:chOff x="1811" y="2461"/>
              <a:chExt cx="992" cy="258"/>
            </a:xfrm>
          </p:grpSpPr>
          <p:grpSp>
            <p:nvGrpSpPr>
              <p:cNvPr id="395" name="Group 520"/>
              <p:cNvGrpSpPr>
                <a:grpSpLocks/>
              </p:cNvGrpSpPr>
              <p:nvPr/>
            </p:nvGrpSpPr>
            <p:grpSpPr bwMode="auto">
              <a:xfrm rot="513316">
                <a:off x="1811" y="2461"/>
                <a:ext cx="962" cy="234"/>
                <a:chOff x="2591" y="1040"/>
                <a:chExt cx="962" cy="234"/>
              </a:xfrm>
            </p:grpSpPr>
            <p:grpSp>
              <p:nvGrpSpPr>
                <p:cNvPr id="419" name="Group 521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1" y="1040"/>
                  <a:ext cx="962" cy="234"/>
                  <a:chOff x="2524" y="1060"/>
                  <a:chExt cx="898" cy="236"/>
                </a:xfrm>
              </p:grpSpPr>
              <p:grpSp>
                <p:nvGrpSpPr>
                  <p:cNvPr id="431" name="Group 522"/>
                  <p:cNvGrpSpPr>
                    <a:grpSpLocks/>
                  </p:cNvGrpSpPr>
                  <p:nvPr/>
                </p:nvGrpSpPr>
                <p:grpSpPr bwMode="auto">
                  <a:xfrm>
                    <a:off x="2524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437" name="AutoShape 523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38" name="AutoShape 524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39" name="AutoShape 525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40" name="AutoShape 526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432" name="Group 527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433" name="AutoShape 528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34" name="AutoShape 529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35" name="AutoShape 530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36" name="AutoShape 531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420" name="Group 532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74" y="1066"/>
                  <a:ext cx="788" cy="191"/>
                  <a:chOff x="2524" y="1060"/>
                  <a:chExt cx="898" cy="236"/>
                </a:xfrm>
              </p:grpSpPr>
              <p:grpSp>
                <p:nvGrpSpPr>
                  <p:cNvPr id="421" name="Group 533"/>
                  <p:cNvGrpSpPr>
                    <a:grpSpLocks/>
                  </p:cNvGrpSpPr>
                  <p:nvPr/>
                </p:nvGrpSpPr>
                <p:grpSpPr bwMode="auto">
                  <a:xfrm>
                    <a:off x="2524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427" name="AutoShape 534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28" name="AutoShape 535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29" name="AutoShape 536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30" name="AutoShape 537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422" name="Group 538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423" name="AutoShape 539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24" name="AutoShape 540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25" name="AutoShape 541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26" name="AutoShape 542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3999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  <p:grpSp>
            <p:nvGrpSpPr>
              <p:cNvPr id="396" name="Group 543"/>
              <p:cNvGrpSpPr>
                <a:grpSpLocks/>
              </p:cNvGrpSpPr>
              <p:nvPr/>
            </p:nvGrpSpPr>
            <p:grpSpPr bwMode="auto">
              <a:xfrm rot="513316">
                <a:off x="1841" y="2485"/>
                <a:ext cx="962" cy="234"/>
                <a:chOff x="2591" y="1040"/>
                <a:chExt cx="962" cy="234"/>
              </a:xfrm>
            </p:grpSpPr>
            <p:grpSp>
              <p:nvGrpSpPr>
                <p:cNvPr id="397" name="Group 544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591" y="1040"/>
                  <a:ext cx="962" cy="234"/>
                  <a:chOff x="2524" y="1060"/>
                  <a:chExt cx="898" cy="236"/>
                </a:xfrm>
              </p:grpSpPr>
              <p:grpSp>
                <p:nvGrpSpPr>
                  <p:cNvPr id="409" name="Group 545"/>
                  <p:cNvGrpSpPr>
                    <a:grpSpLocks/>
                  </p:cNvGrpSpPr>
                  <p:nvPr/>
                </p:nvGrpSpPr>
                <p:grpSpPr bwMode="auto">
                  <a:xfrm>
                    <a:off x="2524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415" name="AutoShape 546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16" name="AutoShape 547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17" name="AutoShape 548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18" name="AutoShape 549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410" name="Group 550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411" name="AutoShape 551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12" name="AutoShape 552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13" name="AutoShape 553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14" name="AutoShape 554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  <p:grpSp>
              <p:nvGrpSpPr>
                <p:cNvPr id="398" name="Group 555"/>
                <p:cNvGrpSpPr>
                  <a:grpSpLocks/>
                </p:cNvGrpSpPr>
                <p:nvPr/>
              </p:nvGrpSpPr>
              <p:grpSpPr bwMode="auto">
                <a:xfrm rot="-9970459" flipH="1" flipV="1">
                  <a:off x="2674" y="1066"/>
                  <a:ext cx="788" cy="191"/>
                  <a:chOff x="2524" y="1060"/>
                  <a:chExt cx="898" cy="236"/>
                </a:xfrm>
              </p:grpSpPr>
              <p:grpSp>
                <p:nvGrpSpPr>
                  <p:cNvPr id="399" name="Group 556"/>
                  <p:cNvGrpSpPr>
                    <a:grpSpLocks/>
                  </p:cNvGrpSpPr>
                  <p:nvPr/>
                </p:nvGrpSpPr>
                <p:grpSpPr bwMode="auto">
                  <a:xfrm>
                    <a:off x="2524" y="106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405" name="AutoShape 557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06" name="AutoShape 558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07" name="AutoShape 559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08" name="AutoShape 560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grpSp>
                <p:nvGrpSpPr>
                  <p:cNvPr id="400" name="Group 561"/>
                  <p:cNvGrpSpPr>
                    <a:grpSpLocks/>
                  </p:cNvGrpSpPr>
                  <p:nvPr/>
                </p:nvGrpSpPr>
                <p:grpSpPr bwMode="auto">
                  <a:xfrm rot="1353540">
                    <a:off x="2680" y="1110"/>
                    <a:ext cx="742" cy="186"/>
                    <a:chOff x="1565" y="2568"/>
                    <a:chExt cx="1118" cy="279"/>
                  </a:xfrm>
                </p:grpSpPr>
                <p:sp>
                  <p:nvSpPr>
                    <p:cNvPr id="401" name="AutoShape 562"/>
                    <p:cNvSpPr>
                      <a:spLocks noChangeArrowheads="1"/>
                    </p:cNvSpPr>
                    <p:nvPr/>
                  </p:nvSpPr>
                  <p:spPr bwMode="ltGray">
                    <a:xfrm rot="5263130">
                      <a:off x="1859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02" name="AutoShape 563"/>
                    <p:cNvSpPr>
                      <a:spLocks noChangeArrowheads="1"/>
                    </p:cNvSpPr>
                    <p:nvPr/>
                  </p:nvSpPr>
                  <p:spPr bwMode="ltGray">
                    <a:xfrm rot="6078281">
                      <a:off x="1995" y="2274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03" name="AutoShape 564"/>
                    <p:cNvSpPr>
                      <a:spLocks noChangeArrowheads="1"/>
                    </p:cNvSpPr>
                    <p:nvPr/>
                  </p:nvSpPr>
                  <p:spPr bwMode="ltGray">
                    <a:xfrm rot="6373927">
                      <a:off x="2071" y="229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404" name="AutoShape 565"/>
                    <p:cNvSpPr>
                      <a:spLocks noChangeArrowheads="1"/>
                    </p:cNvSpPr>
                    <p:nvPr/>
                  </p:nvSpPr>
                  <p:spPr bwMode="ltGray">
                    <a:xfrm rot="6906312">
                      <a:off x="2161" y="2326"/>
                      <a:ext cx="227" cy="816"/>
                    </a:xfrm>
                    <a:prstGeom prst="moon">
                      <a:avLst>
                        <a:gd name="adj" fmla="val 49773"/>
                      </a:avLst>
                    </a:prstGeom>
                    <a:solidFill>
                      <a:srgbClr val="FFFFFF">
                        <a:alpha val="2000"/>
                      </a:srgbClr>
                    </a:solidFill>
                    <a:ln w="9525">
                      <a:noFill/>
                      <a:miter lim="800000"/>
                      <a:headEnd/>
                      <a:tailEnd/>
                    </a:ln>
                    <a:effectLst/>
                  </p:spPr>
                  <p:txBody>
                    <a:bodyPr wrap="none" anchor="ctr"/>
                    <a:lstStyle/>
                    <a:p>
                      <a:endParaRPr lang="ru-RU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</p:grpSp>
          </p:grpSp>
        </p:grpSp>
      </p:grpSp>
      <p:sp>
        <p:nvSpPr>
          <p:cNvPr id="463" name="TextBox 462">
            <a:extLst>
              <a:ext uri="{FF2B5EF4-FFF2-40B4-BE49-F238E27FC236}">
                <a16:creationId xmlns:a16="http://schemas.microsoft.com/office/drawing/2014/main" id="{4815B4BC-96D5-4E90-90A4-79888FCE806D}"/>
              </a:ext>
            </a:extLst>
          </p:cNvPr>
          <p:cNvSpPr txBox="1"/>
          <p:nvPr/>
        </p:nvSpPr>
        <p:spPr>
          <a:xfrm>
            <a:off x="203000" y="156330"/>
            <a:ext cx="7929617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ПОЧЕМУ НУЖНО ОРГАНИЗОВЫВАТЬ ДИСТАНЦИОННОЕ ОБУЧЕНИЕ</a:t>
            </a:r>
          </a:p>
        </p:txBody>
      </p:sp>
    </p:spTree>
    <p:extLst>
      <p:ext uri="{BB962C8B-B14F-4D97-AF65-F5344CB8AC3E}">
        <p14:creationId xmlns:p14="http://schemas.microsoft.com/office/powerpoint/2010/main" val="3172649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/>
          <a:srcRect l="5664" t="23093" r="8788"/>
          <a:stretch/>
        </p:blipFill>
        <p:spPr>
          <a:xfrm>
            <a:off x="307897" y="1921995"/>
            <a:ext cx="8227404" cy="4853787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63765" y="5235580"/>
            <a:ext cx="8115667" cy="887935"/>
          </a:xfrm>
          <a:prstGeom prst="rect">
            <a:avLst/>
          </a:prstGeom>
          <a:solidFill>
            <a:srgbClr val="CCECFF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585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Электронная почта: </a:t>
            </a:r>
            <a:r>
              <a:rPr lang="en-US" sz="2585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  <a:hlinkClick r:id="rId3"/>
              </a:rPr>
              <a:t>detsad35.belosnezhka@yandex.ru</a:t>
            </a:r>
            <a:endParaRPr lang="ru-RU" sz="2585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accent6">
                  <a:lumMod val="75000"/>
                </a:schemeClr>
              </a:solidFill>
            </a:endParaRPr>
          </a:p>
          <a:p>
            <a:pPr algn="ctr"/>
            <a:r>
              <a:rPr lang="ru-RU" sz="2585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accent6">
                    <a:lumMod val="75000"/>
                  </a:schemeClr>
                </a:solidFill>
              </a:rPr>
              <a:t>Сайт детского сада: </a:t>
            </a:r>
            <a:r>
              <a:rPr lang="en-US" sz="2585" b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7030A0"/>
                </a:solidFill>
              </a:rPr>
              <a:t>http://det-sadik35.ru/</a:t>
            </a:r>
            <a:endParaRPr lang="ru-RU" sz="2585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rgbClr val="7030A0"/>
              </a:solidFill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50A53B3-998D-4E17-97E6-D8D892E4B524}"/>
              </a:ext>
            </a:extLst>
          </p:cNvPr>
          <p:cNvPicPr/>
          <p:nvPr/>
        </p:nvPicPr>
        <p:blipFill>
          <a:blip r:embed="rId4"/>
          <a:srcRect l="36500" t="19658" r="33668" b="7434"/>
          <a:stretch>
            <a:fillRect/>
          </a:stretch>
        </p:blipFill>
        <p:spPr bwMode="auto">
          <a:xfrm>
            <a:off x="6662889" y="734485"/>
            <a:ext cx="2256341" cy="31865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EE15D06-4A66-44B4-BEEC-77C71E658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964" y="-56495"/>
            <a:ext cx="8229600" cy="1143000"/>
          </a:xfrm>
        </p:spPr>
        <p:txBody>
          <a:bodyPr/>
          <a:lstStyle/>
          <a:p>
            <a:r>
              <a:rPr lang="ru-RU" sz="2800" b="1" dirty="0">
                <a:solidFill>
                  <a:srgbClr val="002060"/>
                </a:solidFill>
              </a:rPr>
              <a:t>С 2017 года МАДОУ «Детский сад № 35» является инновационной площадкой</a:t>
            </a:r>
          </a:p>
        </p:txBody>
      </p:sp>
    </p:spTree>
    <p:extLst>
      <p:ext uri="{BB962C8B-B14F-4D97-AF65-F5344CB8AC3E}">
        <p14:creationId xmlns:p14="http://schemas.microsoft.com/office/powerpoint/2010/main" val="3995136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Схема 7"/>
          <p:cNvGraphicFramePr/>
          <p:nvPr/>
        </p:nvGraphicFramePr>
        <p:xfrm>
          <a:off x="-928726" y="2357430"/>
          <a:ext cx="6786610" cy="378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Схема 8"/>
          <p:cNvGraphicFramePr/>
          <p:nvPr/>
        </p:nvGraphicFramePr>
        <p:xfrm>
          <a:off x="3500430" y="2357430"/>
          <a:ext cx="6929486" cy="37862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2" name="Picture 2">
            <a:extLst>
              <a:ext uri="{FF2B5EF4-FFF2-40B4-BE49-F238E27FC236}">
                <a16:creationId xmlns:a16="http://schemas.microsoft.com/office/drawing/2014/main" id="{13974C43-B85B-4CED-8A9C-3BDDAFD606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6695" b="94561" l="25600" r="99200">
                        <a14:foregroundMark x1="25600" y1="50628" x2="25600" y2="50628"/>
                        <a14:foregroundMark x1="79800" y1="49372" x2="79800" y2="49372"/>
                        <a14:foregroundMark x1="76400" y1="47280" x2="76400" y2="47280"/>
                        <a14:foregroundMark x1="76400" y1="47280" x2="76400" y2="47280"/>
                        <a14:foregroundMark x1="71000" y1="50628" x2="71000" y2="50628"/>
                        <a14:foregroundMark x1="71200" y1="50628" x2="71200" y2="50628"/>
                        <a14:foregroundMark x1="73600" y1="54393" x2="73600" y2="54393"/>
                        <a14:foregroundMark x1="74200" y1="54393" x2="74200" y2="54393"/>
                        <a14:foregroundMark x1="74800" y1="54393" x2="77200" y2="54393"/>
                        <a14:foregroundMark x1="78800" y1="54393" x2="78800" y2="54393"/>
                        <a14:foregroundMark x1="79600" y1="54393" x2="80600" y2="51883"/>
                        <a14:foregroundMark x1="81800" y1="50628" x2="82400" y2="50628"/>
                        <a14:foregroundMark x1="82800" y1="50628" x2="82800" y2="50628"/>
                        <a14:foregroundMark x1="82800" y1="50628" x2="82800" y2="50628"/>
                        <a14:foregroundMark x1="83000" y1="50628" x2="83000" y2="50628"/>
                        <a14:foregroundMark x1="84000" y1="50628" x2="84800" y2="51046"/>
                        <a14:foregroundMark x1="85400" y1="50628" x2="85400" y2="50628"/>
                        <a14:foregroundMark x1="85400" y1="50628" x2="85400" y2="50628"/>
                        <a14:foregroundMark x1="85600" y1="50628" x2="85600" y2="50628"/>
                        <a14:foregroundMark x1="96000" y1="44351" x2="96000" y2="44351"/>
                        <a14:foregroundMark x1="54000" y1="38494" x2="54000" y2="38494"/>
                        <a14:foregroundMark x1="54400" y1="38494" x2="54800" y2="40586"/>
                        <a14:foregroundMark x1="55200" y1="42259" x2="55200" y2="42259"/>
                        <a14:foregroundMark x1="73400" y1="50628" x2="73400" y2="50628"/>
                        <a14:foregroundMark x1="73400" y1="50628" x2="73400" y2="50628"/>
                        <a14:foregroundMark x1="73400" y1="50628" x2="73400" y2="50628"/>
                        <a14:foregroundMark x1="73400" y1="50628" x2="73400" y2="50628"/>
                        <a14:foregroundMark x1="72600" y1="50628" x2="72200" y2="50628"/>
                        <a14:foregroundMark x1="70800" y1="49791" x2="70400" y2="49791"/>
                        <a14:foregroundMark x1="69600" y1="49791" x2="69600" y2="49791"/>
                        <a14:foregroundMark x1="69400" y1="48536" x2="69400" y2="48536"/>
                        <a14:foregroundMark x1="68400" y1="58577" x2="68400" y2="60669"/>
                        <a14:foregroundMark x1="68400" y1="63180" x2="68400" y2="63180"/>
                        <a14:foregroundMark x1="70200" y1="54393" x2="70200" y2="54393"/>
                        <a14:foregroundMark x1="70600" y1="54393" x2="70600" y2="54393"/>
                        <a14:foregroundMark x1="71400" y1="54393" x2="71400" y2="54393"/>
                        <a14:foregroundMark x1="72200" y1="54393" x2="72400" y2="54393"/>
                        <a14:foregroundMark x1="73000" y1="54393" x2="73000" y2="54393"/>
                        <a14:foregroundMark x1="73400" y1="54393" x2="74000" y2="53138"/>
                        <a14:foregroundMark x1="74800" y1="51883" x2="75400" y2="51883"/>
                        <a14:foregroundMark x1="76200" y1="50628" x2="76600" y2="50628"/>
                        <a14:foregroundMark x1="77400" y1="49372" x2="78800" y2="50628"/>
                        <a14:foregroundMark x1="79400" y1="50628" x2="80400" y2="50628"/>
                        <a14:foregroundMark x1="92200" y1="20921" x2="92200" y2="20921"/>
                        <a14:foregroundMark x1="98600" y1="40586" x2="98800" y2="43096"/>
                        <a14:foregroundMark x1="99200" y1="48536" x2="99200" y2="48536"/>
                        <a14:foregroundMark x1="75000" y1="90795" x2="75000" y2="90795"/>
                        <a14:foregroundMark x1="71800" y1="94561" x2="71800" y2="94561"/>
                        <a14:foregroundMark x1="73600" y1="6695" x2="73600" y2="6695"/>
                        <a14:foregroundMark x1="74800" y1="56067" x2="74800" y2="56067"/>
                        <a14:foregroundMark x1="73200" y1="51883" x2="73200" y2="51883"/>
                        <a14:foregroundMark x1="73200" y1="51883" x2="73200" y2="51883"/>
                        <a14:foregroundMark x1="73200" y1="51883" x2="73600" y2="51883"/>
                        <a14:foregroundMark x1="74000" y1="49791" x2="74400" y2="49791"/>
                        <a14:foregroundMark x1="74800" y1="49791" x2="74800" y2="49791"/>
                        <a14:foregroundMark x1="74800" y1="49791" x2="74800" y2="49791"/>
                        <a14:foregroundMark x1="75000" y1="49791" x2="75000" y2="49791"/>
                        <a14:foregroundMark x1="75400" y1="50628" x2="76000" y2="50628"/>
                        <a14:foregroundMark x1="77800" y1="50628" x2="79000" y2="50628"/>
                        <a14:foregroundMark x1="80000" y1="50628" x2="80000" y2="50628"/>
                        <a14:foregroundMark x1="81400" y1="48117" x2="82200" y2="48536"/>
                        <a14:foregroundMark x1="83200" y1="48536" x2="83600" y2="51046"/>
                        <a14:foregroundMark x1="84200" y1="51046" x2="84200" y2="51046"/>
                        <a14:foregroundMark x1="84800" y1="51046" x2="84800" y2="51046"/>
                        <a14:foregroundMark x1="85200" y1="51046" x2="85200" y2="51046"/>
                        <a14:foregroundMark x1="85400" y1="51046" x2="85400" y2="51046"/>
                        <a14:foregroundMark x1="85600" y1="51046" x2="85600" y2="51046"/>
                        <a14:foregroundMark x1="85400" y1="51046" x2="85400" y2="51046"/>
                        <a14:foregroundMark x1="77800" y1="52301" x2="79200" y2="52301"/>
                        <a14:foregroundMark x1="72600" y1="52301" x2="72600" y2="52301"/>
                        <a14:foregroundMark x1="71200" y1="52301" x2="71200" y2="52301"/>
                        <a14:foregroundMark x1="70800" y1="52301" x2="70800" y2="52301"/>
                        <a14:foregroundMark x1="70800" y1="52301" x2="70800" y2="52301"/>
                        <a14:foregroundMark x1="70800" y1="52301" x2="70800" y2="52301"/>
                        <a14:foregroundMark x1="70800" y1="52301" x2="70800" y2="52301"/>
                        <a14:foregroundMark x1="70800" y1="52301" x2="70800" y2="52301"/>
                        <a14:foregroundMark x1="70800" y1="54812" x2="72600" y2="58577"/>
                        <a14:foregroundMark x1="73800" y1="57741" x2="73800" y2="57741"/>
                        <a14:foregroundMark x1="76200" y1="56485" x2="76200" y2="56485"/>
                        <a14:foregroundMark x1="79600" y1="56485" x2="81400" y2="56485"/>
                        <a14:foregroundMark x1="82800" y1="56485" x2="84600" y2="56485"/>
                        <a14:foregroundMark x1="86800" y1="56485" x2="86800" y2="56485"/>
                        <a14:foregroundMark x1="89000" y1="55649" x2="89000" y2="55649"/>
                        <a14:foregroundMark x1="80000" y1="49791" x2="80000" y2="49791"/>
                        <a14:foregroundMark x1="80000" y1="49791" x2="80000" y2="49791"/>
                        <a14:foregroundMark x1="76600" y1="41423" x2="76600" y2="41423"/>
                        <a14:foregroundMark x1="71600" y1="20921" x2="71600" y2="20921"/>
                        <a14:foregroundMark x1="64200" y1="20921" x2="64200" y2="20921"/>
                        <a14:foregroundMark x1="58800" y1="30962" x2="58800" y2="35146"/>
                        <a14:foregroundMark x1="58000" y1="37238" x2="57000" y2="46025"/>
                        <a14:foregroundMark x1="73400" y1="59414" x2="73400" y2="59414"/>
                        <a14:foregroundMark x1="73400" y1="52301" x2="73400" y2="52301"/>
                        <a14:foregroundMark x1="78400" y1="52301" x2="80600" y2="52301"/>
                        <a14:foregroundMark x1="85000" y1="52301" x2="85000" y2="52301"/>
                        <a14:foregroundMark x1="85000" y1="52301" x2="85000" y2="52301"/>
                        <a14:foregroundMark x1="85000" y1="52301" x2="85000" y2="52301"/>
                        <a14:foregroundMark x1="82400" y1="53975" x2="81000" y2="54812"/>
                        <a14:foregroundMark x1="77800" y1="54812" x2="76600" y2="54812"/>
                        <a14:foregroundMark x1="71600" y1="54812" x2="71600" y2="54812"/>
                        <a14:foregroundMark x1="71600" y1="54812" x2="71600" y2="54812"/>
                        <a14:foregroundMark x1="71600" y1="54812" x2="71600" y2="54812"/>
                        <a14:foregroundMark x1="75600" y1="53138" x2="75600" y2="53138"/>
                        <a14:foregroundMark x1="77400" y1="51464" x2="77400" y2="51464"/>
                        <a14:foregroundMark x1="81000" y1="51464" x2="81000" y2="51464"/>
                        <a14:foregroundMark x1="74400" y1="54812" x2="74400" y2="54812"/>
                        <a14:foregroundMark x1="74400" y1="53975" x2="74400" y2="53975"/>
                        <a14:foregroundMark x1="74400" y1="53975" x2="74400" y2="53975"/>
                        <a14:foregroundMark x1="74400" y1="48536" x2="74400" y2="48536"/>
                        <a14:foregroundMark x1="72600" y1="61088" x2="72600" y2="61088"/>
                        <a14:foregroundMark x1="74800" y1="50628" x2="74800" y2="50628"/>
                        <a14:foregroundMark x1="74800" y1="50628" x2="74800" y2="50628"/>
                        <a14:foregroundMark x1="75200" y1="50628" x2="77000" y2="50628"/>
                        <a14:foregroundMark x1="78400" y1="50628" x2="78400" y2="50628"/>
                        <a14:foregroundMark x1="78800" y1="49372" x2="78800" y2="49372"/>
                        <a14:foregroundMark x1="79200" y1="49372" x2="79200" y2="49372"/>
                        <a14:foregroundMark x1="80000" y1="49372" x2="80000" y2="49372"/>
                        <a14:foregroundMark x1="80600" y1="49372" x2="80600" y2="49372"/>
                        <a14:foregroundMark x1="80600" y1="49372" x2="80600" y2="49372"/>
                        <a14:foregroundMark x1="81000" y1="49791" x2="81000" y2="49791"/>
                        <a14:foregroundMark x1="81000" y1="49791" x2="81000" y2="49791"/>
                        <a14:foregroundMark x1="81800" y1="50628" x2="81800" y2="50628"/>
                        <a14:foregroundMark x1="81800" y1="49372" x2="81800" y2="49372"/>
                        <a14:foregroundMark x1="81800" y1="49372" x2="80000" y2="50628"/>
                        <a14:foregroundMark x1="78800" y1="51464" x2="78800" y2="51464"/>
                        <a14:foregroundMark x1="76600" y1="51464" x2="76600" y2="51464"/>
                        <a14:foregroundMark x1="70400" y1="51464" x2="70400" y2="51464"/>
                        <a14:foregroundMark x1="67600" y1="47699" x2="67600" y2="47699"/>
                        <a14:foregroundMark x1="81800" y1="56485" x2="81800" y2="56485"/>
                        <a14:foregroundMark x1="81000" y1="56485" x2="81000" y2="56485"/>
                        <a14:foregroundMark x1="78800" y1="52301" x2="78800" y2="52301"/>
                        <a14:foregroundMark x1="77800" y1="52301" x2="77800" y2="52301"/>
                        <a14:foregroundMark x1="77000" y1="52301" x2="77000" y2="52301"/>
                        <a14:foregroundMark x1="76600" y1="52301" x2="74800" y2="52301"/>
                        <a14:foregroundMark x1="73400" y1="52301" x2="73400" y2="5230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6320423" y="1273043"/>
            <a:ext cx="1009864" cy="1031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:a16="http://schemas.microsoft.com/office/drawing/2014/main" id="{86CAB207-9F1E-4408-A318-16961E88AF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0" b="98326" l="2000" r="51800">
                        <a14:foregroundMark x1="17800" y1="48117" x2="17800" y2="48117"/>
                        <a14:foregroundMark x1="25200" y1="42678" x2="25200" y2="42678"/>
                        <a14:foregroundMark x1="22200" y1="54393" x2="22200" y2="54393"/>
                        <a14:foregroundMark x1="19800" y1="86611" x2="21800" y2="86611"/>
                        <a14:foregroundMark x1="36600" y1="84100" x2="36600" y2="81590"/>
                        <a14:foregroundMark x1="42400" y1="60251" x2="43200" y2="57741"/>
                        <a14:foregroundMark x1="44600" y1="43096" x2="44600" y2="43096"/>
                        <a14:foregroundMark x1="34600" y1="50209" x2="34600" y2="50209"/>
                        <a14:foregroundMark x1="32400" y1="34310" x2="31200" y2="35146"/>
                        <a14:foregroundMark x1="2400" y1="35146" x2="2600" y2="36820"/>
                        <a14:foregroundMark x1="3000" y1="41841" x2="3000" y2="44351"/>
                        <a14:foregroundMark x1="2000" y1="48117" x2="2400" y2="50209"/>
                        <a14:foregroundMark x1="2400" y1="51464" x2="2800" y2="53138"/>
                        <a14:foregroundMark x1="3200" y1="55230" x2="4000" y2="60251"/>
                        <a14:foregroundMark x1="6800" y1="66946" x2="9200" y2="72803"/>
                        <a14:foregroundMark x1="12200" y1="74477" x2="15200" y2="79079"/>
                        <a14:foregroundMark x1="16800" y1="80335" x2="17400" y2="81590"/>
                        <a14:foregroundMark x1="21200" y1="82845" x2="21200" y2="82845"/>
                        <a14:foregroundMark x1="25000" y1="84519" x2="31600" y2="89540"/>
                        <a14:foregroundMark x1="33600" y1="87866" x2="35200" y2="86611"/>
                        <a14:foregroundMark x1="40800" y1="80335" x2="42000" y2="80335"/>
                        <a14:foregroundMark x1="44200" y1="76987" x2="47000" y2="74477"/>
                        <a14:foregroundMark x1="50200" y1="68201" x2="51800" y2="56485"/>
                        <a14:foregroundMark x1="22600" y1="93305" x2="22600" y2="93305"/>
                        <a14:foregroundMark x1="21400" y1="95816" x2="21400" y2="95816"/>
                        <a14:foregroundMark x1="20400" y1="0" x2="20400" y2="0"/>
                        <a14:foregroundMark x1="18800" y1="98326" x2="18800" y2="98326"/>
                        <a14:foregroundMark x1="19200" y1="95816" x2="19200" y2="95816"/>
                        <a14:foregroundMark x1="23600" y1="26778" x2="23600" y2="26778"/>
                        <a14:foregroundMark x1="26000" y1="41841" x2="24600" y2="43933"/>
                        <a14:foregroundMark x1="21200" y1="46862" x2="21200" y2="46862"/>
                        <a14:foregroundMark x1="21200" y1="48117" x2="21200" y2="48117"/>
                        <a14:foregroundMark x1="19600" y1="48117" x2="19600" y2="48117"/>
                        <a14:foregroundMark x1="18200" y1="48117" x2="18200" y2="48117"/>
                        <a14:foregroundMark x1="16600" y1="48117" x2="16600" y2="48117"/>
                        <a14:foregroundMark x1="16400" y1="48117" x2="16400" y2="48117"/>
                        <a14:foregroundMark x1="18000" y1="48117" x2="19600" y2="48117"/>
                        <a14:foregroundMark x1="23400" y1="53975" x2="23400" y2="539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1579090" y="1332050"/>
            <a:ext cx="1112437" cy="1053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5">
            <a:extLst>
              <a:ext uri="{FF2B5EF4-FFF2-40B4-BE49-F238E27FC236}">
                <a16:creationId xmlns:a16="http://schemas.microsoft.com/office/drawing/2014/main" id="{BAC1C0E6-E901-4AEA-9443-8675C903B4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4812" y="279890"/>
            <a:ext cx="77571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>
                <a:solidFill>
                  <a:srgbClr val="002060"/>
                </a:solidFill>
                <a:cs typeface="Times New Roman" panose="02020603050405020304" pitchFamily="18" charset="0"/>
              </a:rPr>
              <a:t>ДИСТАНЦИОННОЕ ОБУЧЕНИЕ: </a:t>
            </a:r>
            <a:br>
              <a:rPr lang="ru-RU" sz="3100" dirty="0">
                <a:solidFill>
                  <a:srgbClr val="002060"/>
                </a:solidFill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002060"/>
                </a:solidFill>
                <a:cs typeface="Times New Roman" panose="02020603050405020304" pitchFamily="18" charset="0"/>
              </a:rPr>
              <a:t>ЗА И ПРОТИВ</a:t>
            </a:r>
            <a:br>
              <a:rPr lang="ru-RU" dirty="0">
                <a:cs typeface="Times New Roman" panose="02020603050405020304" pitchFamily="18" charset="0"/>
              </a:rPr>
            </a:br>
            <a:endParaRPr lang="ru-RU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6244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Равнобедренный треугольник 7"/>
          <p:cNvSpPr/>
          <p:nvPr/>
        </p:nvSpPr>
        <p:spPr>
          <a:xfrm>
            <a:off x="269458" y="1625317"/>
            <a:ext cx="214314" cy="21431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Равнобедренный треугольник 8"/>
          <p:cNvSpPr/>
          <p:nvPr/>
        </p:nvSpPr>
        <p:spPr>
          <a:xfrm>
            <a:off x="83313" y="2838830"/>
            <a:ext cx="214314" cy="21431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Равнобедренный треугольник 9"/>
          <p:cNvSpPr/>
          <p:nvPr/>
        </p:nvSpPr>
        <p:spPr>
          <a:xfrm>
            <a:off x="83313" y="4313619"/>
            <a:ext cx="214314" cy="21431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82364B11-F552-4539-95BF-5CDA931DE256}"/>
              </a:ext>
            </a:extLst>
          </p:cNvPr>
          <p:cNvSpPr/>
          <p:nvPr/>
        </p:nvSpPr>
        <p:spPr>
          <a:xfrm>
            <a:off x="0" y="3987004"/>
            <a:ext cx="9001156" cy="85725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1400" dirty="0"/>
              <a:t>             </a:t>
            </a:r>
            <a:r>
              <a:rPr lang="ru-RU" sz="2000" dirty="0">
                <a:cs typeface="Times New Roman" panose="02020603050405020304" pitchFamily="18" charset="0"/>
              </a:rPr>
              <a:t>Федеральный закон от 29.12.2012 N 273-ФЗ (ред. от 24.03.2021) «Об образовании в Российской Федерации» и необходимостью освоения дистанционным обучением педагогов ДОО. </a:t>
            </a:r>
          </a:p>
          <a:p>
            <a:pPr algn="just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>
                <a:cs typeface="Times New Roman" panose="02020603050405020304" pitchFamily="18" charset="0"/>
              </a:rPr>
              <a:t>Приказ Минобрнауки России от 23.08.2017 № 816 «Об утверждении Порядка применения организациями, осуществляющими образовательную деятельность, электронного обучения, дистанционных образовательных технологий при реализации образовательных программ».</a:t>
            </a:r>
          </a:p>
          <a:p>
            <a:pPr algn="just"/>
            <a:endParaRPr lang="ru-RU" sz="2000" dirty="0">
              <a:cs typeface="Times New Roman" panose="02020603050405020304" pitchFamily="18" charset="0"/>
            </a:endParaRPr>
          </a:p>
          <a:p>
            <a:pPr algn="just"/>
            <a:r>
              <a:rPr lang="ru-RU" sz="2000" dirty="0">
                <a:cs typeface="Times New Roman" panose="02020603050405020304" pitchFamily="18" charset="0"/>
              </a:rPr>
              <a:t>    Информационный материал по электронному обучению Минобрнауки России. Программа развития электронного обучения на 2014-2020 гг.</a:t>
            </a:r>
          </a:p>
          <a:p>
            <a:pPr algn="just"/>
            <a:r>
              <a:rPr lang="ru-RU" sz="2000" dirty="0">
                <a:cs typeface="Times New Roman" panose="02020603050405020304" pitchFamily="18" charset="0"/>
              </a:rPr>
              <a:t>    </a:t>
            </a:r>
          </a:p>
          <a:p>
            <a:pPr algn="just"/>
            <a:r>
              <a:rPr lang="ru-RU" sz="2000" dirty="0">
                <a:cs typeface="Times New Roman" panose="02020603050405020304" pitchFamily="18" charset="0"/>
              </a:rPr>
              <a:t>      Постановление Главного государственного санитарного врача РФ от 29.12.2010 № 189 Об утверждении СанПиН 2.4.2.2821-10 «Санитарно-эпидемиологические требования к условиям и организации обучения в общеобразовательных учреждениях».</a:t>
            </a:r>
          </a:p>
          <a:p>
            <a:pPr algn="just"/>
            <a:endParaRPr lang="ru-RU" dirty="0"/>
          </a:p>
          <a:p>
            <a:pPr algn="just"/>
            <a:r>
              <a:rPr lang="ru-RU" dirty="0"/>
              <a:t>    </a:t>
            </a:r>
          </a:p>
          <a:p>
            <a:pPr algn="just"/>
            <a:endParaRPr lang="ru-RU" sz="1400" dirty="0"/>
          </a:p>
        </p:txBody>
      </p:sp>
      <p:sp>
        <p:nvSpPr>
          <p:cNvPr id="15" name="Равнобедренный треугольник 14">
            <a:extLst>
              <a:ext uri="{FF2B5EF4-FFF2-40B4-BE49-F238E27FC236}">
                <a16:creationId xmlns:a16="http://schemas.microsoft.com/office/drawing/2014/main" id="{DCA3255D-439E-44F7-8E36-DE7FDADE614F}"/>
              </a:ext>
            </a:extLst>
          </p:cNvPr>
          <p:cNvSpPr/>
          <p:nvPr/>
        </p:nvSpPr>
        <p:spPr>
          <a:xfrm>
            <a:off x="103261" y="5251104"/>
            <a:ext cx="214314" cy="214314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3580DF6-4985-4497-8322-83D5429A9DB9}"/>
              </a:ext>
            </a:extLst>
          </p:cNvPr>
          <p:cNvSpPr txBox="1"/>
          <p:nvPr/>
        </p:nvSpPr>
        <p:spPr>
          <a:xfrm>
            <a:off x="-457200" y="214403"/>
            <a:ext cx="9458356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ДИСТАНЦИОННОЕ ОБУЧЕНИЕ: </a:t>
            </a:r>
          </a:p>
          <a:p>
            <a:pPr algn="ctr"/>
            <a:r>
              <a:rPr lang="ru-RU" sz="3200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НОРМАТИВНО-ПРАВОВАЯ БАЗА</a:t>
            </a:r>
          </a:p>
        </p:txBody>
      </p:sp>
    </p:spTree>
    <p:extLst>
      <p:ext uri="{BB962C8B-B14F-4D97-AF65-F5344CB8AC3E}">
        <p14:creationId xmlns:p14="http://schemas.microsoft.com/office/powerpoint/2010/main" val="9179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5357818" y="5000636"/>
            <a:ext cx="214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B3ADB7-096C-4E8D-9EC7-FE83CAC64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ДОЛЖЕН УМЕТЬ ПЕДАГОГ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287784A-75BA-4EE2-B895-81047B5EA64D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218250" y="1388819"/>
            <a:ext cx="8402637" cy="1500188"/>
          </a:xfrm>
        </p:spPr>
        <p:txBody>
          <a:bodyPr/>
          <a:lstStyle/>
          <a:p>
            <a:pPr marL="0" indent="0" algn="just">
              <a:buNone/>
            </a:pPr>
            <a:r>
              <a:rPr lang="ru-RU" sz="2400" b="1" dirty="0">
                <a:solidFill>
                  <a:srgbClr val="002060"/>
                </a:solidFill>
              </a:rPr>
              <a:t>ИКТ – компетентности, которыми должен владеть педагог согласно </a:t>
            </a:r>
            <a:r>
              <a:rPr lang="ru-RU" sz="2400" b="1" dirty="0" err="1">
                <a:solidFill>
                  <a:srgbClr val="002060"/>
                </a:solidFill>
              </a:rPr>
              <a:t>профстандарту</a:t>
            </a:r>
            <a:r>
              <a:rPr lang="ru-RU" sz="2400" b="1" dirty="0">
                <a:solidFill>
                  <a:srgbClr val="002060"/>
                </a:solidFill>
              </a:rPr>
              <a:t> </a:t>
            </a:r>
          </a:p>
          <a:p>
            <a:pPr marL="342900" indent="-342900" algn="just">
              <a:buFontTx/>
              <a:buChar char="-"/>
            </a:pPr>
            <a:r>
              <a:rPr lang="ru-RU" sz="2400" b="1" u="sng" dirty="0" err="1">
                <a:solidFill>
                  <a:srgbClr val="FF0000"/>
                </a:solidFill>
              </a:rPr>
              <a:t>Общепользовательская</a:t>
            </a:r>
            <a:r>
              <a:rPr lang="ru-RU" sz="2400" b="1" dirty="0">
                <a:solidFill>
                  <a:srgbClr val="002060"/>
                </a:solidFill>
              </a:rPr>
              <a:t> (знание техники безопасности во время работы на компьютере, умение делать фото, – видео  - </a:t>
            </a:r>
            <a:r>
              <a:rPr lang="ru-RU" sz="2400" b="1" dirty="0" err="1">
                <a:solidFill>
                  <a:srgbClr val="002060"/>
                </a:solidFill>
              </a:rPr>
              <a:t>аудиофиксации</a:t>
            </a:r>
            <a:r>
              <a:rPr lang="ru-RU" sz="2400" b="1" dirty="0">
                <a:solidFill>
                  <a:srgbClr val="002060"/>
                </a:solidFill>
              </a:rPr>
              <a:t>, искать информацию в интернете, должен знать и соблюдать этические и правовые нормы использования средств ИКТ;</a:t>
            </a:r>
          </a:p>
          <a:p>
            <a:pPr marL="342900" indent="-342900" algn="just">
              <a:buFontTx/>
              <a:buChar char="-"/>
            </a:pPr>
            <a:r>
              <a:rPr lang="ru-RU" sz="2400" b="1" u="sng" dirty="0">
                <a:solidFill>
                  <a:srgbClr val="FF0000"/>
                </a:solidFill>
              </a:rPr>
              <a:t>Общепедагогическая</a:t>
            </a:r>
            <a:r>
              <a:rPr lang="ru-RU" sz="2400" b="1" dirty="0">
                <a:solidFill>
                  <a:srgbClr val="002060"/>
                </a:solidFill>
              </a:rPr>
              <a:t> (умение проектировать и анализировать учебный процесс с использованием средств ИКТ);</a:t>
            </a:r>
          </a:p>
          <a:p>
            <a:pPr marL="342900" indent="-342900" algn="just">
              <a:buFontTx/>
              <a:buChar char="-"/>
            </a:pPr>
            <a:r>
              <a:rPr lang="ru-RU" sz="2400" b="1" u="sng" dirty="0">
                <a:solidFill>
                  <a:srgbClr val="FF0000"/>
                </a:solidFill>
              </a:rPr>
              <a:t>Предметно – педагогическая </a:t>
            </a:r>
            <a:r>
              <a:rPr lang="ru-RU" sz="2400" b="1" dirty="0">
                <a:solidFill>
                  <a:srgbClr val="002060"/>
                </a:solidFill>
              </a:rPr>
              <a:t>(наличие авторских образовательных ресурсов, которые он систематически использует и которые получили экспертную оценку).</a:t>
            </a:r>
          </a:p>
        </p:txBody>
      </p:sp>
    </p:spTree>
    <p:extLst>
      <p:ext uri="{BB962C8B-B14F-4D97-AF65-F5344CB8AC3E}">
        <p14:creationId xmlns:p14="http://schemas.microsoft.com/office/powerpoint/2010/main" val="1780043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ADCC4D1-2B44-47F7-B9EE-85EBEFB07DBB}"/>
              </a:ext>
            </a:extLst>
          </p:cNvPr>
          <p:cNvSpPr txBox="1"/>
          <p:nvPr/>
        </p:nvSpPr>
        <p:spPr>
          <a:xfrm>
            <a:off x="62345" y="1295202"/>
            <a:ext cx="9019309" cy="54476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ru-RU" b="1" dirty="0">
                <a:latin typeface="+mn-lt"/>
                <a:cs typeface="Times New Roman" panose="02020603050405020304" pitchFamily="18" charset="0"/>
              </a:rPr>
              <a:t>Провести анализ готовности дошкольной образовательной организации к </a:t>
            </a:r>
          </a:p>
          <a:p>
            <a:pPr algn="just"/>
            <a:r>
              <a:rPr lang="ru-RU" b="1" dirty="0">
                <a:latin typeface="+mn-lt"/>
                <a:cs typeface="Times New Roman" panose="02020603050405020304" pitchFamily="18" charset="0"/>
              </a:rPr>
              <a:t>введению и организации дистанционного обучения. </a:t>
            </a:r>
          </a:p>
          <a:p>
            <a:pPr algn="just"/>
            <a:endParaRPr lang="ru-RU" b="1" dirty="0">
              <a:latin typeface="+mn-lt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+mn-lt"/>
                <a:cs typeface="Times New Roman" panose="02020603050405020304" pitchFamily="18" charset="0"/>
              </a:rPr>
              <a:t>2. Внести изменения в документацию дошкольной образовательной организации в условиях введения и реализации дистанционного обучения.</a:t>
            </a:r>
          </a:p>
          <a:p>
            <a:pPr algn="just"/>
            <a:endParaRPr lang="ru-RU" b="1" dirty="0">
              <a:latin typeface="+mn-lt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+mn-lt"/>
                <a:cs typeface="Times New Roman" panose="02020603050405020304" pitchFamily="18" charset="0"/>
              </a:rPr>
              <a:t>3. Подобрать пакет диагностического инструментария для определения уровня ИКТ – компетентности педагогических работников дошкольной образовательной организации в соответствии с требованиям профессионального стандарта.</a:t>
            </a:r>
          </a:p>
          <a:p>
            <a:pPr algn="just"/>
            <a:endParaRPr lang="ru-RU" b="1" dirty="0">
              <a:latin typeface="+mn-lt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+mn-lt"/>
                <a:cs typeface="Times New Roman" panose="02020603050405020304" pitchFamily="18" charset="0"/>
              </a:rPr>
              <a:t>4. Повысить уровень ИКТ - компетентности педагогов посредством применения интерактивных форм работы в рамках реализации дистанционного обучения.</a:t>
            </a:r>
          </a:p>
          <a:p>
            <a:pPr algn="just"/>
            <a:endParaRPr lang="ru-RU" b="1" dirty="0">
              <a:latin typeface="+mn-lt"/>
              <a:cs typeface="Times New Roman" panose="02020603050405020304" pitchFamily="18" charset="0"/>
            </a:endParaRPr>
          </a:p>
          <a:p>
            <a:pPr algn="just"/>
            <a:r>
              <a:rPr lang="ru-RU" b="1" dirty="0">
                <a:latin typeface="+mn-lt"/>
                <a:cs typeface="Times New Roman" panose="02020603050405020304" pitchFamily="18" charset="0"/>
              </a:rPr>
              <a:t>5. Разработать методические рекомендации для педагогов ДОО по повышению ИКТ - компетентности в рамках реализации дистанционного обучения.</a:t>
            </a:r>
          </a:p>
          <a:p>
            <a:pPr algn="just"/>
            <a:endParaRPr lang="ru-RU" sz="2000" b="1" u="sng" dirty="0">
              <a:latin typeface="+mn-lt"/>
              <a:cs typeface="Times New Roman" panose="02020603050405020304" pitchFamily="18" charset="0"/>
            </a:endParaRPr>
          </a:p>
          <a:p>
            <a:pPr algn="just"/>
            <a:r>
              <a:rPr lang="ru-RU" sz="2000" b="1" u="sng" dirty="0">
                <a:latin typeface="+mn-lt"/>
                <a:cs typeface="Times New Roman" panose="02020603050405020304" pitchFamily="18" charset="0"/>
              </a:rPr>
              <a:t>Сроки реализации инновационного проекта: с октября  2023 по август 2024 гг.</a:t>
            </a:r>
          </a:p>
          <a:p>
            <a:pPr algn="just"/>
            <a:endParaRPr lang="ru-RU" dirty="0"/>
          </a:p>
          <a:p>
            <a:pPr algn="just"/>
            <a:endParaRPr lang="ru-RU" dirty="0"/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12D81DCA-494B-496A-814E-4ABF07BBC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>
                <a:solidFill>
                  <a:srgbClr val="002060"/>
                </a:solidFill>
                <a:cs typeface="Times New Roman" panose="02020603050405020304" pitchFamily="18" charset="0"/>
              </a:rPr>
              <a:t>ЗАДАЧИ ПРОЕКТА</a:t>
            </a:r>
          </a:p>
        </p:txBody>
      </p:sp>
    </p:spTree>
    <p:extLst>
      <p:ext uri="{BB962C8B-B14F-4D97-AF65-F5344CB8AC3E}">
        <p14:creationId xmlns:p14="http://schemas.microsoft.com/office/powerpoint/2010/main" val="30781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3533CB6-624E-49E3-B87F-58B95DC0116D}"/>
              </a:ext>
            </a:extLst>
          </p:cNvPr>
          <p:cNvSpPr txBox="1"/>
          <p:nvPr/>
        </p:nvSpPr>
        <p:spPr>
          <a:xfrm>
            <a:off x="0" y="1305506"/>
            <a:ext cx="9144000" cy="5206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1000"/>
              </a:spcAft>
            </a:pPr>
            <a:r>
              <a:rPr lang="en-US" sz="2000" b="1" dirty="0">
                <a:effectLst/>
                <a:latin typeface="+mn-lt"/>
                <a:cs typeface="Times New Roman" panose="02020603050405020304" pitchFamily="18" charset="0"/>
              </a:rPr>
              <a:t>I</a:t>
            </a:r>
            <a:r>
              <a:rPr lang="ru-RU" sz="2000" b="1" dirty="0">
                <a:effectLst/>
                <a:latin typeface="+mn-lt"/>
                <a:cs typeface="Times New Roman" panose="02020603050405020304" pitchFamily="18" charset="0"/>
              </a:rPr>
              <a:t> этап (организационно-подготовительный)                                                                                    202</a:t>
            </a:r>
            <a:r>
              <a:rPr lang="ru-RU" sz="2000" b="1" dirty="0">
                <a:latin typeface="+mn-lt"/>
                <a:cs typeface="Times New Roman" panose="02020603050405020304" pitchFamily="18" charset="0"/>
              </a:rPr>
              <a:t>3</a:t>
            </a:r>
            <a:r>
              <a:rPr lang="ru-RU" sz="2000" b="1" dirty="0">
                <a:effectLst/>
                <a:latin typeface="+mn-lt"/>
                <a:cs typeface="Times New Roman" panose="02020603050405020304" pitchFamily="18" charset="0"/>
              </a:rPr>
              <a:t> год</a:t>
            </a:r>
          </a:p>
          <a:p>
            <a:pPr algn="just">
              <a:lnSpc>
                <a:spcPct val="100000"/>
              </a:lnSpc>
              <a:spcAft>
                <a:spcPts val="1000"/>
              </a:spcAft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Направления: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создание рабочей группы по организации работы, связанной с введением в действие дистанционного обучения;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разработка рекомендаций по введению дистанционного обучения;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ознакомление педагогов с механизмом оценивания, системой мониторинга достижения показателей эффективности деятельности педагогов, основанных на </a:t>
            </a:r>
            <a:r>
              <a:rPr lang="ru-RU" b="1" dirty="0">
                <a:latin typeface="+mn-lt"/>
                <a:cs typeface="Times New Roman" panose="02020603050405020304" pitchFamily="18" charset="0"/>
              </a:rPr>
              <a:t>ИКТ</a:t>
            </a: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 – компетентности  педагога;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подбор пакета диагностического инструментария для определения уровня готовности педагогических работников к введению дистанционного обучения;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методическое сопровождение профессионального развития педагогов в условиях реализации дистанционного обучения;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разработка методических материалов, обеспечивающих повышение уровня ИКТ – компетентности педагога.</a:t>
            </a:r>
            <a:endParaRPr lang="ru-RU" sz="1800" b="1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10C9FC-EE00-46C1-BCF1-83546DA2D16E}"/>
              </a:ext>
            </a:extLst>
          </p:cNvPr>
          <p:cNvSpPr txBox="1"/>
          <p:nvPr/>
        </p:nvSpPr>
        <p:spPr>
          <a:xfrm>
            <a:off x="0" y="0"/>
            <a:ext cx="7661563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0955" algn="ctr">
              <a:lnSpc>
                <a:spcPct val="100000"/>
              </a:lnSpc>
              <a:spcAft>
                <a:spcPts val="1000"/>
              </a:spcAft>
            </a:pPr>
            <a:r>
              <a:rPr lang="ru-RU" sz="3600" b="1" dirty="0">
                <a:solidFill>
                  <a:srgbClr val="002060"/>
                </a:solidFill>
                <a:effectLst/>
                <a:latin typeface="+mj-lt"/>
                <a:cs typeface="Times New Roman" panose="02020603050405020304" pitchFamily="18" charset="0"/>
              </a:rPr>
              <a:t>ЭТАПЫ РЕАЛИЗАЦИИ ИННОВАЦИОННОГО ПРОЕКТА</a:t>
            </a:r>
            <a:endParaRPr lang="ru-RU" sz="3600" b="1" dirty="0">
              <a:solidFill>
                <a:srgbClr val="002060"/>
              </a:solidFill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99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B2564CC-2FFD-421E-8E51-16D116CACAC0}"/>
              </a:ext>
            </a:extLst>
          </p:cNvPr>
          <p:cNvSpPr txBox="1"/>
          <p:nvPr/>
        </p:nvSpPr>
        <p:spPr>
          <a:xfrm>
            <a:off x="0" y="1272276"/>
            <a:ext cx="9144000" cy="33547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+mn-lt"/>
                <a:cs typeface="Times New Roman" panose="02020603050405020304" pitchFamily="18" charset="0"/>
              </a:rPr>
              <a:t>II</a:t>
            </a: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 этап (основной) 2023-2024 гг.</a:t>
            </a:r>
          </a:p>
          <a:p>
            <a:pPr algn="just">
              <a:lnSpc>
                <a:spcPct val="100000"/>
              </a:lnSpc>
              <a:spcAft>
                <a:spcPts val="1000"/>
              </a:spcAft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Направления: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последовательное внедрение дистанционного обучения в ДОО;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анализ промежуточных результатов апробации ИКТ – компетентности педагога;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оценка соответствия педагогических работников профессиональному стандарту педагога;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ознакомление педагогов с новым порядком проведения занятии, основанном на профессиональном стандарте педагога, и введения новых требований СанПиН;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методическое сопровождение развития ИКТ – компетентности </a:t>
            </a:r>
            <a:r>
              <a:rPr lang="ru-RU" sz="1800" dirty="0">
                <a:effectLst/>
                <a:latin typeface="+mn-lt"/>
                <a:cs typeface="Times New Roman" panose="02020603050405020304" pitchFamily="18" charset="0"/>
              </a:rPr>
              <a:t>педагогов.</a:t>
            </a:r>
            <a:endParaRPr lang="ru-RU" sz="1800" dirty="0">
              <a:effectLst/>
              <a:latin typeface="+mn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1DB6DB-2D89-45CC-ACD1-6F4FA2B7325A}"/>
              </a:ext>
            </a:extLst>
          </p:cNvPr>
          <p:cNvSpPr txBox="1"/>
          <p:nvPr/>
        </p:nvSpPr>
        <p:spPr>
          <a:xfrm>
            <a:off x="110836" y="4527457"/>
            <a:ext cx="8936182" cy="18620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Aft>
                <a:spcPts val="1000"/>
              </a:spcAft>
            </a:pPr>
            <a:r>
              <a:rPr lang="en-US" sz="1800" b="1" dirty="0">
                <a:effectLst/>
                <a:latin typeface="+mn-lt"/>
                <a:cs typeface="Times New Roman" panose="02020603050405020304" pitchFamily="18" charset="0"/>
              </a:rPr>
              <a:t>III</a:t>
            </a: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 этап (заключительный) 2024 год</a:t>
            </a:r>
          </a:p>
          <a:p>
            <a:pPr algn="just">
              <a:lnSpc>
                <a:spcPct val="100000"/>
              </a:lnSpc>
              <a:spcAft>
                <a:spcPts val="1000"/>
              </a:spcAft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Направления: 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анализ методического сопровождения профессионального развития педагогов в условиях введения дистанционного обучения   в дошкольной организации;</a:t>
            </a:r>
          </a:p>
          <a:p>
            <a:pPr marL="342900" lvl="0" indent="-342900" algn="just">
              <a:lnSpc>
                <a:spcPct val="100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b="1" dirty="0">
                <a:effectLst/>
                <a:latin typeface="+mn-lt"/>
                <a:cs typeface="Times New Roman" panose="02020603050405020304" pitchFamily="18" charset="0"/>
              </a:rPr>
              <a:t>оценка методических материалов.</a:t>
            </a:r>
            <a:endParaRPr lang="ru-RU" b="1" dirty="0">
              <a:latin typeface="+mn-lt"/>
            </a:endParaRPr>
          </a:p>
        </p:txBody>
      </p:sp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5BF5F5C3-2FE1-4410-A2DB-AC41EC570EC4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0" y="9330"/>
            <a:ext cx="775811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0955" algn="ctr">
              <a:lnSpc>
                <a:spcPct val="100000"/>
              </a:lnSpc>
              <a:spcAft>
                <a:spcPts val="1000"/>
              </a:spcAft>
            </a:pPr>
            <a:r>
              <a:rPr lang="ru-RU" sz="3600" b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Этапы реализации инновационного проекта</a:t>
            </a:r>
            <a:endParaRPr lang="ru-RU" sz="3600" b="1" dirty="0">
              <a:solidFill>
                <a:srgbClr val="00206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0240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494FB4-8AA6-4D45-B0EE-740655ECD1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3256"/>
            <a:ext cx="77571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2060"/>
                </a:solidFill>
                <a:cs typeface="Times New Roman" panose="02020603050405020304" pitchFamily="18" charset="0"/>
              </a:rPr>
              <a:t>Прогнозируемые результаты</a:t>
            </a:r>
            <a:b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6C3618-0222-4F24-A571-4CF99E2C8228}"/>
              </a:ext>
            </a:extLst>
          </p:cNvPr>
          <p:cNvSpPr txBox="1"/>
          <p:nvPr/>
        </p:nvSpPr>
        <p:spPr>
          <a:xfrm>
            <a:off x="0" y="1388819"/>
            <a:ext cx="9144000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+mn-lt"/>
                <a:cs typeface="Times New Roman" panose="02020603050405020304" pitchFamily="18" charset="0"/>
              </a:rPr>
              <a:t>1. Систематизация нормативно-правового обеспечения согласно        действующего законодательства;</a:t>
            </a:r>
          </a:p>
          <a:p>
            <a:r>
              <a:rPr lang="ru-RU" sz="2000" dirty="0">
                <a:latin typeface="+mn-lt"/>
                <a:cs typeface="Times New Roman" panose="02020603050405020304" pitchFamily="18" charset="0"/>
              </a:rPr>
              <a:t>2. оформление диагностического блока для определения уровня готовности педагогических работников к введению дистанционного обучения;</a:t>
            </a:r>
          </a:p>
          <a:p>
            <a:r>
              <a:rPr lang="ru-RU" sz="2000" dirty="0">
                <a:latin typeface="+mn-lt"/>
                <a:cs typeface="Times New Roman" panose="02020603050405020304" pitchFamily="18" charset="0"/>
              </a:rPr>
              <a:t>3. повышение уровня ИКТ – компетентности педагога в рамках введения дистанционного обучения.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9B680CE-48B6-4454-9E5B-41164B67ADFA}"/>
              </a:ext>
            </a:extLst>
          </p:cNvPr>
          <p:cNvSpPr txBox="1"/>
          <p:nvPr/>
        </p:nvSpPr>
        <p:spPr>
          <a:xfrm>
            <a:off x="332510" y="3412016"/>
            <a:ext cx="8201890" cy="4921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0955" algn="ctr">
              <a:lnSpc>
                <a:spcPct val="115000"/>
              </a:lnSpc>
              <a:spcAft>
                <a:spcPts val="1000"/>
              </a:spcAft>
            </a:pPr>
            <a:r>
              <a:rPr lang="ru-RU" sz="2400" b="1" dirty="0">
                <a:effectLst/>
                <a:latin typeface="+mj-lt"/>
                <a:cs typeface="Times New Roman" panose="02020603050405020304" pitchFamily="18" charset="0"/>
              </a:rPr>
              <a:t>Продукты деятельности инновационного проекта</a:t>
            </a:r>
            <a:endParaRPr lang="ru-RU" sz="2400" b="1" dirty="0">
              <a:effectLst/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75507C4-AEB3-450C-BB49-3999E6C7EC08}"/>
              </a:ext>
            </a:extLst>
          </p:cNvPr>
          <p:cNvSpPr txBox="1"/>
          <p:nvPr/>
        </p:nvSpPr>
        <p:spPr>
          <a:xfrm>
            <a:off x="1" y="3979239"/>
            <a:ext cx="9143999" cy="2296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20320" lvl="0" indent="-342900" algn="just">
              <a:lnSpc>
                <a:spcPct val="115000"/>
              </a:lnSpc>
              <a:buFont typeface="Wingdings" panose="05000000000000000000" pitchFamily="2" charset="2"/>
              <a:buChar char=""/>
            </a:pPr>
            <a:r>
              <a:rPr lang="ru-RU" sz="1800" dirty="0">
                <a:effectLst/>
                <a:latin typeface="+mn-lt"/>
                <a:cs typeface="Times New Roman" panose="02020603050405020304" pitchFamily="18" charset="0"/>
              </a:rPr>
              <a:t>организационно - методического сопровождения в организации и проведении дистанционного обучения;</a:t>
            </a:r>
          </a:p>
          <a:p>
            <a:pPr marL="342900" marR="20320" lvl="0" indent="-342900" algn="just">
              <a:lnSpc>
                <a:spcPct val="115000"/>
              </a:lnSpc>
              <a:buFont typeface="Wingdings" panose="05000000000000000000" pitchFamily="2" charset="2"/>
              <a:buChar char=""/>
            </a:pPr>
            <a:r>
              <a:rPr lang="ru-RU" sz="1800" dirty="0">
                <a:effectLst/>
                <a:latin typeface="+mn-lt"/>
                <a:cs typeface="Times New Roman" panose="02020603050405020304" pitchFamily="18" charset="0"/>
              </a:rPr>
              <a:t>методическое сопровождение профессионального развития педагогов в условии введения и реализации дистанционного обучения;</a:t>
            </a:r>
          </a:p>
          <a:p>
            <a:pPr marL="342900" marR="20320" lvl="0" indent="-342900" algn="just">
              <a:lnSpc>
                <a:spcPct val="115000"/>
              </a:lnSpc>
              <a:buFont typeface="Wingdings" panose="05000000000000000000" pitchFamily="2" charset="2"/>
              <a:buChar char=""/>
            </a:pPr>
            <a:r>
              <a:rPr lang="ru-RU" sz="1800" dirty="0">
                <a:effectLst/>
                <a:latin typeface="+mn-lt"/>
                <a:cs typeface="Times New Roman" panose="02020603050405020304" pitchFamily="18" charset="0"/>
              </a:rPr>
              <a:t>система интерактивных форм работы с педагогами; </a:t>
            </a:r>
          </a:p>
          <a:p>
            <a:pPr marL="342900" marR="20320" lvl="0" indent="-342900" algn="just">
              <a:lnSpc>
                <a:spcPct val="115000"/>
              </a:lnSpc>
              <a:buFont typeface="Wingdings" panose="05000000000000000000" pitchFamily="2" charset="2"/>
              <a:buChar char=""/>
            </a:pPr>
            <a:r>
              <a:rPr lang="ru-RU" sz="1800" dirty="0">
                <a:effectLst/>
                <a:latin typeface="+mn-lt"/>
                <a:cs typeface="Times New Roman" panose="02020603050405020304" pitchFamily="18" charset="0"/>
              </a:rPr>
              <a:t>банк презентаций по данному вопросу;</a:t>
            </a:r>
          </a:p>
          <a:p>
            <a:pPr marL="342900" marR="20320" lvl="0" indent="-3429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"/>
            </a:pPr>
            <a:r>
              <a:rPr lang="ru-RU" sz="1800" dirty="0">
                <a:effectLst/>
                <a:latin typeface="+mn-lt"/>
                <a:cs typeface="Times New Roman" panose="02020603050405020304" pitchFamily="18" charset="0"/>
              </a:rPr>
              <a:t>сформированность ИКТ – компетенции у педагога.</a:t>
            </a:r>
            <a:endParaRPr lang="ru-RU" sz="1800" dirty="0"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2925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41469" y="152400"/>
            <a:ext cx="8035637" cy="465488"/>
          </a:xfrm>
          <a:prstGeom prst="rect">
            <a:avLst/>
          </a:prstGeom>
          <a:noFill/>
        </p:spPr>
        <p:txBody>
          <a:bodyPr wrap="square" lIns="95227" tIns="47613" rIns="95227" bIns="47613" rtlCol="0">
            <a:spAutoFit/>
          </a:bodyPr>
          <a:lstStyle/>
          <a:p>
            <a:pPr algn="ctr" defTabSz="952294" fontAlgn="auto">
              <a:spcBef>
                <a:spcPts val="0"/>
              </a:spcBef>
              <a:spcAft>
                <a:spcPts val="0"/>
              </a:spcAft>
            </a:pPr>
            <a:r>
              <a:rPr lang="ru-RU" sz="2400" b="1" dirty="0">
                <a:solidFill>
                  <a:srgbClr val="002060"/>
                </a:solidFill>
                <a:latin typeface="+mn-lt"/>
                <a:cs typeface="+mn-cs"/>
              </a:rPr>
              <a:t>ХАРАКТЕРИСТИКА ПЕДАГОГИЧЕСКОГО КОЛЛЕКТИВА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7985937"/>
              </p:ext>
            </p:extLst>
          </p:nvPr>
        </p:nvGraphicFramePr>
        <p:xfrm>
          <a:off x="436418" y="763586"/>
          <a:ext cx="8502142" cy="5942014"/>
        </p:xfrm>
        <a:graphic>
          <a:graphicData uri="http://schemas.openxmlformats.org/drawingml/2006/table">
            <a:tbl>
              <a:tblPr firstRow="1" bandRow="1">
                <a:tableStyleId>{9DCAF9ED-07DC-4A11-8D7F-57B35C25682E}</a:tableStyleId>
              </a:tblPr>
              <a:tblGrid>
                <a:gridCol w="17387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6788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1639">
                  <a:extLst>
                    <a:ext uri="{9D8B030D-6E8A-4147-A177-3AD203B41FA5}">
                      <a16:colId xmlns:a16="http://schemas.microsoft.com/office/drawing/2014/main" val="3588561669"/>
                    </a:ext>
                  </a:extLst>
                </a:gridCol>
                <a:gridCol w="215243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357620">
                  <a:extLst>
                    <a:ext uri="{9D8B030D-6E8A-4147-A177-3AD203B41FA5}">
                      <a16:colId xmlns:a16="http://schemas.microsoft.com/office/drawing/2014/main" val="938381213"/>
                    </a:ext>
                  </a:extLst>
                </a:gridCol>
                <a:gridCol w="2493820">
                  <a:extLst>
                    <a:ext uri="{9D8B030D-6E8A-4147-A177-3AD203B41FA5}">
                      <a16:colId xmlns:a16="http://schemas.microsoft.com/office/drawing/2014/main" val="3976565781"/>
                    </a:ext>
                  </a:extLst>
                </a:gridCol>
              </a:tblGrid>
              <a:tr h="370859">
                <a:tc gridSpan="6">
                  <a:txBody>
                    <a:bodyPr/>
                    <a:lstStyle/>
                    <a:p>
                      <a:pPr algn="ctr"/>
                      <a:r>
                        <a:rPr lang="ru-RU" sz="1800" i="1" dirty="0">
                          <a:solidFill>
                            <a:schemeClr val="tx1"/>
                          </a:solidFill>
                        </a:rPr>
                        <a:t>Возрастной ценз педагогов</a:t>
                      </a:r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5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0" i="1" dirty="0"/>
                        <a:t>20-25 </a:t>
                      </a:r>
                      <a:r>
                        <a:rPr lang="ru-RU" sz="1800" b="0" i="1" baseline="0" dirty="0"/>
                        <a:t> </a:t>
                      </a:r>
                      <a:r>
                        <a:rPr lang="ru-RU" sz="1800" b="0" i="1" dirty="0"/>
                        <a:t>лет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0" i="1" dirty="0"/>
                        <a:t>30 - 39 лет</a:t>
                      </a:r>
                      <a:endParaRPr lang="ru-RU" dirty="0"/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0" i="1" dirty="0"/>
                        <a:t>40 – 44 года</a:t>
                      </a:r>
                      <a:endParaRPr lang="ru-RU" dirty="0"/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5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14% /1 чел.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72% /5 чел.</a:t>
                      </a:r>
                      <a:endParaRPr lang="ru-RU" dirty="0"/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14% /1 чел.</a:t>
                      </a:r>
                      <a:endParaRPr lang="ru-RU" dirty="0"/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59">
                <a:tc gridSpan="6">
                  <a:txBody>
                    <a:bodyPr/>
                    <a:lstStyle/>
                    <a:p>
                      <a:pPr algn="ctr"/>
                      <a:r>
                        <a:rPr lang="ru-RU" sz="1800" b="1" i="1" dirty="0"/>
                        <a:t>Уровень образования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0325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i="1" dirty="0"/>
                        <a:t>высшее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800" i="1"/>
                        <a:t>незаконченное высшее</a:t>
                      </a:r>
                      <a:endParaRPr lang="ru-RU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800" i="1"/>
                        <a:t>среднее профессиональное</a:t>
                      </a:r>
                      <a:endParaRPr lang="ru-RU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5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72%</a:t>
                      </a:r>
                      <a:r>
                        <a:rPr lang="ru-RU" sz="1800" baseline="0" dirty="0"/>
                        <a:t> / 5 чел.</a:t>
                      </a:r>
                      <a:endParaRPr lang="ru-RU" sz="1800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14% / 1 чел.</a:t>
                      </a:r>
                      <a:endParaRPr lang="ru-RU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 14% / 1 чел.</a:t>
                      </a:r>
                      <a:endParaRPr lang="ru-RU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59">
                <a:tc gridSpan="6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i="1" dirty="0"/>
                        <a:t>Стаж педагогической деятельности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59"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/>
                        <a:t>До 3 лет</a:t>
                      </a:r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i="1" dirty="0"/>
                        <a:t>3 - 5 лет</a:t>
                      </a:r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800" i="1" dirty="0"/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i="1" dirty="0"/>
                        <a:t>5 - 10 лет</a:t>
                      </a:r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i="1" dirty="0"/>
                        <a:t>10 - 15 лет</a:t>
                      </a:r>
                      <a:endParaRPr lang="ru-RU" dirty="0"/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59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14 % /1 чел.</a:t>
                      </a:r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14 % / 1 чел.</a:t>
                      </a:r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43 % / 3 чел.</a:t>
                      </a:r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28 % / 2 чел.</a:t>
                      </a:r>
                      <a:endParaRPr lang="ru-RU" dirty="0"/>
                    </a:p>
                  </a:txBody>
                  <a:tcPr marT="42203" marB="4220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59">
                <a:tc gridSpan="6">
                  <a:txBody>
                    <a:bodyPr/>
                    <a:lstStyle/>
                    <a:p>
                      <a:pPr algn="ctr"/>
                      <a:r>
                        <a:rPr lang="ru-RU" sz="1800" b="1" i="1" dirty="0"/>
                        <a:t>Наличие категорий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5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0" i="1" dirty="0"/>
                        <a:t>высшая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0" i="1" dirty="0"/>
                        <a:t>первая</a:t>
                      </a:r>
                      <a:endParaRPr lang="ru-RU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b="0" i="1"/>
                        <a:t>без категории</a:t>
                      </a:r>
                      <a:endParaRPr lang="ru-RU" sz="1800" b="0" i="1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5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dirty="0"/>
                        <a:t>14% / 1 чел.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58 % / 4 чел.</a:t>
                      </a:r>
                      <a:endParaRPr lang="ru-RU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28 % / 2 чел.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70859">
                <a:tc gridSpan="6">
                  <a:txBody>
                    <a:bodyPr/>
                    <a:lstStyle/>
                    <a:p>
                      <a:pPr algn="ctr"/>
                      <a:r>
                        <a:rPr lang="ru-RU" sz="1800" b="1" i="1" dirty="0"/>
                        <a:t>Курсы повышения ИКТ – компетентности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70859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i="1" dirty="0"/>
                        <a:t>2019 год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i="1" dirty="0"/>
                        <a:t>2020  год</a:t>
                      </a:r>
                      <a:endParaRPr lang="ru-RU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i="1" dirty="0"/>
                        <a:t>2021 год</a:t>
                      </a:r>
                      <a:endParaRPr lang="ru-RU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ru-RU" sz="1800" i="1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487801"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14% / 1 чел.</a:t>
                      </a:r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58 % / 3 чел.</a:t>
                      </a:r>
                      <a:endParaRPr lang="ru-RU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800" dirty="0"/>
                        <a:t>2 8 %</a:t>
                      </a:r>
                      <a:r>
                        <a:rPr lang="ru-RU" sz="1800" baseline="0" dirty="0"/>
                        <a:t> / 2 чел.</a:t>
                      </a:r>
                      <a:endParaRPr lang="ru-RU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/>
                    </a:p>
                  </a:txBody>
                  <a:tcPr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4672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Содержимое 5">
            <a:extLst>
              <a:ext uri="{FF2B5EF4-FFF2-40B4-BE49-F238E27FC236}">
                <a16:creationId xmlns:a16="http://schemas.microsoft.com/office/drawing/2014/main" id="{AA82617A-9CE9-4489-B1F5-84508C08B640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clrChange>
              <a:clrFrom>
                <a:srgbClr val="879BAF"/>
              </a:clrFrom>
              <a:clrTo>
                <a:srgbClr val="879BA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33307" y1="33015" x2="33307" y2="33015"/>
                        <a14:foregroundMark x1="51641" y1="39154" x2="51641" y2="39154"/>
                        <a14:foregroundMark x1="70376" y1="38199" x2="70376" y2="38199"/>
                        <a14:foregroundMark x1="82946" y1="37381" x2="82946" y2="3738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558" y="1410801"/>
            <a:ext cx="7613650" cy="446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EAE9A21-E718-472E-AAE3-05148BA9E110}"/>
              </a:ext>
            </a:extLst>
          </p:cNvPr>
          <p:cNvSpPr/>
          <p:nvPr/>
        </p:nvSpPr>
        <p:spPr>
          <a:xfrm>
            <a:off x="1731818" y="6277263"/>
            <a:ext cx="249382" cy="249382"/>
          </a:xfrm>
          <a:prstGeom prst="rect">
            <a:avLst/>
          </a:prstGeom>
          <a:solidFill>
            <a:srgbClr val="3EA8D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rgbClr val="00B0F0"/>
              </a:solidFill>
              <a:highlight>
                <a:srgbClr val="00FFFF"/>
              </a:highlight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8833461-7FB8-4498-89CB-9C9373CC395A}"/>
              </a:ext>
            </a:extLst>
          </p:cNvPr>
          <p:cNvSpPr/>
          <p:nvPr/>
        </p:nvSpPr>
        <p:spPr>
          <a:xfrm>
            <a:off x="3583936" y="6277263"/>
            <a:ext cx="249382" cy="249382"/>
          </a:xfrm>
          <a:prstGeom prst="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05EABCED-EE75-4579-9CA0-9BA307D5D6A0}"/>
              </a:ext>
            </a:extLst>
          </p:cNvPr>
          <p:cNvSpPr/>
          <p:nvPr/>
        </p:nvSpPr>
        <p:spPr>
          <a:xfrm>
            <a:off x="5402724" y="6249554"/>
            <a:ext cx="249382" cy="249382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AD300DE-9703-4141-B74F-F43471298894}"/>
              </a:ext>
            </a:extLst>
          </p:cNvPr>
          <p:cNvSpPr txBox="1"/>
          <p:nvPr/>
        </p:nvSpPr>
        <p:spPr>
          <a:xfrm>
            <a:off x="2096072" y="6217288"/>
            <a:ext cx="1066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всегда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8811D3D-7CC1-48AF-B90D-F94DA42ECD8B}"/>
              </a:ext>
            </a:extLst>
          </p:cNvPr>
          <p:cNvSpPr txBox="1"/>
          <p:nvPr/>
        </p:nvSpPr>
        <p:spPr>
          <a:xfrm>
            <a:off x="5787279" y="6210100"/>
            <a:ext cx="1066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никогда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D12E3BB-66BD-45D9-963A-7CDF54D98C48}"/>
              </a:ext>
            </a:extLst>
          </p:cNvPr>
          <p:cNvSpPr txBox="1"/>
          <p:nvPr/>
        </p:nvSpPr>
        <p:spPr>
          <a:xfrm>
            <a:off x="4003314" y="6217288"/>
            <a:ext cx="10662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иногда</a:t>
            </a: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79E8C81D-B80A-449E-B695-703E7F727A1C}"/>
              </a:ext>
            </a:extLst>
          </p:cNvPr>
          <p:cNvSpPr/>
          <p:nvPr/>
        </p:nvSpPr>
        <p:spPr>
          <a:xfrm rot="18893992">
            <a:off x="66934" y="4521084"/>
            <a:ext cx="2382982" cy="5126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Работа в видеоредакторе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ABFC74B1-D1C8-456A-9149-6AACB770CA04}"/>
              </a:ext>
            </a:extLst>
          </p:cNvPr>
          <p:cNvSpPr/>
          <p:nvPr/>
        </p:nvSpPr>
        <p:spPr>
          <a:xfrm rot="18893992">
            <a:off x="1058080" y="4391512"/>
            <a:ext cx="2596806" cy="5126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Работа в </a:t>
            </a:r>
            <a:r>
              <a:rPr lang="en-US" dirty="0"/>
              <a:t>Power Point</a:t>
            </a:r>
            <a:endParaRPr lang="ru-RU" dirty="0"/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61E6E0BB-916D-4D0A-AE55-8BE351B24180}"/>
              </a:ext>
            </a:extLst>
          </p:cNvPr>
          <p:cNvSpPr/>
          <p:nvPr/>
        </p:nvSpPr>
        <p:spPr>
          <a:xfrm rot="18893992">
            <a:off x="2165929" y="4644716"/>
            <a:ext cx="2945885" cy="5126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Работа с детьми в дистанционном режиме</a:t>
            </a:r>
          </a:p>
        </p:txBody>
      </p:sp>
      <p:sp>
        <p:nvSpPr>
          <p:cNvPr id="17" name="Прямоугольник: скругленные углы 16">
            <a:extLst>
              <a:ext uri="{FF2B5EF4-FFF2-40B4-BE49-F238E27FC236}">
                <a16:creationId xmlns:a16="http://schemas.microsoft.com/office/drawing/2014/main" id="{BC5C579B-3E96-4568-A334-5EF2E1965D0E}"/>
              </a:ext>
            </a:extLst>
          </p:cNvPr>
          <p:cNvSpPr/>
          <p:nvPr/>
        </p:nvSpPr>
        <p:spPr>
          <a:xfrm rot="18893992">
            <a:off x="3406034" y="4755795"/>
            <a:ext cx="3259516" cy="5126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Работа на образовательных платформах</a:t>
            </a: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:a16="http://schemas.microsoft.com/office/drawing/2014/main" id="{568580DA-6F20-4197-87DB-56CAAB098F6E}"/>
              </a:ext>
            </a:extLst>
          </p:cNvPr>
          <p:cNvSpPr/>
          <p:nvPr/>
        </p:nvSpPr>
        <p:spPr>
          <a:xfrm rot="18893992">
            <a:off x="5201322" y="4701673"/>
            <a:ext cx="2596806" cy="512618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/>
              <a:t>Использование ИКТ – на занятиях</a:t>
            </a: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FB47FBF-A821-429A-A78E-C398ABC4A641}"/>
              </a:ext>
            </a:extLst>
          </p:cNvPr>
          <p:cNvSpPr/>
          <p:nvPr/>
        </p:nvSpPr>
        <p:spPr>
          <a:xfrm>
            <a:off x="1558636" y="2549236"/>
            <a:ext cx="346364" cy="3463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17989D-4014-47D1-A9CC-260F732C27AE}"/>
              </a:ext>
            </a:extLst>
          </p:cNvPr>
          <p:cNvSpPr txBox="1"/>
          <p:nvPr/>
        </p:nvSpPr>
        <p:spPr>
          <a:xfrm>
            <a:off x="-189928" y="141086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D1890BD-7070-417D-A41D-1AA47DAE4F37}"/>
              </a:ext>
            </a:extLst>
          </p:cNvPr>
          <p:cNvSpPr txBox="1"/>
          <p:nvPr/>
        </p:nvSpPr>
        <p:spPr>
          <a:xfrm>
            <a:off x="43342" y="2235464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4F9D39E-9F5E-4421-950D-4CC21FC373C7}"/>
              </a:ext>
            </a:extLst>
          </p:cNvPr>
          <p:cNvSpPr txBox="1"/>
          <p:nvPr/>
        </p:nvSpPr>
        <p:spPr>
          <a:xfrm>
            <a:off x="732685" y="2108475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9EC0D9D-BA94-4CAD-8092-41D47FCA2E62}"/>
              </a:ext>
            </a:extLst>
          </p:cNvPr>
          <p:cNvSpPr txBox="1"/>
          <p:nvPr/>
        </p:nvSpPr>
        <p:spPr>
          <a:xfrm>
            <a:off x="6815309" y="1719347"/>
            <a:ext cx="6403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B277460-F1FB-4FB4-8AB1-91708A6A5BAA}"/>
              </a:ext>
            </a:extLst>
          </p:cNvPr>
          <p:cNvSpPr txBox="1"/>
          <p:nvPr/>
        </p:nvSpPr>
        <p:spPr>
          <a:xfrm>
            <a:off x="1369349" y="2454770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>
                <a:solidFill>
                  <a:schemeClr val="tx1"/>
                </a:solidFill>
              </a:rPr>
              <a:t>2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B100EC8-9334-4CFD-8751-B3C89CB35379}"/>
              </a:ext>
            </a:extLst>
          </p:cNvPr>
          <p:cNvSpPr txBox="1"/>
          <p:nvPr/>
        </p:nvSpPr>
        <p:spPr>
          <a:xfrm>
            <a:off x="2032618" y="2801314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6681558-D73C-425A-B47B-CF4A25C7DE8F}"/>
              </a:ext>
            </a:extLst>
          </p:cNvPr>
          <p:cNvSpPr txBox="1"/>
          <p:nvPr/>
        </p:nvSpPr>
        <p:spPr>
          <a:xfrm>
            <a:off x="2340464" y="2412406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7642456-8225-4424-9C5E-6CE1AF931A97}"/>
              </a:ext>
            </a:extLst>
          </p:cNvPr>
          <p:cNvSpPr txBox="1"/>
          <p:nvPr/>
        </p:nvSpPr>
        <p:spPr>
          <a:xfrm>
            <a:off x="2685306" y="1276155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6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E499FB0-A29E-429E-96B3-0D21FF33362E}"/>
              </a:ext>
            </a:extLst>
          </p:cNvPr>
          <p:cNvSpPr txBox="1"/>
          <p:nvPr/>
        </p:nvSpPr>
        <p:spPr>
          <a:xfrm>
            <a:off x="3317615" y="2847312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1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34426DF-691F-44A8-A151-A02B32E5B602}"/>
              </a:ext>
            </a:extLst>
          </p:cNvPr>
          <p:cNvSpPr txBox="1"/>
          <p:nvPr/>
        </p:nvSpPr>
        <p:spPr>
          <a:xfrm>
            <a:off x="3619397" y="2026725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408A835-DB1E-498B-81D0-CEA027F0B054}"/>
              </a:ext>
            </a:extLst>
          </p:cNvPr>
          <p:cNvSpPr txBox="1"/>
          <p:nvPr/>
        </p:nvSpPr>
        <p:spPr>
          <a:xfrm>
            <a:off x="4034395" y="142541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5F336A7-847A-45A2-B4C4-C530782C8B33}"/>
              </a:ext>
            </a:extLst>
          </p:cNvPr>
          <p:cNvSpPr txBox="1"/>
          <p:nvPr/>
        </p:nvSpPr>
        <p:spPr>
          <a:xfrm>
            <a:off x="3345324" y="1914580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4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7A9D7AC1-60A2-4BDF-8E31-00CB09B89132}"/>
              </a:ext>
            </a:extLst>
          </p:cNvPr>
          <p:cNvSpPr txBox="1"/>
          <p:nvPr/>
        </p:nvSpPr>
        <p:spPr>
          <a:xfrm>
            <a:off x="5009608" y="2426548"/>
            <a:ext cx="46689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BB72F8A-E623-49DC-B23D-2ACCC10A7EC7}"/>
              </a:ext>
            </a:extLst>
          </p:cNvPr>
          <p:cNvSpPr txBox="1"/>
          <p:nvPr/>
        </p:nvSpPr>
        <p:spPr>
          <a:xfrm>
            <a:off x="7438735" y="2247967"/>
            <a:ext cx="53667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/>
              <a:t>3</a:t>
            </a:r>
          </a:p>
        </p:txBody>
      </p:sp>
      <p:sp>
        <p:nvSpPr>
          <p:cNvPr id="30" name="Заголовок 29">
            <a:extLst>
              <a:ext uri="{FF2B5EF4-FFF2-40B4-BE49-F238E27FC236}">
                <a16:creationId xmlns:a16="http://schemas.microsoft.com/office/drawing/2014/main" id="{BB31285F-42EA-4DED-8E97-FBF93FDD0F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411" y="129028"/>
            <a:ext cx="7757100" cy="1325563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cs typeface="Times New Roman" panose="02020603050405020304" pitchFamily="18" charset="0"/>
              </a:rPr>
              <a:t>Результаты исследования  </a:t>
            </a:r>
            <a:br>
              <a:rPr lang="ru-RU" sz="2800" dirty="0">
                <a:cs typeface="Times New Roman" panose="02020603050405020304" pitchFamily="18" charset="0"/>
              </a:rPr>
            </a:br>
            <a:r>
              <a:rPr lang="ru-RU" sz="2800" dirty="0">
                <a:cs typeface="Times New Roman" panose="02020603050405020304" pitchFamily="18" charset="0"/>
              </a:rPr>
              <a:t> ИКТ-КОМПЕТЕНТНОСТИ педагогов</a:t>
            </a:r>
            <a:br>
              <a:rPr lang="ru-RU" sz="2800" dirty="0">
                <a:cs typeface="Times New Roman" panose="02020603050405020304" pitchFamily="18" charset="0"/>
              </a:rPr>
            </a:br>
            <a:endParaRPr lang="ru-RU" sz="2800" dirty="0">
              <a:cs typeface="Times New Roman" panose="020206030504050203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>
            <a:extLst>
              <a:ext uri="{FF2B5EF4-FFF2-40B4-BE49-F238E27FC236}">
                <a16:creationId xmlns:a16="http://schemas.microsoft.com/office/drawing/2014/main" id="{DFB62A4F-CA63-4DDF-AE9C-7858AC9E2F61}"/>
              </a:ext>
            </a:extLst>
          </p:cNvPr>
          <p:cNvSpPr>
            <a:spLocks noGrp="1" noChangeArrowheads="1"/>
          </p:cNvSpPr>
          <p:nvPr>
            <p:ph type="title" idx="4294967295"/>
          </p:nvPr>
        </p:nvSpPr>
        <p:spPr>
          <a:xfrm>
            <a:off x="0" y="63500"/>
            <a:ext cx="7758113" cy="1325563"/>
          </a:xfrm>
        </p:spPr>
        <p:txBody>
          <a:bodyPr/>
          <a:lstStyle/>
          <a:p>
            <a:pPr algn="ctr">
              <a:defRPr/>
            </a:pPr>
            <a:r>
              <a:rPr lang="ru-RU" dirty="0"/>
              <a:t>                  </a:t>
            </a:r>
            <a:endParaRPr lang="en-US" b="1" dirty="0">
              <a:solidFill>
                <a:srgbClr val="FF0000"/>
              </a:solidFill>
            </a:endParaRPr>
          </a:p>
        </p:txBody>
      </p:sp>
      <p:graphicFrame>
        <p:nvGraphicFramePr>
          <p:cNvPr id="3" name="Содержимое 3">
            <a:extLst>
              <a:ext uri="{FF2B5EF4-FFF2-40B4-BE49-F238E27FC236}">
                <a16:creationId xmlns:a16="http://schemas.microsoft.com/office/drawing/2014/main" id="{37674DE6-CECE-4F0C-ADDA-C6CBCDFDA8C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04377398"/>
              </p:ext>
            </p:extLst>
          </p:nvPr>
        </p:nvGraphicFramePr>
        <p:xfrm>
          <a:off x="0" y="1196758"/>
          <a:ext cx="9144000" cy="53148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95EABEC9-C80F-4550-BBE5-7C3D5663D0D3}"/>
              </a:ext>
            </a:extLst>
          </p:cNvPr>
          <p:cNvSpPr txBox="1"/>
          <p:nvPr/>
        </p:nvSpPr>
        <p:spPr>
          <a:xfrm>
            <a:off x="387927" y="0"/>
            <a:ext cx="8756073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+mn-lt"/>
                <a:cs typeface="Times New Roman" panose="02020603050405020304" pitchFamily="18" charset="0"/>
              </a:rPr>
              <a:t>Уровень владения ИКТ – компетентности педагогов</a:t>
            </a:r>
          </a:p>
          <a:p>
            <a:pPr algn="ctr"/>
            <a:r>
              <a:rPr lang="ru-RU" sz="2400" b="1" dirty="0">
                <a:latin typeface="+mn-lt"/>
                <a:cs typeface="Times New Roman" panose="02020603050405020304" pitchFamily="18" charset="0"/>
              </a:rPr>
              <a:t>2023 г.г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36850"/>
            <a:ext cx="9144000" cy="662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Box 2"/>
          <p:cNvSpPr txBox="1"/>
          <p:nvPr/>
        </p:nvSpPr>
        <p:spPr>
          <a:xfrm>
            <a:off x="0" y="0"/>
            <a:ext cx="9144000" cy="954107"/>
          </a:xfrm>
          <a:prstGeom prst="rect">
            <a:avLst/>
          </a:prstGeom>
          <a:solidFill>
            <a:srgbClr val="66CCFF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+mj-lt"/>
              </a:rPr>
              <a:t> </a:t>
            </a:r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ЛОКАЛЬНЫЕ АКТЫ В ОБРАЗОВАТЕЛЬНОЙ ОРГАНИЗАЦИИ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1422" y="1071801"/>
            <a:ext cx="9001156" cy="57861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Приказ приказа о переходе на обучение с помощью дистанционных технологий;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об использовании электронного обучения, дистанционных образовательных технологий при реализации ФГОС ДО;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Положение об использовании электронного обучения, дистанционных образовательных технологий при реализации дополнительных программ (на бюджетной и внебюджетной основе);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Рекомендации для родителей по организации дистанционного образования ребенка;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22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Методические рекомендации для педагогов по организации процесса взаимодействия и эффективной коммуникации с семьей ребенка, с самим ребенком в дистанционном формате; реализации процесса дошкольной образовательной деятельности с применением дистанционных образовательных технологий.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3125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472FD0-DB49-4DC7-BFFF-18B95611E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23968" y="0"/>
            <a:ext cx="77571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Работа по повышению </a:t>
            </a:r>
            <a:br>
              <a:rPr lang="ru-RU" dirty="0">
                <a:solidFill>
                  <a:srgbClr val="002060"/>
                </a:solidFill>
              </a:rPr>
            </a:br>
            <a:r>
              <a:rPr lang="ru-RU" dirty="0">
                <a:solidFill>
                  <a:srgbClr val="002060"/>
                </a:solidFill>
              </a:rPr>
              <a:t>ИКТ – компетентности педагогов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1E3BA02-DBB4-41FC-8FA6-54F6FABB3EC8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/>
          <a:srcRect l="3939" t="15152" r="5455"/>
          <a:stretch/>
        </p:blipFill>
        <p:spPr>
          <a:xfrm>
            <a:off x="105016" y="1428462"/>
            <a:ext cx="3530996" cy="2479964"/>
          </a:xfrm>
          <a:prstGeom prst="round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0B0E43A-63B1-44A7-AB19-C341AE76DB0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/>
          <a:srcRect l="4091" t="9292" r="2445" b="3030"/>
          <a:stretch/>
        </p:blipFill>
        <p:spPr>
          <a:xfrm>
            <a:off x="5514109" y="1325563"/>
            <a:ext cx="3524875" cy="2479965"/>
          </a:xfrm>
          <a:prstGeom prst="round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8DD41049-7D07-4C10-A205-6F5390CC04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/>
          <a:srcRect l="10838" t="23031" r="2576"/>
          <a:stretch/>
        </p:blipFill>
        <p:spPr>
          <a:xfrm>
            <a:off x="217892" y="4181621"/>
            <a:ext cx="3412000" cy="2274812"/>
          </a:xfrm>
          <a:prstGeom prst="round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5AF015A-A96B-4892-9BB9-BF5A8F5BEB38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/>
          <a:srcRect l="7321" t="12638" r="3104" b="6774"/>
          <a:stretch/>
        </p:blipFill>
        <p:spPr>
          <a:xfrm>
            <a:off x="5409381" y="4002176"/>
            <a:ext cx="3675313" cy="2479965"/>
          </a:xfrm>
          <a:prstGeom prst="round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</p:pic>
      <p:sp>
        <p:nvSpPr>
          <p:cNvPr id="19" name="Прямоугольник: скругленные углы 18">
            <a:extLst>
              <a:ext uri="{FF2B5EF4-FFF2-40B4-BE49-F238E27FC236}">
                <a16:creationId xmlns:a16="http://schemas.microsoft.com/office/drawing/2014/main" id="{25BE538C-39DB-4463-A61D-8AA1A928FF27}"/>
              </a:ext>
            </a:extLst>
          </p:cNvPr>
          <p:cNvSpPr/>
          <p:nvPr/>
        </p:nvSpPr>
        <p:spPr>
          <a:xfrm>
            <a:off x="575584" y="6380596"/>
            <a:ext cx="2618509" cy="468603"/>
          </a:xfrm>
          <a:prstGeom prst="roundRect">
            <a:avLst/>
          </a:prstGeom>
          <a:solidFill>
            <a:srgbClr val="FFFFCC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Работа на платформе </a:t>
            </a:r>
            <a:r>
              <a:rPr lang="ru-RU" dirty="0" err="1">
                <a:solidFill>
                  <a:srgbClr val="002060"/>
                </a:solidFill>
              </a:rPr>
              <a:t>Учи.ру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20" name="Прямоугольник: скругленные углы 19">
            <a:extLst>
              <a:ext uri="{FF2B5EF4-FFF2-40B4-BE49-F238E27FC236}">
                <a16:creationId xmlns:a16="http://schemas.microsoft.com/office/drawing/2014/main" id="{1F0504CF-2358-4525-8FD0-70AC4D73D0DD}"/>
              </a:ext>
            </a:extLst>
          </p:cNvPr>
          <p:cNvSpPr/>
          <p:nvPr/>
        </p:nvSpPr>
        <p:spPr>
          <a:xfrm>
            <a:off x="563087" y="3848059"/>
            <a:ext cx="2853275" cy="490969"/>
          </a:xfrm>
          <a:prstGeom prst="roundRect">
            <a:avLst/>
          </a:prstGeom>
          <a:solidFill>
            <a:srgbClr val="FFFFCC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Работа с сенсорным киоском.</a:t>
            </a:r>
          </a:p>
        </p:txBody>
      </p:sp>
      <p:sp>
        <p:nvSpPr>
          <p:cNvPr id="21" name="Прямоугольник: скругленные углы 20">
            <a:extLst>
              <a:ext uri="{FF2B5EF4-FFF2-40B4-BE49-F238E27FC236}">
                <a16:creationId xmlns:a16="http://schemas.microsoft.com/office/drawing/2014/main" id="{CEDBC23A-F848-42F6-9FE5-A29271DA0012}"/>
              </a:ext>
            </a:extLst>
          </p:cNvPr>
          <p:cNvSpPr/>
          <p:nvPr/>
        </p:nvSpPr>
        <p:spPr>
          <a:xfrm>
            <a:off x="5900870" y="3616036"/>
            <a:ext cx="2618509" cy="554181"/>
          </a:xfrm>
          <a:prstGeom prst="roundRect">
            <a:avLst/>
          </a:prstGeom>
          <a:solidFill>
            <a:srgbClr val="FFFFCC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dirty="0">
                <a:solidFill>
                  <a:srgbClr val="002060"/>
                </a:solidFill>
              </a:rPr>
              <a:t>Работа с сайтом детского сада.</a:t>
            </a:r>
          </a:p>
        </p:txBody>
      </p:sp>
      <p:sp>
        <p:nvSpPr>
          <p:cNvPr id="22" name="Прямоугольник: скругленные углы 21">
            <a:extLst>
              <a:ext uri="{FF2B5EF4-FFF2-40B4-BE49-F238E27FC236}">
                <a16:creationId xmlns:a16="http://schemas.microsoft.com/office/drawing/2014/main" id="{E10E9A29-56F4-486B-B27F-2524AA2CB3B8}"/>
              </a:ext>
            </a:extLst>
          </p:cNvPr>
          <p:cNvSpPr/>
          <p:nvPr/>
        </p:nvSpPr>
        <p:spPr>
          <a:xfrm>
            <a:off x="5347609" y="6197778"/>
            <a:ext cx="2618509" cy="554182"/>
          </a:xfrm>
          <a:prstGeom prst="roundRect">
            <a:avLst/>
          </a:prstGeom>
          <a:solidFill>
            <a:srgbClr val="FFFFCC"/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02060"/>
                </a:solidFill>
              </a:rPr>
              <a:t>Создание интерактивных игр.</a:t>
            </a:r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FA017FE5-3EFD-4FA7-8B70-4E414C7FF1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535" y="166412"/>
            <a:ext cx="1153449" cy="11534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Овал 13">
            <a:extLst>
              <a:ext uri="{FF2B5EF4-FFF2-40B4-BE49-F238E27FC236}">
                <a16:creationId xmlns:a16="http://schemas.microsoft.com/office/drawing/2014/main" id="{DAEE0380-B639-4B5F-9760-4F7C874F20E0}"/>
              </a:ext>
            </a:extLst>
          </p:cNvPr>
          <p:cNvSpPr/>
          <p:nvPr/>
        </p:nvSpPr>
        <p:spPr bwMode="auto">
          <a:xfrm>
            <a:off x="3560995" y="2728482"/>
            <a:ext cx="2134613" cy="2020134"/>
          </a:xfrm>
          <a:prstGeom prst="ellipse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Повышение 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ИКТ –</a:t>
            </a:r>
          </a:p>
          <a:p>
            <a:pPr algn="ctr">
              <a:defRPr/>
            </a:pPr>
            <a:r>
              <a:rPr lang="ru-RU" b="1" dirty="0">
                <a:solidFill>
                  <a:srgbClr val="002060"/>
                </a:solidFill>
                <a:latin typeface="+mj-lt"/>
                <a:cs typeface="Times New Roman" panose="02020603050405020304" pitchFamily="18" charset="0"/>
              </a:rPr>
              <a:t>компетентности</a:t>
            </a:r>
          </a:p>
        </p:txBody>
      </p:sp>
      <p:grpSp>
        <p:nvGrpSpPr>
          <p:cNvPr id="15" name="Group 11">
            <a:extLst>
              <a:ext uri="{FF2B5EF4-FFF2-40B4-BE49-F238E27FC236}">
                <a16:creationId xmlns:a16="http://schemas.microsoft.com/office/drawing/2014/main" id="{200D75A8-7509-4CB9-8340-9159ECBC22A4}"/>
              </a:ext>
            </a:extLst>
          </p:cNvPr>
          <p:cNvGrpSpPr>
            <a:grpSpLocks/>
          </p:cNvGrpSpPr>
          <p:nvPr/>
        </p:nvGrpSpPr>
        <p:grpSpPr bwMode="auto">
          <a:xfrm>
            <a:off x="7573705" y="2645424"/>
            <a:ext cx="1465279" cy="1299140"/>
            <a:chOff x="2064" y="1008"/>
            <a:chExt cx="750" cy="872"/>
          </a:xfrm>
        </p:grpSpPr>
        <p:sp>
          <p:nvSpPr>
            <p:cNvPr id="17" name="Oval 12">
              <a:extLst>
                <a:ext uri="{FF2B5EF4-FFF2-40B4-BE49-F238E27FC236}">
                  <a16:creationId xmlns:a16="http://schemas.microsoft.com/office/drawing/2014/main" id="{5BFD22C5-A750-470D-BCA8-9E344359602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64" y="1008"/>
              <a:ext cx="722" cy="8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9pPr>
            </a:lstStyle>
            <a:p>
              <a:pPr eaLnBrk="1" hangingPunct="1"/>
              <a:endParaRPr lang="ru-RU" altLang="ru-RU" sz="1800"/>
            </a:p>
          </p:txBody>
        </p:sp>
        <p:grpSp>
          <p:nvGrpSpPr>
            <p:cNvPr id="18" name="Group 13">
              <a:extLst>
                <a:ext uri="{FF2B5EF4-FFF2-40B4-BE49-F238E27FC236}">
                  <a16:creationId xmlns:a16="http://schemas.microsoft.com/office/drawing/2014/main" id="{BBB6C53F-87CF-4A87-B42B-28FDC6BE6DB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6" y="1031"/>
              <a:ext cx="680" cy="849"/>
              <a:chOff x="3975" y="1593"/>
              <a:chExt cx="931" cy="1163"/>
            </a:xfrm>
          </p:grpSpPr>
          <p:pic>
            <p:nvPicPr>
              <p:cNvPr id="36" name="Picture 14" descr="circuler_1">
                <a:extLst>
                  <a:ext uri="{FF2B5EF4-FFF2-40B4-BE49-F238E27FC236}">
                    <a16:creationId xmlns:a16="http://schemas.microsoft.com/office/drawing/2014/main" id="{B99AEA13-9F41-4606-97BD-69025961F85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7" name="Oval 15">
                <a:extLst>
                  <a:ext uri="{FF2B5EF4-FFF2-40B4-BE49-F238E27FC236}">
                    <a16:creationId xmlns:a16="http://schemas.microsoft.com/office/drawing/2014/main" id="{C2FBC41E-2579-41A1-8D2E-12CD954F591F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975" y="1593"/>
                <a:ext cx="931" cy="937"/>
              </a:xfrm>
              <a:prstGeom prst="ellipse">
                <a:avLst/>
              </a:prstGeom>
              <a:solidFill>
                <a:schemeClr val="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1pPr>
                <a:lvl2pPr marL="742950" indent="-28575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2pPr>
                <a:lvl3pPr marL="11430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3pPr>
                <a:lvl4pPr marL="16002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4pPr>
                <a:lvl5pPr marL="20574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9pPr>
              </a:lstStyle>
              <a:p>
                <a:pPr eaLnBrk="1" hangingPunct="1"/>
                <a:endParaRPr lang="ru-RU" altLang="ru-RU" sz="1800"/>
              </a:p>
            </p:txBody>
          </p:sp>
          <p:pic>
            <p:nvPicPr>
              <p:cNvPr id="38" name="Picture 16" descr="light_shadow1">
                <a:extLst>
                  <a:ext uri="{FF2B5EF4-FFF2-40B4-BE49-F238E27FC236}">
                    <a16:creationId xmlns:a16="http://schemas.microsoft.com/office/drawing/2014/main" id="{04AF0E33-9895-4BB7-84E8-A32ADB394DD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39" name="Group 17">
                <a:extLst>
                  <a:ext uri="{FF2B5EF4-FFF2-40B4-BE49-F238E27FC236}">
                    <a16:creationId xmlns:a16="http://schemas.microsoft.com/office/drawing/2014/main" id="{81FE2A51-7518-4C01-9AE9-60FF60CFDBA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40" name="Group 18">
                  <a:extLst>
                    <a:ext uri="{FF2B5EF4-FFF2-40B4-BE49-F238E27FC236}">
                      <a16:creationId xmlns:a16="http://schemas.microsoft.com/office/drawing/2014/main" id="{D2CE1756-C765-43A3-99F9-60578BAC685A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46" name="AutoShape 19">
                    <a:extLst>
                      <a:ext uri="{FF2B5EF4-FFF2-40B4-BE49-F238E27FC236}">
                        <a16:creationId xmlns:a16="http://schemas.microsoft.com/office/drawing/2014/main" id="{B39F592E-7095-47D2-9E53-2B5E01017C9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47" name="AutoShape 20">
                    <a:extLst>
                      <a:ext uri="{FF2B5EF4-FFF2-40B4-BE49-F238E27FC236}">
                        <a16:creationId xmlns:a16="http://schemas.microsoft.com/office/drawing/2014/main" id="{22CCEEA8-7BB7-48A4-B75F-518C2B8B026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48" name="AutoShape 21">
                    <a:extLst>
                      <a:ext uri="{FF2B5EF4-FFF2-40B4-BE49-F238E27FC236}">
                        <a16:creationId xmlns:a16="http://schemas.microsoft.com/office/drawing/2014/main" id="{7E66727E-0652-4EB9-B1C6-39AC59705DB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49" name="AutoShape 22">
                    <a:extLst>
                      <a:ext uri="{FF2B5EF4-FFF2-40B4-BE49-F238E27FC236}">
                        <a16:creationId xmlns:a16="http://schemas.microsoft.com/office/drawing/2014/main" id="{5AE88ED5-B324-4C3B-94F7-CF5A3C54033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</p:grpSp>
            <p:grpSp>
              <p:nvGrpSpPr>
                <p:cNvPr id="41" name="Group 23">
                  <a:extLst>
                    <a:ext uri="{FF2B5EF4-FFF2-40B4-BE49-F238E27FC236}">
                      <a16:creationId xmlns:a16="http://schemas.microsoft.com/office/drawing/2014/main" id="{6A15410E-1F05-442A-981F-141885A7E0F2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42" name="AutoShape 24">
                    <a:extLst>
                      <a:ext uri="{FF2B5EF4-FFF2-40B4-BE49-F238E27FC236}">
                        <a16:creationId xmlns:a16="http://schemas.microsoft.com/office/drawing/2014/main" id="{D5D727E7-1D59-4A27-9120-4091B9D0E9F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43" name="AutoShape 25">
                    <a:extLst>
                      <a:ext uri="{FF2B5EF4-FFF2-40B4-BE49-F238E27FC236}">
                        <a16:creationId xmlns:a16="http://schemas.microsoft.com/office/drawing/2014/main" id="{559A9E59-F5CC-445D-880D-BD6C52DDB8D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44" name="AutoShape 26">
                    <a:extLst>
                      <a:ext uri="{FF2B5EF4-FFF2-40B4-BE49-F238E27FC236}">
                        <a16:creationId xmlns:a16="http://schemas.microsoft.com/office/drawing/2014/main" id="{DA69C51F-51B4-48CD-8707-983369403D97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45" name="AutoShape 27">
                    <a:extLst>
                      <a:ext uri="{FF2B5EF4-FFF2-40B4-BE49-F238E27FC236}">
                        <a16:creationId xmlns:a16="http://schemas.microsoft.com/office/drawing/2014/main" id="{303732C9-2254-4A1C-90C7-6C0621A4EE3F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</p:grpSp>
          </p:grpSp>
        </p:grpSp>
        <p:grpSp>
          <p:nvGrpSpPr>
            <p:cNvPr id="23" name="Group 28">
              <a:extLst>
                <a:ext uri="{FF2B5EF4-FFF2-40B4-BE49-F238E27FC236}">
                  <a16:creationId xmlns:a16="http://schemas.microsoft.com/office/drawing/2014/main" id="{C564F2D8-7967-4446-95DB-7E662CF8B63B}"/>
                </a:ext>
              </a:extLst>
            </p:cNvPr>
            <p:cNvGrpSpPr>
              <a:grpSpLocks/>
            </p:cNvGrpSpPr>
            <p:nvPr/>
          </p:nvGrpSpPr>
          <p:grpSpPr bwMode="auto">
            <a:xfrm rot="-3733502" flipH="1" flipV="1">
              <a:off x="2368" y="1501"/>
              <a:ext cx="527" cy="142"/>
              <a:chOff x="2532" y="1024"/>
              <a:chExt cx="893" cy="273"/>
            </a:xfrm>
          </p:grpSpPr>
          <p:grpSp>
            <p:nvGrpSpPr>
              <p:cNvPr id="26" name="Group 29">
                <a:extLst>
                  <a:ext uri="{FF2B5EF4-FFF2-40B4-BE49-F238E27FC236}">
                    <a16:creationId xmlns:a16="http://schemas.microsoft.com/office/drawing/2014/main" id="{C3B2EBC5-88E0-49D1-8C75-C80E56465E7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" y="1024"/>
                <a:ext cx="743" cy="216"/>
                <a:chOff x="1565" y="2522"/>
                <a:chExt cx="1118" cy="325"/>
              </a:xfrm>
            </p:grpSpPr>
            <p:sp>
              <p:nvSpPr>
                <p:cNvPr id="32" name="AutoShape 30">
                  <a:extLst>
                    <a:ext uri="{FF2B5EF4-FFF2-40B4-BE49-F238E27FC236}">
                      <a16:creationId xmlns:a16="http://schemas.microsoft.com/office/drawing/2014/main" id="{42E29853-D15B-48AC-910F-0E9A3EE35EC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33" name="AutoShape 31">
                  <a:extLst>
                    <a:ext uri="{FF2B5EF4-FFF2-40B4-BE49-F238E27FC236}">
                      <a16:creationId xmlns:a16="http://schemas.microsoft.com/office/drawing/2014/main" id="{1C004EA0-48D7-4493-AAD1-A5E44CD37C2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2033" y="2228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34" name="AutoShape 32">
                  <a:extLst>
                    <a:ext uri="{FF2B5EF4-FFF2-40B4-BE49-F238E27FC236}">
                      <a16:creationId xmlns:a16="http://schemas.microsoft.com/office/drawing/2014/main" id="{93580627-C382-494B-B78A-91E69332A8A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35" name="AutoShape 33">
                  <a:extLst>
                    <a:ext uri="{FF2B5EF4-FFF2-40B4-BE49-F238E27FC236}">
                      <a16:creationId xmlns:a16="http://schemas.microsoft.com/office/drawing/2014/main" id="{EC2BB70A-5EB4-4C60-B81E-27D4FFEA31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</p:grpSp>
          <p:grpSp>
            <p:nvGrpSpPr>
              <p:cNvPr id="27" name="Group 34">
                <a:extLst>
                  <a:ext uri="{FF2B5EF4-FFF2-40B4-BE49-F238E27FC236}">
                    <a16:creationId xmlns:a16="http://schemas.microsoft.com/office/drawing/2014/main" id="{16215EE2-2334-4773-A2E1-6C3E89A9F06D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28" name="AutoShape 35">
                  <a:extLst>
                    <a:ext uri="{FF2B5EF4-FFF2-40B4-BE49-F238E27FC236}">
                      <a16:creationId xmlns:a16="http://schemas.microsoft.com/office/drawing/2014/main" id="{5F5CC4B4-7D23-487E-B4A4-6C9B5EDBC29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29" name="AutoShape 36">
                  <a:extLst>
                    <a:ext uri="{FF2B5EF4-FFF2-40B4-BE49-F238E27FC236}">
                      <a16:creationId xmlns:a16="http://schemas.microsoft.com/office/drawing/2014/main" id="{7F1678D5-9A96-4662-90D6-EC2ACD8E428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30" name="AutoShape 37">
                  <a:extLst>
                    <a:ext uri="{FF2B5EF4-FFF2-40B4-BE49-F238E27FC236}">
                      <a16:creationId xmlns:a16="http://schemas.microsoft.com/office/drawing/2014/main" id="{CE72A410-5627-44F3-99A9-B5642CF2EA9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31" name="AutoShape 38">
                  <a:extLst>
                    <a:ext uri="{FF2B5EF4-FFF2-40B4-BE49-F238E27FC236}">
                      <a16:creationId xmlns:a16="http://schemas.microsoft.com/office/drawing/2014/main" id="{E1131C96-1D6E-4C33-B821-F98D9E1321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</p:grpSp>
        </p:grpSp>
        <p:sp>
          <p:nvSpPr>
            <p:cNvPr id="25" name="Rectangle 39">
              <a:extLst>
                <a:ext uri="{FF2B5EF4-FFF2-40B4-BE49-F238E27FC236}">
                  <a16:creationId xmlns:a16="http://schemas.microsoft.com/office/drawing/2014/main" id="{4A3B20C1-FA67-44A6-B26C-6F2E269A35D9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91" y="1131"/>
              <a:ext cx="723" cy="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9pPr>
            </a:lstStyle>
            <a:p>
              <a:pPr algn="ctr" eaLnBrk="1" hangingPunct="1"/>
              <a:r>
                <a:rPr lang="ru-RU" altLang="ru-RU" b="1" dirty="0">
                  <a:latin typeface="+mn-lt"/>
                  <a:cs typeface="Times New Roman" panose="02020603050405020304" pitchFamily="18" charset="0"/>
                </a:rPr>
                <a:t>Недели педагогического мастерства</a:t>
              </a:r>
            </a:p>
          </p:txBody>
        </p:sp>
      </p:grpSp>
      <p:grpSp>
        <p:nvGrpSpPr>
          <p:cNvPr id="51" name="Group 127">
            <a:extLst>
              <a:ext uri="{FF2B5EF4-FFF2-40B4-BE49-F238E27FC236}">
                <a16:creationId xmlns:a16="http://schemas.microsoft.com/office/drawing/2014/main" id="{14B76E21-36CE-4077-AD76-ED3275340F00}"/>
              </a:ext>
            </a:extLst>
          </p:cNvPr>
          <p:cNvGrpSpPr>
            <a:grpSpLocks/>
          </p:cNvGrpSpPr>
          <p:nvPr/>
        </p:nvGrpSpPr>
        <p:grpSpPr bwMode="auto">
          <a:xfrm>
            <a:off x="7767067" y="5923517"/>
            <a:ext cx="1360859" cy="1058154"/>
            <a:chOff x="2064" y="1008"/>
            <a:chExt cx="759" cy="982"/>
          </a:xfrm>
        </p:grpSpPr>
        <p:sp>
          <p:nvSpPr>
            <p:cNvPr id="52" name="Oval 128">
              <a:extLst>
                <a:ext uri="{FF2B5EF4-FFF2-40B4-BE49-F238E27FC236}">
                  <a16:creationId xmlns:a16="http://schemas.microsoft.com/office/drawing/2014/main" id="{3AF98F01-FA8B-4889-8F60-BB98D5DB7F7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9pPr>
            </a:lstStyle>
            <a:p>
              <a:pPr eaLnBrk="1" hangingPunct="1"/>
              <a:endParaRPr lang="ru-RU" altLang="ru-RU" sz="1800"/>
            </a:p>
          </p:txBody>
        </p:sp>
        <p:grpSp>
          <p:nvGrpSpPr>
            <p:cNvPr id="53" name="Group 129">
              <a:extLst>
                <a:ext uri="{FF2B5EF4-FFF2-40B4-BE49-F238E27FC236}">
                  <a16:creationId xmlns:a16="http://schemas.microsoft.com/office/drawing/2014/main" id="{D1C9212F-DBC8-4E3D-9F8C-D9E88A30FADF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6" y="1030"/>
              <a:ext cx="737" cy="852"/>
              <a:chOff x="3975" y="1593"/>
              <a:chExt cx="1009" cy="1168"/>
            </a:xfrm>
          </p:grpSpPr>
          <p:pic>
            <p:nvPicPr>
              <p:cNvPr id="66" name="Picture 130" descr="circuler_1">
                <a:extLst>
                  <a:ext uri="{FF2B5EF4-FFF2-40B4-BE49-F238E27FC236}">
                    <a16:creationId xmlns:a16="http://schemas.microsoft.com/office/drawing/2014/main" id="{23388AF7-DACD-458B-9FEB-0E68C025537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1009" cy="116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67" name="Oval 131">
                <a:extLst>
                  <a:ext uri="{FF2B5EF4-FFF2-40B4-BE49-F238E27FC236}">
                    <a16:creationId xmlns:a16="http://schemas.microsoft.com/office/drawing/2014/main" id="{77A87236-45F2-4EAC-9A25-10B737629571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028" y="1667"/>
                <a:ext cx="931" cy="937"/>
              </a:xfrm>
              <a:prstGeom prst="ellipse">
                <a:avLst/>
              </a:prstGeom>
              <a:solidFill>
                <a:schemeClr val="folHlink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1pPr>
                <a:lvl2pPr marL="742950" indent="-28575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2pPr>
                <a:lvl3pPr marL="11430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3pPr>
                <a:lvl4pPr marL="16002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4pPr>
                <a:lvl5pPr marL="20574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9pPr>
              </a:lstStyle>
              <a:p>
                <a:pPr eaLnBrk="1" hangingPunct="1"/>
                <a:endParaRPr lang="ru-RU" altLang="ru-RU" sz="1800"/>
              </a:p>
            </p:txBody>
          </p:sp>
          <p:pic>
            <p:nvPicPr>
              <p:cNvPr id="68" name="Picture 132" descr="light_shadow1">
                <a:extLst>
                  <a:ext uri="{FF2B5EF4-FFF2-40B4-BE49-F238E27FC236}">
                    <a16:creationId xmlns:a16="http://schemas.microsoft.com/office/drawing/2014/main" id="{8CF8983C-FCB7-4580-8CCC-8CEBECBF4852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4192" y="1831"/>
                <a:ext cx="682" cy="5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69" name="Group 133">
                <a:extLst>
                  <a:ext uri="{FF2B5EF4-FFF2-40B4-BE49-F238E27FC236}">
                    <a16:creationId xmlns:a16="http://schemas.microsoft.com/office/drawing/2014/main" id="{F3EE5B32-881F-4BC3-8A34-CBD0519156DC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-3733502" flipH="1" flipV="1">
                <a:off x="4250" y="2244"/>
                <a:ext cx="821" cy="191"/>
                <a:chOff x="2528" y="1060"/>
                <a:chExt cx="894" cy="236"/>
              </a:xfrm>
            </p:grpSpPr>
            <p:grpSp>
              <p:nvGrpSpPr>
                <p:cNvPr id="70" name="Group 134">
                  <a:extLst>
                    <a:ext uri="{FF2B5EF4-FFF2-40B4-BE49-F238E27FC236}">
                      <a16:creationId xmlns:a16="http://schemas.microsoft.com/office/drawing/2014/main" id="{5E4AA78E-9048-49FA-B815-22DC8E420F7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28" y="1060"/>
                  <a:ext cx="742" cy="186"/>
                  <a:chOff x="1565" y="2568"/>
                  <a:chExt cx="1118" cy="279"/>
                </a:xfrm>
              </p:grpSpPr>
              <p:sp>
                <p:nvSpPr>
                  <p:cNvPr id="76" name="AutoShape 135">
                    <a:extLst>
                      <a:ext uri="{FF2B5EF4-FFF2-40B4-BE49-F238E27FC236}">
                        <a16:creationId xmlns:a16="http://schemas.microsoft.com/office/drawing/2014/main" id="{3F610622-FC4D-469C-A2E9-5FE68F226512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77" name="AutoShape 136">
                    <a:extLst>
                      <a:ext uri="{FF2B5EF4-FFF2-40B4-BE49-F238E27FC236}">
                        <a16:creationId xmlns:a16="http://schemas.microsoft.com/office/drawing/2014/main" id="{4440CCAB-AABC-471C-AA30-C8F5176726A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78" name="AutoShape 137">
                    <a:extLst>
                      <a:ext uri="{FF2B5EF4-FFF2-40B4-BE49-F238E27FC236}">
                        <a16:creationId xmlns:a16="http://schemas.microsoft.com/office/drawing/2014/main" id="{1F3C3065-E30B-48F8-A499-A5C526B09DDA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79" name="AutoShape 138">
                    <a:extLst>
                      <a:ext uri="{FF2B5EF4-FFF2-40B4-BE49-F238E27FC236}">
                        <a16:creationId xmlns:a16="http://schemas.microsoft.com/office/drawing/2014/main" id="{426224DC-B29D-4241-8314-61C9B557973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</p:grpSp>
            <p:grpSp>
              <p:nvGrpSpPr>
                <p:cNvPr id="71" name="Group 139">
                  <a:extLst>
                    <a:ext uri="{FF2B5EF4-FFF2-40B4-BE49-F238E27FC236}">
                      <a16:creationId xmlns:a16="http://schemas.microsoft.com/office/drawing/2014/main" id="{26614596-FAF7-47EC-BD3D-28960AB61CE0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353540">
                  <a:off x="2680" y="1110"/>
                  <a:ext cx="742" cy="186"/>
                  <a:chOff x="1565" y="2568"/>
                  <a:chExt cx="1118" cy="279"/>
                </a:xfrm>
              </p:grpSpPr>
              <p:sp>
                <p:nvSpPr>
                  <p:cNvPr id="72" name="AutoShape 140">
                    <a:extLst>
                      <a:ext uri="{FF2B5EF4-FFF2-40B4-BE49-F238E27FC236}">
                        <a16:creationId xmlns:a16="http://schemas.microsoft.com/office/drawing/2014/main" id="{57E457E5-EF76-49D9-A7FB-13197C092DD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73" name="AutoShape 141">
                    <a:extLst>
                      <a:ext uri="{FF2B5EF4-FFF2-40B4-BE49-F238E27FC236}">
                        <a16:creationId xmlns:a16="http://schemas.microsoft.com/office/drawing/2014/main" id="{A4570BA8-7094-436F-8ACF-CCC1EC6818BD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74" name="AutoShape 142">
                    <a:extLst>
                      <a:ext uri="{FF2B5EF4-FFF2-40B4-BE49-F238E27FC236}">
                        <a16:creationId xmlns:a16="http://schemas.microsoft.com/office/drawing/2014/main" id="{8404BB74-1EB9-4845-B5BB-CAE5B57B520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75" name="AutoShape 143">
                    <a:extLst>
                      <a:ext uri="{FF2B5EF4-FFF2-40B4-BE49-F238E27FC236}">
                        <a16:creationId xmlns:a16="http://schemas.microsoft.com/office/drawing/2014/main" id="{02345FCD-3097-4924-AEA9-116F6EADB03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</p:grpSp>
          </p:grpSp>
        </p:grpSp>
        <p:grpSp>
          <p:nvGrpSpPr>
            <p:cNvPr id="54" name="Group 144">
              <a:extLst>
                <a:ext uri="{FF2B5EF4-FFF2-40B4-BE49-F238E27FC236}">
                  <a16:creationId xmlns:a16="http://schemas.microsoft.com/office/drawing/2014/main" id="{C8CE0614-F728-4FDA-B029-3F1F09DD91A5}"/>
                </a:ext>
              </a:extLst>
            </p:cNvPr>
            <p:cNvGrpSpPr>
              <a:grpSpLocks/>
            </p:cNvGrpSpPr>
            <p:nvPr/>
          </p:nvGrpSpPr>
          <p:grpSpPr bwMode="auto">
            <a:xfrm rot="-3733502" flipH="1" flipV="1">
              <a:off x="2258" y="1552"/>
              <a:ext cx="686" cy="189"/>
              <a:chOff x="2528" y="966"/>
              <a:chExt cx="1161" cy="365"/>
            </a:xfrm>
          </p:grpSpPr>
          <p:grpSp>
            <p:nvGrpSpPr>
              <p:cNvPr id="56" name="Group 145">
                <a:extLst>
                  <a:ext uri="{FF2B5EF4-FFF2-40B4-BE49-F238E27FC236}">
                    <a16:creationId xmlns:a16="http://schemas.microsoft.com/office/drawing/2014/main" id="{0463ABBF-ED3F-45A4-9FB6-9A8D911F824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28" y="1060"/>
                <a:ext cx="742" cy="186"/>
                <a:chOff x="1565" y="2568"/>
                <a:chExt cx="1118" cy="279"/>
              </a:xfrm>
            </p:grpSpPr>
            <p:sp>
              <p:nvSpPr>
                <p:cNvPr id="62" name="AutoShape 146">
                  <a:extLst>
                    <a:ext uri="{FF2B5EF4-FFF2-40B4-BE49-F238E27FC236}">
                      <a16:creationId xmlns:a16="http://schemas.microsoft.com/office/drawing/2014/main" id="{96377037-A11D-481F-87BC-1C768811D26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63" name="AutoShape 147">
                  <a:extLst>
                    <a:ext uri="{FF2B5EF4-FFF2-40B4-BE49-F238E27FC236}">
                      <a16:creationId xmlns:a16="http://schemas.microsoft.com/office/drawing/2014/main" id="{9DB554C4-1A61-46FC-9AF3-D734A942F88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64" name="AutoShape 148">
                  <a:extLst>
                    <a:ext uri="{FF2B5EF4-FFF2-40B4-BE49-F238E27FC236}">
                      <a16:creationId xmlns:a16="http://schemas.microsoft.com/office/drawing/2014/main" id="{8527D0F5-2C6C-4F20-AD54-F7F1B86DDCB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65" name="AutoShape 149">
                  <a:extLst>
                    <a:ext uri="{FF2B5EF4-FFF2-40B4-BE49-F238E27FC236}">
                      <a16:creationId xmlns:a16="http://schemas.microsoft.com/office/drawing/2014/main" id="{653FCC11-851E-4A5D-885E-0F9856523F4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</p:grpSp>
          <p:grpSp>
            <p:nvGrpSpPr>
              <p:cNvPr id="57" name="Group 150">
                <a:extLst>
                  <a:ext uri="{FF2B5EF4-FFF2-40B4-BE49-F238E27FC236}">
                    <a16:creationId xmlns:a16="http://schemas.microsoft.com/office/drawing/2014/main" id="{7458BBD3-26A0-4170-BBE5-B4A5B59568F0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353540">
                <a:off x="2713" y="966"/>
                <a:ext cx="976" cy="365"/>
                <a:chOff x="1565" y="2270"/>
                <a:chExt cx="1470" cy="547"/>
              </a:xfrm>
            </p:grpSpPr>
            <p:sp>
              <p:nvSpPr>
                <p:cNvPr id="58" name="AutoShape 151">
                  <a:extLst>
                    <a:ext uri="{FF2B5EF4-FFF2-40B4-BE49-F238E27FC236}">
                      <a16:creationId xmlns:a16="http://schemas.microsoft.com/office/drawing/2014/main" id="{7986D5D1-CAE4-4D45-8B5B-1B43E7453A2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59" name="AutoShape 152">
                  <a:extLst>
                    <a:ext uri="{FF2B5EF4-FFF2-40B4-BE49-F238E27FC236}">
                      <a16:creationId xmlns:a16="http://schemas.microsoft.com/office/drawing/2014/main" id="{07B10EA0-ACB7-44CE-BC25-51B554566D4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60" name="AutoShape 153">
                  <a:extLst>
                    <a:ext uri="{FF2B5EF4-FFF2-40B4-BE49-F238E27FC236}">
                      <a16:creationId xmlns:a16="http://schemas.microsoft.com/office/drawing/2014/main" id="{2CE8DD99-1D7E-4657-8166-600F532820CB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61" name="AutoShape 154">
                  <a:extLst>
                    <a:ext uri="{FF2B5EF4-FFF2-40B4-BE49-F238E27FC236}">
                      <a16:creationId xmlns:a16="http://schemas.microsoft.com/office/drawing/2014/main" id="{0301D926-BF58-4F02-ADD9-7D02B785B0E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513" y="197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</p:grpSp>
        </p:grpSp>
        <p:sp>
          <p:nvSpPr>
            <p:cNvPr id="55" name="Rectangle 155">
              <a:extLst>
                <a:ext uri="{FF2B5EF4-FFF2-40B4-BE49-F238E27FC236}">
                  <a16:creationId xmlns:a16="http://schemas.microsoft.com/office/drawing/2014/main" id="{4648ADD3-7A26-4F19-868C-9C5787A38ED5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142" y="1161"/>
              <a:ext cx="574" cy="5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9pPr>
            </a:lstStyle>
            <a:p>
              <a:pPr algn="ctr" eaLnBrk="1" hangingPunct="1"/>
              <a:r>
                <a:rPr lang="ru-RU" altLang="ru-RU" sz="1600" b="1" dirty="0">
                  <a:latin typeface="+mj-lt"/>
                  <a:cs typeface="Times New Roman" panose="02020603050405020304" pitchFamily="18" charset="0"/>
                </a:rPr>
                <a:t>Мастер -</a:t>
              </a:r>
            </a:p>
            <a:p>
              <a:pPr algn="ctr" eaLnBrk="1" hangingPunct="1"/>
              <a:r>
                <a:rPr lang="ru-RU" altLang="ru-RU" sz="1600" b="1" dirty="0">
                  <a:latin typeface="+mj-lt"/>
                  <a:cs typeface="Times New Roman" panose="02020603050405020304" pitchFamily="18" charset="0"/>
                </a:rPr>
                <a:t>классы</a:t>
              </a:r>
              <a:endParaRPr lang="en-US" altLang="ru-RU" sz="1600" b="1" dirty="0">
                <a:latin typeface="+mj-lt"/>
                <a:cs typeface="Times New Roman" panose="02020603050405020304" pitchFamily="18" charset="0"/>
              </a:endParaRPr>
            </a:p>
          </p:txBody>
        </p:sp>
      </p:grpSp>
      <p:grpSp>
        <p:nvGrpSpPr>
          <p:cNvPr id="80" name="Group 40">
            <a:extLst>
              <a:ext uri="{FF2B5EF4-FFF2-40B4-BE49-F238E27FC236}">
                <a16:creationId xmlns:a16="http://schemas.microsoft.com/office/drawing/2014/main" id="{BB63C51C-75C4-4CDA-AD56-583D32427B69}"/>
              </a:ext>
            </a:extLst>
          </p:cNvPr>
          <p:cNvGrpSpPr>
            <a:grpSpLocks/>
          </p:cNvGrpSpPr>
          <p:nvPr/>
        </p:nvGrpSpPr>
        <p:grpSpPr bwMode="auto">
          <a:xfrm>
            <a:off x="175664" y="5429538"/>
            <a:ext cx="1320628" cy="1134168"/>
            <a:chOff x="2064" y="1008"/>
            <a:chExt cx="744" cy="871"/>
          </a:xfrm>
        </p:grpSpPr>
        <p:sp>
          <p:nvSpPr>
            <p:cNvPr id="81" name="Oval 41">
              <a:extLst>
                <a:ext uri="{FF2B5EF4-FFF2-40B4-BE49-F238E27FC236}">
                  <a16:creationId xmlns:a16="http://schemas.microsoft.com/office/drawing/2014/main" id="{B8BAD1B0-3291-4729-B60A-1AA5493DE913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9pPr>
            </a:lstStyle>
            <a:p>
              <a:pPr eaLnBrk="1" hangingPunct="1"/>
              <a:endParaRPr lang="ru-RU" altLang="ru-RU" sz="1800"/>
            </a:p>
          </p:txBody>
        </p:sp>
        <p:grpSp>
          <p:nvGrpSpPr>
            <p:cNvPr id="82" name="Group 42">
              <a:extLst>
                <a:ext uri="{FF2B5EF4-FFF2-40B4-BE49-F238E27FC236}">
                  <a16:creationId xmlns:a16="http://schemas.microsoft.com/office/drawing/2014/main" id="{CC72A70C-B2DE-469D-A2AE-803853BDA9E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7" y="1012"/>
              <a:ext cx="721" cy="867"/>
              <a:chOff x="3969" y="1568"/>
              <a:chExt cx="986" cy="1188"/>
            </a:xfrm>
          </p:grpSpPr>
          <p:pic>
            <p:nvPicPr>
              <p:cNvPr id="95" name="Picture 43" descr="circuler_1">
                <a:extLst>
                  <a:ext uri="{FF2B5EF4-FFF2-40B4-BE49-F238E27FC236}">
                    <a16:creationId xmlns:a16="http://schemas.microsoft.com/office/drawing/2014/main" id="{3584647D-4F40-4E52-B694-5214703F68A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6" name="Oval 44">
                <a:extLst>
                  <a:ext uri="{FF2B5EF4-FFF2-40B4-BE49-F238E27FC236}">
                    <a16:creationId xmlns:a16="http://schemas.microsoft.com/office/drawing/2014/main" id="{D77F193E-FD46-48CA-8DE7-EBA0286B5ADB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3969" y="1568"/>
                <a:ext cx="986" cy="937"/>
              </a:xfrm>
              <a:prstGeom prst="ellipse">
                <a:avLst/>
              </a:prstGeom>
              <a:solidFill>
                <a:schemeClr val="accent2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1pPr>
                <a:lvl2pPr marL="742950" indent="-28575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2pPr>
                <a:lvl3pPr marL="11430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3pPr>
                <a:lvl4pPr marL="16002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4pPr>
                <a:lvl5pPr marL="20574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9pPr>
              </a:lstStyle>
              <a:p>
                <a:pPr eaLnBrk="1" hangingPunct="1"/>
                <a:endParaRPr lang="ru-RU" altLang="ru-RU" sz="1800"/>
              </a:p>
            </p:txBody>
          </p:sp>
          <p:pic>
            <p:nvPicPr>
              <p:cNvPr id="97" name="Picture 45" descr="light_shadow1">
                <a:extLst>
                  <a:ext uri="{FF2B5EF4-FFF2-40B4-BE49-F238E27FC236}">
                    <a16:creationId xmlns:a16="http://schemas.microsoft.com/office/drawing/2014/main" id="{C76D7402-E05D-42C2-8E7F-C1CFF4D6FD8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632"/>
                <a:ext cx="682" cy="58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98" name="Group 46">
                <a:extLst>
                  <a:ext uri="{FF2B5EF4-FFF2-40B4-BE49-F238E27FC236}">
                    <a16:creationId xmlns:a16="http://schemas.microsoft.com/office/drawing/2014/main" id="{8263D9EB-78E6-4AFB-A500-ADBBAFF96881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99" name="Group 47">
                  <a:extLst>
                    <a:ext uri="{FF2B5EF4-FFF2-40B4-BE49-F238E27FC236}">
                      <a16:creationId xmlns:a16="http://schemas.microsoft.com/office/drawing/2014/main" id="{07F1C22D-164B-436C-8A55-8852D1691838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05" name="AutoShape 48">
                    <a:extLst>
                      <a:ext uri="{FF2B5EF4-FFF2-40B4-BE49-F238E27FC236}">
                        <a16:creationId xmlns:a16="http://schemas.microsoft.com/office/drawing/2014/main" id="{F6C8FB7B-F17D-415E-9B02-75C7B5AD4555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06" name="AutoShape 49">
                    <a:extLst>
                      <a:ext uri="{FF2B5EF4-FFF2-40B4-BE49-F238E27FC236}">
                        <a16:creationId xmlns:a16="http://schemas.microsoft.com/office/drawing/2014/main" id="{C280FDA1-72B4-4A1A-802B-8322C77A754C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07" name="AutoShape 50">
                    <a:extLst>
                      <a:ext uri="{FF2B5EF4-FFF2-40B4-BE49-F238E27FC236}">
                        <a16:creationId xmlns:a16="http://schemas.microsoft.com/office/drawing/2014/main" id="{062154E9-F0A5-4FDF-97E6-D8CB9CE3E13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08" name="AutoShape 51">
                    <a:extLst>
                      <a:ext uri="{FF2B5EF4-FFF2-40B4-BE49-F238E27FC236}">
                        <a16:creationId xmlns:a16="http://schemas.microsoft.com/office/drawing/2014/main" id="{DA0AB671-3DDE-4661-B1FE-9EEF99E4F9F3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</p:grpSp>
            <p:grpSp>
              <p:nvGrpSpPr>
                <p:cNvPr id="100" name="Group 52">
                  <a:extLst>
                    <a:ext uri="{FF2B5EF4-FFF2-40B4-BE49-F238E27FC236}">
                      <a16:creationId xmlns:a16="http://schemas.microsoft.com/office/drawing/2014/main" id="{43E380FF-EE73-4CF6-9808-D2CB56212907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01" name="AutoShape 53">
                    <a:extLst>
                      <a:ext uri="{FF2B5EF4-FFF2-40B4-BE49-F238E27FC236}">
                        <a16:creationId xmlns:a16="http://schemas.microsoft.com/office/drawing/2014/main" id="{A8A6EFC0-0189-4AFB-9BA2-71AE1AA4D16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02" name="AutoShape 54">
                    <a:extLst>
                      <a:ext uri="{FF2B5EF4-FFF2-40B4-BE49-F238E27FC236}">
                        <a16:creationId xmlns:a16="http://schemas.microsoft.com/office/drawing/2014/main" id="{97A852A2-25BC-4709-A95A-0922CF4E3430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03" name="AutoShape 55">
                    <a:extLst>
                      <a:ext uri="{FF2B5EF4-FFF2-40B4-BE49-F238E27FC236}">
                        <a16:creationId xmlns:a16="http://schemas.microsoft.com/office/drawing/2014/main" id="{9E3F749C-0569-4498-BE3F-8075967705D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04" name="AutoShape 56">
                    <a:extLst>
                      <a:ext uri="{FF2B5EF4-FFF2-40B4-BE49-F238E27FC236}">
                        <a16:creationId xmlns:a16="http://schemas.microsoft.com/office/drawing/2014/main" id="{609359BC-661D-467C-8A80-511A19AAAB76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</p:grpSp>
          </p:grpSp>
        </p:grpSp>
        <p:grpSp>
          <p:nvGrpSpPr>
            <p:cNvPr id="83" name="Group 57">
              <a:extLst>
                <a:ext uri="{FF2B5EF4-FFF2-40B4-BE49-F238E27FC236}">
                  <a16:creationId xmlns:a16="http://schemas.microsoft.com/office/drawing/2014/main" id="{EA1BF7D1-9AC7-4CA3-B376-509394F08237}"/>
                </a:ext>
              </a:extLst>
            </p:cNvPr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85" name="Group 58">
                <a:extLst>
                  <a:ext uri="{FF2B5EF4-FFF2-40B4-BE49-F238E27FC236}">
                    <a16:creationId xmlns:a16="http://schemas.microsoft.com/office/drawing/2014/main" id="{2EB517A8-975C-4FDE-A3BB-3CF08D640A0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91" name="AutoShape 59">
                  <a:extLst>
                    <a:ext uri="{FF2B5EF4-FFF2-40B4-BE49-F238E27FC236}">
                      <a16:creationId xmlns:a16="http://schemas.microsoft.com/office/drawing/2014/main" id="{067E6975-4C54-4F48-B511-DD57E4C4866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92" name="AutoShape 60">
                  <a:extLst>
                    <a:ext uri="{FF2B5EF4-FFF2-40B4-BE49-F238E27FC236}">
                      <a16:creationId xmlns:a16="http://schemas.microsoft.com/office/drawing/2014/main" id="{5C7EBBAD-DF36-49B7-9785-FBE99440B81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93" name="AutoShape 61">
                  <a:extLst>
                    <a:ext uri="{FF2B5EF4-FFF2-40B4-BE49-F238E27FC236}">
                      <a16:creationId xmlns:a16="http://schemas.microsoft.com/office/drawing/2014/main" id="{2B995643-541A-47BE-8348-CDF4CA07FCF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94" name="AutoShape 62">
                  <a:extLst>
                    <a:ext uri="{FF2B5EF4-FFF2-40B4-BE49-F238E27FC236}">
                      <a16:creationId xmlns:a16="http://schemas.microsoft.com/office/drawing/2014/main" id="{308FD794-4950-4EBA-9EF1-5768E1D2AEB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</p:grpSp>
          <p:grpSp>
            <p:nvGrpSpPr>
              <p:cNvPr id="86" name="Group 63">
                <a:extLst>
                  <a:ext uri="{FF2B5EF4-FFF2-40B4-BE49-F238E27FC236}">
                    <a16:creationId xmlns:a16="http://schemas.microsoft.com/office/drawing/2014/main" id="{3E7C68BF-7623-4372-B901-4F0AD5789DD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87" name="AutoShape 64">
                  <a:extLst>
                    <a:ext uri="{FF2B5EF4-FFF2-40B4-BE49-F238E27FC236}">
                      <a16:creationId xmlns:a16="http://schemas.microsoft.com/office/drawing/2014/main" id="{16A41AC5-5ABE-4B80-9B34-B0EA6200FFD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88" name="AutoShape 65">
                  <a:extLst>
                    <a:ext uri="{FF2B5EF4-FFF2-40B4-BE49-F238E27FC236}">
                      <a16:creationId xmlns:a16="http://schemas.microsoft.com/office/drawing/2014/main" id="{4CE5BBB8-5B37-4F2B-A03C-6F65AFD83D2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89" name="AutoShape 66">
                  <a:extLst>
                    <a:ext uri="{FF2B5EF4-FFF2-40B4-BE49-F238E27FC236}">
                      <a16:creationId xmlns:a16="http://schemas.microsoft.com/office/drawing/2014/main" id="{3B64CE00-C958-46D0-841F-933B033620F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90" name="AutoShape 67">
                  <a:extLst>
                    <a:ext uri="{FF2B5EF4-FFF2-40B4-BE49-F238E27FC236}">
                      <a16:creationId xmlns:a16="http://schemas.microsoft.com/office/drawing/2014/main" id="{9CD12C22-2CE7-4C6D-9BAE-82D1A483437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</p:grpSp>
        </p:grpSp>
        <p:sp>
          <p:nvSpPr>
            <p:cNvPr id="84" name="Rectangle 68">
              <a:extLst>
                <a:ext uri="{FF2B5EF4-FFF2-40B4-BE49-F238E27FC236}">
                  <a16:creationId xmlns:a16="http://schemas.microsoft.com/office/drawing/2014/main" id="{DB9A76AF-99A5-4C00-B7F3-76AD475CFBD7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96" y="1215"/>
              <a:ext cx="635" cy="40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9pPr>
            </a:lstStyle>
            <a:p>
              <a:pPr algn="ctr" eaLnBrk="1" hangingPunct="1"/>
              <a:r>
                <a:rPr lang="ru-RU" altLang="ru-RU" b="1" dirty="0">
                  <a:solidFill>
                    <a:srgbClr val="000000"/>
                  </a:solidFill>
                  <a:latin typeface="+mn-lt"/>
                  <a:cs typeface="Times New Roman" panose="02020603050405020304" pitchFamily="18" charset="0"/>
                </a:rPr>
                <a:t>Обучающие</a:t>
              </a:r>
            </a:p>
            <a:p>
              <a:pPr algn="ctr" eaLnBrk="1" hangingPunct="1"/>
              <a:r>
                <a:rPr lang="ru-RU" altLang="ru-RU" b="1" dirty="0">
                  <a:solidFill>
                    <a:srgbClr val="000000"/>
                  </a:solidFill>
                  <a:latin typeface="+mn-lt"/>
                  <a:cs typeface="Times New Roman" panose="02020603050405020304" pitchFamily="18" charset="0"/>
                </a:rPr>
                <a:t> семинары</a:t>
              </a:r>
              <a:endParaRPr lang="en-US" altLang="ru-RU" b="1" dirty="0">
                <a:solidFill>
                  <a:srgbClr val="000000"/>
                </a:solidFill>
                <a:latin typeface="+mn-lt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09" name="Group 69">
            <a:extLst>
              <a:ext uri="{FF2B5EF4-FFF2-40B4-BE49-F238E27FC236}">
                <a16:creationId xmlns:a16="http://schemas.microsoft.com/office/drawing/2014/main" id="{82849294-F093-4BC1-A973-C6CFD2B78FC5}"/>
              </a:ext>
            </a:extLst>
          </p:cNvPr>
          <p:cNvGrpSpPr>
            <a:grpSpLocks/>
          </p:cNvGrpSpPr>
          <p:nvPr/>
        </p:nvGrpSpPr>
        <p:grpSpPr bwMode="auto">
          <a:xfrm>
            <a:off x="-184922" y="2676378"/>
            <a:ext cx="1681214" cy="1449477"/>
            <a:chOff x="1986" y="832"/>
            <a:chExt cx="832" cy="1049"/>
          </a:xfrm>
        </p:grpSpPr>
        <p:sp>
          <p:nvSpPr>
            <p:cNvPr id="110" name="Oval 70">
              <a:extLst>
                <a:ext uri="{FF2B5EF4-FFF2-40B4-BE49-F238E27FC236}">
                  <a16:creationId xmlns:a16="http://schemas.microsoft.com/office/drawing/2014/main" id="{00C0A463-C443-4F58-8063-45AE3ED1696D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2064" y="1008"/>
              <a:ext cx="722" cy="727"/>
            </a:xfrm>
            <a:prstGeom prst="ellipse">
              <a:avLst/>
            </a:prstGeom>
            <a:solidFill>
              <a:srgbClr val="EAEAEA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9pPr>
            </a:lstStyle>
            <a:p>
              <a:pPr eaLnBrk="1" hangingPunct="1"/>
              <a:endParaRPr lang="ru-RU" altLang="ru-RU" sz="1800"/>
            </a:p>
          </p:txBody>
        </p:sp>
        <p:grpSp>
          <p:nvGrpSpPr>
            <p:cNvPr id="111" name="Group 71">
              <a:extLst>
                <a:ext uri="{FF2B5EF4-FFF2-40B4-BE49-F238E27FC236}">
                  <a16:creationId xmlns:a16="http://schemas.microsoft.com/office/drawing/2014/main" id="{1B20DF72-EA49-4137-A213-12A2C3C9BE01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088" y="832"/>
              <a:ext cx="676" cy="1049"/>
              <a:chOff x="3975" y="1320"/>
              <a:chExt cx="925" cy="1436"/>
            </a:xfrm>
          </p:grpSpPr>
          <p:pic>
            <p:nvPicPr>
              <p:cNvPr id="124" name="Picture 72" descr="circuler_1">
                <a:extLst>
                  <a:ext uri="{FF2B5EF4-FFF2-40B4-BE49-F238E27FC236}">
                    <a16:creationId xmlns:a16="http://schemas.microsoft.com/office/drawing/2014/main" id="{EC937735-DB26-428C-BAB3-55E3E416B0FD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gray">
              <a:xfrm>
                <a:off x="3975" y="1593"/>
                <a:ext cx="925" cy="93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5" name="Oval 73">
                <a:extLst>
                  <a:ext uri="{FF2B5EF4-FFF2-40B4-BE49-F238E27FC236}">
                    <a16:creationId xmlns:a16="http://schemas.microsoft.com/office/drawing/2014/main" id="{7A2C1388-5F4E-4FF4-800F-5D0E778F8D57}"/>
                  </a:ext>
                </a:extLst>
              </p:cNvPr>
              <p:cNvSpPr>
                <a:spLocks noChangeArrowheads="1"/>
              </p:cNvSpPr>
              <p:nvPr/>
            </p:nvSpPr>
            <p:spPr bwMode="gray">
              <a:xfrm>
                <a:off x="4045" y="1559"/>
                <a:ext cx="817" cy="954"/>
              </a:xfrm>
              <a:prstGeom prst="ellipse">
                <a:avLst/>
              </a:prstGeom>
              <a:solidFill>
                <a:schemeClr val="accent1">
                  <a:alpha val="50195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 algn="ctr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1pPr>
                <a:lvl2pPr marL="742950" indent="-28575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2pPr>
                <a:lvl3pPr marL="11430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3pPr>
                <a:lvl4pPr marL="16002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4pPr>
                <a:lvl5pPr marL="2057400" indent="-228600" eaLnBrk="0" hangingPunct="0"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1400">
                    <a:solidFill>
                      <a:schemeClr val="tx1"/>
                    </a:solidFill>
                    <a:latin typeface="Elephant" panose="02020904090505020303" pitchFamily="18" charset="0"/>
                  </a:defRPr>
                </a:lvl9pPr>
              </a:lstStyle>
              <a:p>
                <a:pPr eaLnBrk="1" hangingPunct="1"/>
                <a:endParaRPr lang="ru-RU" altLang="ru-RU" sz="1800" dirty="0"/>
              </a:p>
            </p:txBody>
          </p:sp>
          <p:pic>
            <p:nvPicPr>
              <p:cNvPr id="126" name="Picture 74" descr="light_shadow1">
                <a:extLst>
                  <a:ext uri="{FF2B5EF4-FFF2-40B4-BE49-F238E27FC236}">
                    <a16:creationId xmlns:a16="http://schemas.microsoft.com/office/drawing/2014/main" id="{DB25C5D0-D2C9-4B19-BD52-36F0823730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14285"/>
              <a:stretch>
                <a:fillRect/>
              </a:stretch>
            </p:blipFill>
            <p:spPr bwMode="gray">
              <a:xfrm>
                <a:off x="3984" y="1320"/>
                <a:ext cx="682" cy="8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grpSp>
            <p:nvGrpSpPr>
              <p:cNvPr id="127" name="Group 75">
                <a:extLst>
                  <a:ext uri="{FF2B5EF4-FFF2-40B4-BE49-F238E27FC236}">
                    <a16:creationId xmlns:a16="http://schemas.microsoft.com/office/drawing/2014/main" id="{0DEF9CF5-03D8-4954-BCFC-6C7A0CD35D4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-3733502" flipH="1" flipV="1">
                <a:off x="4256" y="2247"/>
                <a:ext cx="820" cy="198"/>
                <a:chOff x="2532" y="1051"/>
                <a:chExt cx="893" cy="246"/>
              </a:xfrm>
            </p:grpSpPr>
            <p:grpSp>
              <p:nvGrpSpPr>
                <p:cNvPr id="128" name="Group 76">
                  <a:extLst>
                    <a:ext uri="{FF2B5EF4-FFF2-40B4-BE49-F238E27FC236}">
                      <a16:creationId xmlns:a16="http://schemas.microsoft.com/office/drawing/2014/main" id="{E5260F55-3EB7-497F-8EBD-040F8133A93D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>
                  <a:off x="2532" y="1051"/>
                  <a:ext cx="743" cy="185"/>
                  <a:chOff x="1565" y="2568"/>
                  <a:chExt cx="1118" cy="279"/>
                </a:xfrm>
              </p:grpSpPr>
              <p:sp>
                <p:nvSpPr>
                  <p:cNvPr id="134" name="AutoShape 77">
                    <a:extLst>
                      <a:ext uri="{FF2B5EF4-FFF2-40B4-BE49-F238E27FC236}">
                        <a16:creationId xmlns:a16="http://schemas.microsoft.com/office/drawing/2014/main" id="{0AA4E368-8EC8-4A89-A1D6-C0E36A41696B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35" name="AutoShape 78">
                    <a:extLst>
                      <a:ext uri="{FF2B5EF4-FFF2-40B4-BE49-F238E27FC236}">
                        <a16:creationId xmlns:a16="http://schemas.microsoft.com/office/drawing/2014/main" id="{666548CF-5EC1-4D55-A06E-9CDCA2740E7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36" name="AutoShape 79">
                    <a:extLst>
                      <a:ext uri="{FF2B5EF4-FFF2-40B4-BE49-F238E27FC236}">
                        <a16:creationId xmlns:a16="http://schemas.microsoft.com/office/drawing/2014/main" id="{E30881B7-D5E3-4E7A-B36F-199D49D177EE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37" name="AutoShape 80">
                    <a:extLst>
                      <a:ext uri="{FF2B5EF4-FFF2-40B4-BE49-F238E27FC236}">
                        <a16:creationId xmlns:a16="http://schemas.microsoft.com/office/drawing/2014/main" id="{DBBEA056-065E-4433-90CB-BB522FA44BE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</p:grpSp>
            <p:grpSp>
              <p:nvGrpSpPr>
                <p:cNvPr id="129" name="Group 81">
                  <a:extLst>
                    <a:ext uri="{FF2B5EF4-FFF2-40B4-BE49-F238E27FC236}">
                      <a16:creationId xmlns:a16="http://schemas.microsoft.com/office/drawing/2014/main" id="{68D66D07-CF1B-47BD-B052-857F58C8DE0F}"/>
                    </a:ext>
                  </a:extLst>
                </p:cNvPr>
                <p:cNvGrpSpPr>
                  <a:grpSpLocks/>
                </p:cNvGrpSpPr>
                <p:nvPr/>
              </p:nvGrpSpPr>
              <p:grpSpPr bwMode="auto">
                <a:xfrm rot="1353540">
                  <a:off x="2682" y="1111"/>
                  <a:ext cx="743" cy="186"/>
                  <a:chOff x="1565" y="2568"/>
                  <a:chExt cx="1118" cy="279"/>
                </a:xfrm>
              </p:grpSpPr>
              <p:sp>
                <p:nvSpPr>
                  <p:cNvPr id="130" name="AutoShape 82">
                    <a:extLst>
                      <a:ext uri="{FF2B5EF4-FFF2-40B4-BE49-F238E27FC236}">
                        <a16:creationId xmlns:a16="http://schemas.microsoft.com/office/drawing/2014/main" id="{E10CC82B-0DA9-4F00-B690-F8C4C2699DB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5263130">
                    <a:off x="1859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31" name="AutoShape 83">
                    <a:extLst>
                      <a:ext uri="{FF2B5EF4-FFF2-40B4-BE49-F238E27FC236}">
                        <a16:creationId xmlns:a16="http://schemas.microsoft.com/office/drawing/2014/main" id="{13BAA55C-5207-4F7C-9BCA-56F8CD40A9E1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078281">
                    <a:off x="1995" y="2274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32" name="AutoShape 84">
                    <a:extLst>
                      <a:ext uri="{FF2B5EF4-FFF2-40B4-BE49-F238E27FC236}">
                        <a16:creationId xmlns:a16="http://schemas.microsoft.com/office/drawing/2014/main" id="{F3BE8081-606A-4240-9C70-B75403519909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373927">
                    <a:off x="2071" y="229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  <p:sp>
                <p:nvSpPr>
                  <p:cNvPr id="133" name="AutoShape 85">
                    <a:extLst>
                      <a:ext uri="{FF2B5EF4-FFF2-40B4-BE49-F238E27FC236}">
                        <a16:creationId xmlns:a16="http://schemas.microsoft.com/office/drawing/2014/main" id="{7916D934-6C67-438C-8274-87B934D44238}"/>
                      </a:ext>
                    </a:extLst>
                  </p:cNvPr>
                  <p:cNvSpPr>
                    <a:spLocks noChangeArrowheads="1"/>
                  </p:cNvSpPr>
                  <p:nvPr/>
                </p:nvSpPr>
                <p:spPr bwMode="white">
                  <a:xfrm rot="6906312">
                    <a:off x="2161" y="2326"/>
                    <a:ext cx="227" cy="816"/>
                  </a:xfrm>
                  <a:prstGeom prst="moon">
                    <a:avLst>
                      <a:gd name="adj" fmla="val 49773"/>
                    </a:avLst>
                  </a:prstGeom>
                  <a:solidFill>
                    <a:srgbClr val="FFFFFF">
                      <a:alpha val="3922"/>
                    </a:srgb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wrap="none" anchor="ctr"/>
                  <a:lstStyle>
                    <a:lvl1pPr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1pPr>
                    <a:lvl2pPr marL="742950" indent="-28575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2pPr>
                    <a:lvl3pPr marL="11430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3pPr>
                    <a:lvl4pPr marL="16002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4pPr>
                    <a:lvl5pPr marL="2057400" indent="-228600" eaLnBrk="0" hangingPunct="0"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5pPr>
                    <a:lvl6pPr marL="25146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6pPr>
                    <a:lvl7pPr marL="29718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7pPr>
                    <a:lvl8pPr marL="34290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8pPr>
                    <a:lvl9pPr marL="3886200" indent="-228600" algn="ctr" eaLnBrk="0" fontAlgn="base" hangingPunct="0">
                      <a:spcBef>
                        <a:spcPct val="0"/>
                      </a:spcBef>
                      <a:spcAft>
                        <a:spcPct val="0"/>
                      </a:spcAft>
                      <a:defRPr sz="1400">
                        <a:solidFill>
                          <a:schemeClr val="tx1"/>
                        </a:solidFill>
                        <a:latin typeface="Elephant" panose="02020904090505020303" pitchFamily="18" charset="0"/>
                      </a:defRPr>
                    </a:lvl9pPr>
                  </a:lstStyle>
                  <a:p>
                    <a:pPr eaLnBrk="1" hangingPunct="1"/>
                    <a:endParaRPr lang="ru-RU" altLang="ru-RU" sz="1800"/>
                  </a:p>
                </p:txBody>
              </p:sp>
            </p:grpSp>
          </p:grpSp>
        </p:grpSp>
        <p:grpSp>
          <p:nvGrpSpPr>
            <p:cNvPr id="112" name="Group 86">
              <a:extLst>
                <a:ext uri="{FF2B5EF4-FFF2-40B4-BE49-F238E27FC236}">
                  <a16:creationId xmlns:a16="http://schemas.microsoft.com/office/drawing/2014/main" id="{BF92C07C-0C2C-4A36-A27D-75B9415B7CC6}"/>
                </a:ext>
              </a:extLst>
            </p:cNvPr>
            <p:cNvGrpSpPr>
              <a:grpSpLocks/>
            </p:cNvGrpSpPr>
            <p:nvPr/>
          </p:nvGrpSpPr>
          <p:grpSpPr bwMode="auto">
            <a:xfrm rot="-3733502" flipH="1" flipV="1">
              <a:off x="2362" y="1505"/>
              <a:ext cx="527" cy="128"/>
              <a:chOff x="2532" y="1051"/>
              <a:chExt cx="893" cy="246"/>
            </a:xfrm>
          </p:grpSpPr>
          <p:grpSp>
            <p:nvGrpSpPr>
              <p:cNvPr id="114" name="Group 87">
                <a:extLst>
                  <a:ext uri="{FF2B5EF4-FFF2-40B4-BE49-F238E27FC236}">
                    <a16:creationId xmlns:a16="http://schemas.microsoft.com/office/drawing/2014/main" id="{154F0974-B8FD-4EB7-9BFD-57B4F9D16185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" y="1051"/>
                <a:ext cx="743" cy="185"/>
                <a:chOff x="1565" y="2568"/>
                <a:chExt cx="1118" cy="279"/>
              </a:xfrm>
            </p:grpSpPr>
            <p:sp>
              <p:nvSpPr>
                <p:cNvPr id="120" name="AutoShape 88">
                  <a:extLst>
                    <a:ext uri="{FF2B5EF4-FFF2-40B4-BE49-F238E27FC236}">
                      <a16:creationId xmlns:a16="http://schemas.microsoft.com/office/drawing/2014/main" id="{66A3C899-762F-4A8E-A522-E8686E3FF8C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121" name="AutoShape 89">
                  <a:extLst>
                    <a:ext uri="{FF2B5EF4-FFF2-40B4-BE49-F238E27FC236}">
                      <a16:creationId xmlns:a16="http://schemas.microsoft.com/office/drawing/2014/main" id="{601551A2-00FA-4129-8CFF-A4EC02591A0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122" name="AutoShape 90">
                  <a:extLst>
                    <a:ext uri="{FF2B5EF4-FFF2-40B4-BE49-F238E27FC236}">
                      <a16:creationId xmlns:a16="http://schemas.microsoft.com/office/drawing/2014/main" id="{3DB094D9-C90E-4124-B49A-0EBBF4F2FA30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123" name="AutoShape 91">
                  <a:extLst>
                    <a:ext uri="{FF2B5EF4-FFF2-40B4-BE49-F238E27FC236}">
                      <a16:creationId xmlns:a16="http://schemas.microsoft.com/office/drawing/2014/main" id="{EBDDB0F2-B267-4131-A4C6-CDB03D05E78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</p:grpSp>
          <p:grpSp>
            <p:nvGrpSpPr>
              <p:cNvPr id="115" name="Group 92">
                <a:extLst>
                  <a:ext uri="{FF2B5EF4-FFF2-40B4-BE49-F238E27FC236}">
                    <a16:creationId xmlns:a16="http://schemas.microsoft.com/office/drawing/2014/main" id="{B49BB048-345D-4108-B383-A0D4258C9209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1353540">
                <a:off x="2682" y="1111"/>
                <a:ext cx="743" cy="186"/>
                <a:chOff x="1565" y="2568"/>
                <a:chExt cx="1118" cy="279"/>
              </a:xfrm>
            </p:grpSpPr>
            <p:sp>
              <p:nvSpPr>
                <p:cNvPr id="116" name="AutoShape 93">
                  <a:extLst>
                    <a:ext uri="{FF2B5EF4-FFF2-40B4-BE49-F238E27FC236}">
                      <a16:creationId xmlns:a16="http://schemas.microsoft.com/office/drawing/2014/main" id="{F9D5243A-6629-4C9A-B8CB-AAC338513F2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5263130">
                  <a:off x="1859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117" name="AutoShape 94">
                  <a:extLst>
                    <a:ext uri="{FF2B5EF4-FFF2-40B4-BE49-F238E27FC236}">
                      <a16:creationId xmlns:a16="http://schemas.microsoft.com/office/drawing/2014/main" id="{B3FB0F74-7390-4AEC-A22A-1A9C7EC9CC62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078281">
                  <a:off x="1995" y="2274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118" name="AutoShape 95">
                  <a:extLst>
                    <a:ext uri="{FF2B5EF4-FFF2-40B4-BE49-F238E27FC236}">
                      <a16:creationId xmlns:a16="http://schemas.microsoft.com/office/drawing/2014/main" id="{123D9AC1-2C40-40E0-8A6E-555708E6608E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373927">
                  <a:off x="2071" y="229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  <p:sp>
              <p:nvSpPr>
                <p:cNvPr id="119" name="AutoShape 96">
                  <a:extLst>
                    <a:ext uri="{FF2B5EF4-FFF2-40B4-BE49-F238E27FC236}">
                      <a16:creationId xmlns:a16="http://schemas.microsoft.com/office/drawing/2014/main" id="{E4C8D260-099D-4CBD-A69F-8CBC592A68CC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white">
                <a:xfrm rot="6906312">
                  <a:off x="2161" y="2326"/>
                  <a:ext cx="227" cy="816"/>
                </a:xfrm>
                <a:prstGeom prst="moon">
                  <a:avLst>
                    <a:gd name="adj" fmla="val 49773"/>
                  </a:avLst>
                </a:prstGeom>
                <a:solidFill>
                  <a:srgbClr val="FFFFFF">
                    <a:alpha val="3922"/>
                  </a:srgb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wrap="none" anchor="ctr"/>
                <a:lstStyle>
                  <a:lvl1pPr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1pPr>
                  <a:lvl2pPr marL="742950" indent="-28575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2pPr>
                  <a:lvl3pPr marL="11430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3pPr>
                  <a:lvl4pPr marL="16002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4pPr>
                  <a:lvl5pPr marL="2057400" indent="-228600" eaLnBrk="0" hangingPunct="0"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5pPr>
                  <a:lvl6pPr marL="25146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6pPr>
                  <a:lvl7pPr marL="29718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7pPr>
                  <a:lvl8pPr marL="34290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8pPr>
                  <a:lvl9pPr marL="3886200" indent="-228600" algn="ctr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1400">
                      <a:solidFill>
                        <a:schemeClr val="tx1"/>
                      </a:solidFill>
                      <a:latin typeface="Elephant" panose="02020904090505020303" pitchFamily="18" charset="0"/>
                    </a:defRPr>
                  </a:lvl9pPr>
                </a:lstStyle>
                <a:p>
                  <a:pPr eaLnBrk="1" hangingPunct="1"/>
                  <a:endParaRPr lang="ru-RU" altLang="ru-RU" sz="1800"/>
                </a:p>
              </p:txBody>
            </p:sp>
          </p:grpSp>
        </p:grpSp>
        <p:sp>
          <p:nvSpPr>
            <p:cNvPr id="113" name="Rectangle 97">
              <a:extLst>
                <a:ext uri="{FF2B5EF4-FFF2-40B4-BE49-F238E27FC236}">
                  <a16:creationId xmlns:a16="http://schemas.microsoft.com/office/drawing/2014/main" id="{86A813EA-C1D8-4C40-9970-B6B6B6241C70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1986" y="1225"/>
              <a:ext cx="832" cy="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1pPr>
              <a:lvl2pPr marL="742950" indent="-28575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2pPr>
              <a:lvl3pPr marL="11430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3pPr>
              <a:lvl4pPr marL="16002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4pPr>
              <a:lvl5pPr marL="2057400" indent="-228600" eaLnBrk="0" hangingPunct="0"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400">
                  <a:solidFill>
                    <a:schemeClr val="tx1"/>
                  </a:solidFill>
                  <a:latin typeface="Elephant" panose="02020904090505020303" pitchFamily="18" charset="0"/>
                </a:defRPr>
              </a:lvl9pPr>
            </a:lstStyle>
            <a:p>
              <a:pPr algn="ctr" eaLnBrk="1" hangingPunct="1"/>
              <a:r>
                <a:rPr lang="ru-RU" altLang="ru-RU" b="1" dirty="0">
                  <a:solidFill>
                    <a:srgbClr val="000000"/>
                  </a:solidFill>
                  <a:latin typeface="+mj-lt"/>
                  <a:cs typeface="Times New Roman" panose="02020603050405020304" pitchFamily="18" charset="0"/>
                </a:rPr>
                <a:t>Тематические</a:t>
              </a:r>
            </a:p>
            <a:p>
              <a:pPr algn="ctr" eaLnBrk="1" hangingPunct="1"/>
              <a:r>
                <a:rPr lang="ru-RU" altLang="ru-RU" b="1" dirty="0">
                  <a:solidFill>
                    <a:srgbClr val="000000"/>
                  </a:solidFill>
                  <a:latin typeface="+mj-lt"/>
                  <a:cs typeface="Times New Roman" panose="02020603050405020304" pitchFamily="18" charset="0"/>
                </a:rPr>
                <a:t> семинары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89815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97ED19-2776-4DAE-9C81-C4EA285A2E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34505" y="0"/>
            <a:ext cx="8058479" cy="1325563"/>
          </a:xfrm>
        </p:spPr>
        <p:txBody>
          <a:bodyPr>
            <a:normAutofit/>
          </a:bodyPr>
          <a:lstStyle/>
          <a:p>
            <a:pPr algn="ctr"/>
            <a:r>
              <a:rPr lang="ru-RU" sz="3600" dirty="0">
                <a:solidFill>
                  <a:srgbClr val="002060"/>
                </a:solidFill>
              </a:rPr>
              <a:t>Повышение ИКТ – компетентности </a:t>
            </a:r>
            <a:br>
              <a:rPr lang="ru-RU" sz="3600" dirty="0">
                <a:solidFill>
                  <a:srgbClr val="002060"/>
                </a:solidFill>
              </a:rPr>
            </a:br>
            <a:r>
              <a:rPr lang="ru-RU" sz="3600" dirty="0">
                <a:solidFill>
                  <a:srgbClr val="002060"/>
                </a:solidFill>
              </a:rPr>
              <a:t>педагогов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FDDA28-D821-47A6-828F-B33A2C5F49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8" t="10251" r="14559" b="11107"/>
          <a:stretch/>
        </p:blipFill>
        <p:spPr bwMode="auto">
          <a:xfrm rot="16200000">
            <a:off x="634312" y="864023"/>
            <a:ext cx="2212875" cy="32701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1">
                <a:lumMod val="6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8">
            <a:extLst>
              <a:ext uri="{FF2B5EF4-FFF2-40B4-BE49-F238E27FC236}">
                <a16:creationId xmlns:a16="http://schemas.microsoft.com/office/drawing/2014/main" id="{BC73A278-E690-46ED-9945-8563427E31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994307" y="3585719"/>
            <a:ext cx="2678673" cy="3685307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6771EE88-0008-4901-94F6-B3DD9D5D4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96" y="4089036"/>
            <a:ext cx="3562546" cy="2678674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3B1EF4BB-ABCB-4FA0-A7A2-F8E48E3ECCF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2" t="2917" r="6862" b="3447"/>
          <a:stretch/>
        </p:blipFill>
        <p:spPr bwMode="auto">
          <a:xfrm rot="16200000">
            <a:off x="6265796" y="997330"/>
            <a:ext cx="2291501" cy="3286772"/>
          </a:xfrm>
          <a:prstGeom prst="rect">
            <a:avLst/>
          </a:prstGeom>
          <a:noFill/>
          <a:ln w="38100">
            <a:solidFill>
              <a:schemeClr val="bg1">
                <a:lumMod val="6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3A4504F-4F5A-474E-B34E-9224E6E53681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/>
          <a:srcRect r="3575"/>
          <a:stretch/>
        </p:blipFill>
        <p:spPr>
          <a:xfrm rot="16200000">
            <a:off x="3291894" y="1901407"/>
            <a:ext cx="2140845" cy="3055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836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 4"/>
          <p:cNvSpPr>
            <a:spLocks noChangeArrowheads="1"/>
          </p:cNvSpPr>
          <p:nvPr/>
        </p:nvSpPr>
        <p:spPr bwMode="gray">
          <a:xfrm>
            <a:off x="2744788" y="1893888"/>
            <a:ext cx="3956050" cy="3881437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gray">
          <a:xfrm>
            <a:off x="2962275" y="2100263"/>
            <a:ext cx="3490913" cy="3490912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gray">
          <a:xfrm>
            <a:off x="3178175" y="2427288"/>
            <a:ext cx="2973388" cy="2973387"/>
          </a:xfrm>
          <a:prstGeom prst="ellipse">
            <a:avLst/>
          </a:prstGeom>
          <a:noFill/>
          <a:ln w="12700">
            <a:solidFill>
              <a:schemeClr val="bg2"/>
            </a:solidFill>
            <a:prstDash val="sysDot"/>
            <a:round/>
            <a:headEnd/>
            <a:tailEnd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7" name="AutoShape 8"/>
          <p:cNvSpPr>
            <a:spLocks noChangeArrowheads="1"/>
          </p:cNvSpPr>
          <p:nvPr/>
        </p:nvSpPr>
        <p:spPr bwMode="gray">
          <a:xfrm rot="5400000">
            <a:off x="4155128" y="1125355"/>
            <a:ext cx="776359" cy="1757852"/>
          </a:xfrm>
          <a:prstGeom prst="chevron">
            <a:avLst>
              <a:gd name="adj" fmla="val 28655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black">
          <a:xfrm>
            <a:off x="1831957" y="481934"/>
            <a:ext cx="5271389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20650" indent="-120650" algn="ctr" eaLnBrk="0" hangingPunct="0">
              <a:buFont typeface="Wingdings" pitchFamily="2" charset="2"/>
              <a:buNone/>
            </a:pPr>
            <a:r>
              <a:rPr lang="ru-RU" sz="1600" b="1" dirty="0">
                <a:solidFill>
                  <a:srgbClr val="002060"/>
                </a:solidFill>
              </a:rPr>
              <a:t>Создание видеоролика  или </a:t>
            </a:r>
            <a:r>
              <a:rPr lang="ru-RU" sz="1600" b="1" dirty="0" err="1">
                <a:solidFill>
                  <a:srgbClr val="002060"/>
                </a:solidFill>
              </a:rPr>
              <a:t>аудиозанятия</a:t>
            </a:r>
            <a:r>
              <a:rPr lang="ru-RU" sz="1600" b="1" dirty="0">
                <a:solidFill>
                  <a:srgbClr val="002060"/>
                </a:solidFill>
              </a:rPr>
              <a:t> в формате презентации с закадровым голосом педагога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black">
          <a:xfrm>
            <a:off x="3047053" y="4738469"/>
            <a:ext cx="2863992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20650" indent="-120650" algn="ctr" eaLnBrk="0" hangingPunct="0">
              <a:buFont typeface="Wingdings" pitchFamily="2" charset="2"/>
              <a:buNone/>
            </a:pPr>
            <a:r>
              <a:rPr lang="ru-RU" sz="1600" b="1" dirty="0">
                <a:solidFill>
                  <a:srgbClr val="002060"/>
                </a:solidFill>
              </a:rPr>
              <a:t>Создание обучающих игр</a:t>
            </a:r>
          </a:p>
          <a:p>
            <a:pPr marL="120650" indent="-120650" algn="ctr" eaLnBrk="0" hangingPunct="0">
              <a:buFont typeface="Wingdings" pitchFamily="2" charset="2"/>
              <a:buNone/>
            </a:pPr>
            <a:r>
              <a:rPr lang="ru-RU" sz="1600" b="1" dirty="0">
                <a:solidFill>
                  <a:srgbClr val="002060"/>
                </a:solidFill>
              </a:rPr>
              <a:t>на платформе </a:t>
            </a:r>
            <a:r>
              <a:rPr lang="en-US" sz="1600" b="1" dirty="0" err="1">
                <a:solidFill>
                  <a:srgbClr val="002060"/>
                </a:solidFill>
              </a:rPr>
              <a:t>Wordwall</a:t>
            </a:r>
            <a:r>
              <a:rPr lang="en-US" sz="1600" b="1" dirty="0">
                <a:solidFill>
                  <a:srgbClr val="002060"/>
                </a:solidFill>
              </a:rPr>
              <a:t>.</a:t>
            </a:r>
            <a:r>
              <a:rPr lang="ru-RU" sz="1600" b="1" dirty="0">
                <a:solidFill>
                  <a:srgbClr val="002060"/>
                </a:solidFill>
              </a:rPr>
              <a:t> 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black">
          <a:xfrm>
            <a:off x="6151563" y="4716742"/>
            <a:ext cx="2932230" cy="95410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20650" indent="-120650" algn="ctr" eaLnBrk="0" hangingPunct="0">
              <a:buFont typeface="Wingdings" pitchFamily="2" charset="2"/>
              <a:buNone/>
            </a:pPr>
            <a:r>
              <a:rPr lang="ru-RU" sz="1400" b="1" dirty="0">
                <a:solidFill>
                  <a:srgbClr val="002060"/>
                </a:solidFill>
              </a:rPr>
              <a:t>Запись видео мастер-классов по определенным темам с пошаговой инструкцией для самостоятельных занятий дома</a:t>
            </a:r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1027" name="Picture 3" descr="C:\Users\RZ142RUS\Downloads\Screenshot_20200731_085350_com.huawei.himovie.overseas.jpg"/>
          <p:cNvPicPr>
            <a:picLocks noChangeAspect="1" noChangeArrowheads="1"/>
          </p:cNvPicPr>
          <p:nvPr/>
        </p:nvPicPr>
        <p:blipFill>
          <a:blip r:embed="rId2" cstate="print"/>
          <a:srcRect l="10526" t="40486" r="7018" b="40891"/>
          <a:stretch>
            <a:fillRect/>
          </a:stretch>
        </p:blipFill>
        <p:spPr bwMode="auto">
          <a:xfrm>
            <a:off x="6385877" y="2544875"/>
            <a:ext cx="2335712" cy="1143008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</p:pic>
      <p:pic>
        <p:nvPicPr>
          <p:cNvPr id="1026" name="Picture 2" descr="C:\Users\RZ142RUS\Downloads\Screenshot_20200731_085401_com.huawei.himovie.overseas.jpg"/>
          <p:cNvPicPr>
            <a:picLocks noChangeAspect="1" noChangeArrowheads="1"/>
          </p:cNvPicPr>
          <p:nvPr/>
        </p:nvPicPr>
        <p:blipFill>
          <a:blip r:embed="rId3" cstate="print"/>
          <a:srcRect l="45834" t="38141" r="22221" b="38231"/>
          <a:stretch>
            <a:fillRect/>
          </a:stretch>
        </p:blipFill>
        <p:spPr bwMode="auto">
          <a:xfrm>
            <a:off x="7827786" y="-19047"/>
            <a:ext cx="1267009" cy="2030447"/>
          </a:xfrm>
          <a:prstGeom prst="round2DiagRect">
            <a:avLst/>
          </a:prstGeom>
          <a:noFill/>
          <a:ln w="38100">
            <a:solidFill>
              <a:schemeClr val="bg1"/>
            </a:solidFill>
          </a:ln>
        </p:spPr>
      </p:pic>
      <p:pic>
        <p:nvPicPr>
          <p:cNvPr id="1028" name="Picture 4" descr="C:\Users\RZ142RUS\Downloads\Screenshot_20200731_085924_com.huawei.himovie.overseas.jpg"/>
          <p:cNvPicPr>
            <a:picLocks noChangeAspect="1" noChangeArrowheads="1"/>
          </p:cNvPicPr>
          <p:nvPr/>
        </p:nvPicPr>
        <p:blipFill>
          <a:blip r:embed="rId4" cstate="print"/>
          <a:srcRect l="17284" t="18416" r="17901" b="16049"/>
          <a:stretch>
            <a:fillRect/>
          </a:stretch>
        </p:blipFill>
        <p:spPr bwMode="auto">
          <a:xfrm>
            <a:off x="5669884" y="1484805"/>
            <a:ext cx="2296223" cy="1071570"/>
          </a:xfrm>
          <a:prstGeom prst="roundRect">
            <a:avLst/>
          </a:prstGeom>
          <a:noFill/>
          <a:ln>
            <a:solidFill>
              <a:schemeClr val="accent5">
                <a:lumMod val="75000"/>
              </a:schemeClr>
            </a:solidFill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print"/>
          <a:srcRect l="31250" t="37821" r="26389" b="38462"/>
          <a:stretch>
            <a:fillRect/>
          </a:stretch>
        </p:blipFill>
        <p:spPr bwMode="auto">
          <a:xfrm>
            <a:off x="25419" y="695351"/>
            <a:ext cx="1354416" cy="1643074"/>
          </a:xfrm>
          <a:prstGeom prst="round2DiagRect">
            <a:avLst/>
          </a:prstGeom>
          <a:noFill/>
          <a:ln w="9525">
            <a:solidFill>
              <a:srgbClr val="C00000"/>
            </a:solidFill>
            <a:miter lim="800000"/>
            <a:headEnd/>
            <a:tailEnd/>
          </a:ln>
          <a:effectLst/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2426" y="2476019"/>
            <a:ext cx="2070935" cy="1174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AutoShape 8"/>
          <p:cNvSpPr>
            <a:spLocks noChangeArrowheads="1"/>
          </p:cNvSpPr>
          <p:nvPr/>
        </p:nvSpPr>
        <p:spPr bwMode="gray">
          <a:xfrm rot="5400000">
            <a:off x="4000805" y="3504186"/>
            <a:ext cx="934512" cy="1615245"/>
          </a:xfrm>
          <a:prstGeom prst="chevron">
            <a:avLst>
              <a:gd name="adj" fmla="val 28655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endParaRPr lang="ru-RU"/>
          </a:p>
        </p:txBody>
      </p:sp>
      <p:pic>
        <p:nvPicPr>
          <p:cNvPr id="19" name="Picture 3" descr="http://www.detsad72.krsl.gov.spb.ru/kart/distancionnoe_konsultirovanie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755329" y="2398898"/>
            <a:ext cx="1755302" cy="1500198"/>
          </a:xfrm>
          <a:prstGeom prst="round2DiagRect">
            <a:avLst/>
          </a:prstGeom>
          <a:noFill/>
        </p:spPr>
      </p:pic>
      <p:sp>
        <p:nvSpPr>
          <p:cNvPr id="20" name="Text Box 15"/>
          <p:cNvSpPr txBox="1">
            <a:spLocks noChangeArrowheads="1"/>
          </p:cNvSpPr>
          <p:nvPr/>
        </p:nvSpPr>
        <p:spPr bwMode="black">
          <a:xfrm>
            <a:off x="43637" y="3800897"/>
            <a:ext cx="2560324" cy="58477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20650" indent="-120650" algn="ctr" eaLnBrk="0" hangingPunct="0">
              <a:buFont typeface="Wingdings" pitchFamily="2" charset="2"/>
              <a:buNone/>
            </a:pPr>
            <a:r>
              <a:rPr lang="ru-RU" sz="1600" b="1" dirty="0">
                <a:solidFill>
                  <a:srgbClr val="002060"/>
                </a:solidFill>
              </a:rPr>
              <a:t>Дистанционные занятия на платформе </a:t>
            </a:r>
            <a:r>
              <a:rPr lang="ru-RU" sz="1600" b="1" dirty="0" err="1">
                <a:solidFill>
                  <a:srgbClr val="002060"/>
                </a:solidFill>
              </a:rPr>
              <a:t>Учи.ру</a:t>
            </a:r>
            <a:endParaRPr lang="en-US" sz="1600" b="1" dirty="0">
              <a:solidFill>
                <a:srgbClr val="002060"/>
              </a:solidFill>
            </a:endParaRPr>
          </a:p>
        </p:txBody>
      </p:sp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CBF880F0-30D7-4DE0-AEE2-95A46A238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426703" y="-103700"/>
            <a:ext cx="9695394" cy="1325563"/>
          </a:xfrm>
        </p:spPr>
        <p:txBody>
          <a:bodyPr>
            <a:normAutofit/>
          </a:bodyPr>
          <a:lstStyle/>
          <a:p>
            <a:pPr algn="ctr"/>
            <a:r>
              <a:rPr lang="ru-RU" sz="2400" dirty="0">
                <a:cs typeface="Times New Roman" panose="02020603050405020304" pitchFamily="18" charset="0"/>
              </a:rPr>
              <a:t>ИЗ ОПЫТА ПРАКТИЧЕСКОЙ ДЕЯТЕЛЬНОСТИ</a:t>
            </a:r>
            <a:br>
              <a:rPr lang="ru-RU" sz="4000" dirty="0"/>
            </a:br>
            <a:endParaRPr lang="ru-RU" sz="4000" dirty="0"/>
          </a:p>
        </p:txBody>
      </p:sp>
      <p:pic>
        <p:nvPicPr>
          <p:cNvPr id="2" name="Picture 2">
            <a:extLst>
              <a:ext uri="{FF2B5EF4-FFF2-40B4-BE49-F238E27FC236}">
                <a16:creationId xmlns:a16="http://schemas.microsoft.com/office/drawing/2014/main" id="{814A6027-BE61-443E-9E26-A0E793394B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8" r="8718" b="1957"/>
          <a:stretch/>
        </p:blipFill>
        <p:spPr bwMode="auto">
          <a:xfrm>
            <a:off x="6722625" y="5704493"/>
            <a:ext cx="1998964" cy="1090906"/>
          </a:xfrm>
          <a:prstGeom prst="roundRect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37782437-6974-41DC-B078-F5CC18DD721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92" t="23633" r="14516" b="21863"/>
          <a:stretch/>
        </p:blipFill>
        <p:spPr bwMode="auto">
          <a:xfrm>
            <a:off x="6659700" y="3598434"/>
            <a:ext cx="2459143" cy="1039223"/>
          </a:xfrm>
          <a:prstGeom prst="round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AutoShape 7">
            <a:extLst>
              <a:ext uri="{FF2B5EF4-FFF2-40B4-BE49-F238E27FC236}">
                <a16:creationId xmlns:a16="http://schemas.microsoft.com/office/drawing/2014/main" id="{C2305B27-029F-42FC-A69A-3CE620C6F820}"/>
              </a:ext>
            </a:extLst>
          </p:cNvPr>
          <p:cNvSpPr>
            <a:spLocks noChangeArrowheads="1"/>
          </p:cNvSpPr>
          <p:nvPr/>
        </p:nvSpPr>
        <p:spPr bwMode="gray">
          <a:xfrm rot="19242912">
            <a:off x="2723180" y="2522309"/>
            <a:ext cx="797319" cy="1573427"/>
          </a:xfrm>
          <a:prstGeom prst="chevron">
            <a:avLst>
              <a:gd name="adj" fmla="val 28655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4" name="AutoShape 9">
            <a:extLst>
              <a:ext uri="{FF2B5EF4-FFF2-40B4-BE49-F238E27FC236}">
                <a16:creationId xmlns:a16="http://schemas.microsoft.com/office/drawing/2014/main" id="{B323ADAA-273A-4957-BF88-4964001791B5}"/>
              </a:ext>
            </a:extLst>
          </p:cNvPr>
          <p:cNvSpPr>
            <a:spLocks noChangeArrowheads="1"/>
          </p:cNvSpPr>
          <p:nvPr/>
        </p:nvSpPr>
        <p:spPr bwMode="gray">
          <a:xfrm rot="13376274">
            <a:off x="5585111" y="2902901"/>
            <a:ext cx="816953" cy="1375482"/>
          </a:xfrm>
          <a:prstGeom prst="chevron">
            <a:avLst>
              <a:gd name="adj" fmla="val 28655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>
            <a:flatTx/>
          </a:bodyPr>
          <a:lstStyle/>
          <a:p>
            <a:endParaRPr lang="ru-RU"/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F059CFAD-D0B3-4DE0-B08B-B2140DA3E9F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" t="8915" r="19395"/>
          <a:stretch/>
        </p:blipFill>
        <p:spPr bwMode="auto">
          <a:xfrm>
            <a:off x="1544274" y="1174728"/>
            <a:ext cx="1866534" cy="1205436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95F1A9BC-F8B0-4297-A0F3-B8342D14D29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5" t="18946" r="11161" b="14465"/>
          <a:stretch/>
        </p:blipFill>
        <p:spPr bwMode="auto">
          <a:xfrm>
            <a:off x="122354" y="4523637"/>
            <a:ext cx="2079598" cy="1430317"/>
          </a:xfrm>
          <a:prstGeom prst="roundRect">
            <a:avLst/>
          </a:prstGeom>
          <a:noFill/>
          <a:ln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7">
            <a:extLst>
              <a:ext uri="{FF2B5EF4-FFF2-40B4-BE49-F238E27FC236}">
                <a16:creationId xmlns:a16="http://schemas.microsoft.com/office/drawing/2014/main" id="{27C7BA58-E4FB-4544-9862-CDA40EBC29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72" t="20394" r="31546" b="19408"/>
          <a:stretch/>
        </p:blipFill>
        <p:spPr bwMode="auto">
          <a:xfrm>
            <a:off x="2232478" y="5435502"/>
            <a:ext cx="1890426" cy="1306031"/>
          </a:xfrm>
          <a:prstGeom prst="round2DiagRect">
            <a:avLst>
              <a:gd name="adj1" fmla="val 16667"/>
              <a:gd name="adj2" fmla="val 0"/>
            </a:avLst>
          </a:prstGeom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63E93501-8F78-4534-9803-2795B66D34B3}"/>
              </a:ext>
            </a:extLst>
          </p:cNvPr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321778" y="5546415"/>
            <a:ext cx="1829785" cy="1221033"/>
          </a:xfrm>
          <a:prstGeom prst="snip1Rect">
            <a:avLst/>
          </a:prstGeom>
          <a:ln>
            <a:solidFill>
              <a:srgbClr val="FF0000"/>
            </a:solidFill>
          </a:ln>
        </p:spPr>
      </p:pic>
    </p:spTree>
    <p:extLst>
      <p:ext uri="{BB962C8B-B14F-4D97-AF65-F5344CB8AC3E}">
        <p14:creationId xmlns:p14="http://schemas.microsoft.com/office/powerpoint/2010/main" val="608427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1BAE55-3B37-469E-B6A9-F7938B3DA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4396" y="0"/>
            <a:ext cx="7318622" cy="1325563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</a:rPr>
              <a:t>Созданные сайта педагога, как  результат повышения </a:t>
            </a:r>
            <a:br>
              <a:rPr lang="ru-RU" sz="2800" dirty="0">
                <a:solidFill>
                  <a:srgbClr val="002060"/>
                </a:solidFill>
              </a:rPr>
            </a:br>
            <a:r>
              <a:rPr lang="ru-RU" sz="2800" dirty="0">
                <a:solidFill>
                  <a:srgbClr val="002060"/>
                </a:solidFill>
              </a:rPr>
              <a:t>ИКТ – компетенции педагога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7152E6B-33F9-4A47-9288-ACCD41CD6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15935" y="4170219"/>
            <a:ext cx="4234506" cy="241069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0144E6F3-A719-435C-BD88-044B057992D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66" t="19244" r="6666" b="7015"/>
          <a:stretch/>
        </p:blipFill>
        <p:spPr>
          <a:xfrm>
            <a:off x="4753273" y="1399559"/>
            <a:ext cx="4234506" cy="2576444"/>
          </a:xfrm>
          <a:prstGeom prst="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6D1B14F-B933-484E-865C-736785B5015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6221" y="3734216"/>
            <a:ext cx="4308150" cy="2846693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96D5B42-36CC-416B-BAFF-6CE4DDBBB5B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916" y="1448389"/>
            <a:ext cx="4099150" cy="2576443"/>
          </a:xfrm>
          <a:prstGeom prst="roundRect">
            <a:avLst/>
          </a:prstGeom>
          <a:ln w="38100">
            <a:solidFill>
              <a:schemeClr val="accent2">
                <a:lumMod val="40000"/>
                <a:lumOff val="60000"/>
              </a:schemeClr>
            </a:solidFill>
          </a:ln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6BBE54B-A3A7-4FD0-9DF0-B06BC85A92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937" y="1304009"/>
            <a:ext cx="1289293" cy="128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>
            <a:extLst>
              <a:ext uri="{FF2B5EF4-FFF2-40B4-BE49-F238E27FC236}">
                <a16:creationId xmlns:a16="http://schemas.microsoft.com/office/drawing/2014/main" id="{0554DC60-511D-49B9-9F79-2C67DF21C6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19875" y="1948656"/>
            <a:ext cx="1162466" cy="1162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>
            <a:extLst>
              <a:ext uri="{FF2B5EF4-FFF2-40B4-BE49-F238E27FC236}">
                <a16:creationId xmlns:a16="http://schemas.microsoft.com/office/drawing/2014/main" id="{58E0E42D-9941-4438-9F3D-DBE09989A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336" y="5291668"/>
            <a:ext cx="1141817" cy="1141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14B452E1-3D14-4AED-96A2-512888E7E6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6486" y="5157562"/>
            <a:ext cx="1148744" cy="1148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948E97E6-7F37-4425-A50D-7A7D8A784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9918" y="2529907"/>
            <a:ext cx="1451295" cy="1451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111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768579485"/>
              </p:ext>
            </p:extLst>
          </p:nvPr>
        </p:nvGraphicFramePr>
        <p:xfrm>
          <a:off x="144379" y="1058778"/>
          <a:ext cx="9372600" cy="55104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7FA5EE44-6A62-45C6-936A-580E9C273667}"/>
              </a:ext>
            </a:extLst>
          </p:cNvPr>
          <p:cNvSpPr txBox="1"/>
          <p:nvPr/>
        </p:nvSpPr>
        <p:spPr>
          <a:xfrm>
            <a:off x="955963" y="47066"/>
            <a:ext cx="6816436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ПРЕИМУЩЕСТВА ДИСТАНЦИОННОГО ОБУЧЕНИЯ</a:t>
            </a:r>
          </a:p>
        </p:txBody>
      </p:sp>
    </p:spTree>
    <p:extLst>
      <p:ext uri="{BB962C8B-B14F-4D97-AF65-F5344CB8AC3E}">
        <p14:creationId xmlns:p14="http://schemas.microsoft.com/office/powerpoint/2010/main" val="1738853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1228354"/>
            <a:ext cx="9144000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Рекомендуемая непрерывная длительность работы, связанная с                                     фиксацией взора на экране монитора не должна превышать: для детей 6-10 лет - 15 мин;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Оптимальное количество занятий в течение дня: для детей 6-10 лет– 1 занятие;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На онлайн-уроке должен присутствовать взрослый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Для образовательных целей мобильные средства связи не используются.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Организация рабочих мест пользователей персональных ЭСО должна обеспечивать зрительную дистанцию до экрана не менее 50 см. Использование планшетов предполагает их размещения на столе под углом наклона 30°.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С целью профилактики утомления обучающихся одновременное использование детьми на занятиях более двух различных ЭСО не допускается.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Интерактивную доску (панель) и другие ЭСО следует выключать или переводить в режим ожидания, когда их использование приостановлено или завершено.</a:t>
            </a:r>
          </a:p>
          <a:p>
            <a:pPr algn="just">
              <a:spcAft>
                <a:spcPts val="1200"/>
              </a:spcAft>
              <a:buFont typeface="Wingdings" pitchFamily="2" charset="2"/>
              <a:buChar char="ü"/>
            </a:pPr>
            <a:r>
              <a:rPr lang="ru-RU" sz="16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При реализации образовательных программ с использованием дистанционных образовательных технологий,  расписание занятий составляется с учетом дневной и недельной динамики умственной работоспособности. Обучение должно заканчиваться не позднее 18.00 часов.                                                                   </a:t>
            </a:r>
            <a:r>
              <a:rPr lang="ru-RU" sz="2000" b="1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СанПиН 2.4.3648-20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E0233BE-055B-422B-A799-C5E699743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66029"/>
            <a:ext cx="8326582" cy="106232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ТРЕБОВАНИЯ СанПиН к ДИСТАНЦИОННОМУ ОБУЧЕНИЮ ДОШКОЛЬНИКОВ</a:t>
            </a:r>
            <a:br>
              <a:rPr lang="ru-RU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</a:br>
            <a:endParaRPr lang="ru-RU" dirty="0">
              <a:solidFill>
                <a:srgbClr val="002060"/>
              </a:solidFill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832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253"/>
          <p:cNvSpPr>
            <a:spLocks noChangeShapeType="1"/>
          </p:cNvSpPr>
          <p:nvPr/>
        </p:nvSpPr>
        <p:spPr bwMode="gray">
          <a:xfrm>
            <a:off x="1295629" y="5764638"/>
            <a:ext cx="7143798" cy="20251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8" name="Line 256"/>
          <p:cNvSpPr>
            <a:spLocks noChangeShapeType="1"/>
          </p:cNvSpPr>
          <p:nvPr/>
        </p:nvSpPr>
        <p:spPr bwMode="gray">
          <a:xfrm>
            <a:off x="1500165" y="2912424"/>
            <a:ext cx="6854871" cy="30062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9" name="Rectangle 257"/>
          <p:cNvSpPr>
            <a:spLocks noChangeArrowheads="1"/>
          </p:cNvSpPr>
          <p:nvPr/>
        </p:nvSpPr>
        <p:spPr bwMode="gray">
          <a:xfrm rot="3419336">
            <a:off x="459723" y="2073890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/>
          <a:lstStyle/>
          <a:p>
            <a:endParaRPr lang="ru-RU" b="1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10" name="Text Box 258"/>
          <p:cNvSpPr txBox="1">
            <a:spLocks noChangeArrowheads="1"/>
          </p:cNvSpPr>
          <p:nvPr/>
        </p:nvSpPr>
        <p:spPr bwMode="gray">
          <a:xfrm>
            <a:off x="1355700" y="2065144"/>
            <a:ext cx="7143800" cy="2215991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/>
            <a:r>
              <a:rPr lang="ru-RU" sz="2300" b="1" i="1" dirty="0">
                <a:solidFill>
                  <a:srgbClr val="C00000"/>
                </a:solidFill>
              </a:rPr>
              <a:t>Заведующий издает приказ и разрабатывает положение о переходе на дистанционное обучение</a:t>
            </a:r>
          </a:p>
          <a:p>
            <a:pPr algn="just" eaLnBrk="0" hangingPunct="0"/>
            <a:endParaRPr lang="ru-RU" sz="2300" b="1" i="1" dirty="0">
              <a:solidFill>
                <a:srgbClr val="C00000"/>
              </a:solidFill>
            </a:endParaRPr>
          </a:p>
          <a:p>
            <a:pPr algn="just" eaLnBrk="0" hangingPunct="0"/>
            <a:r>
              <a:rPr lang="ru-RU" sz="2300" b="1" i="1" dirty="0">
                <a:solidFill>
                  <a:srgbClr val="C00000"/>
                </a:solidFill>
              </a:rPr>
              <a:t>Старшему воспитателю: </a:t>
            </a:r>
            <a:r>
              <a:rPr lang="ru-RU" sz="2300" b="1" dirty="0">
                <a:solidFill>
                  <a:srgbClr val="002060"/>
                </a:solidFill>
              </a:rPr>
              <a:t>составить проект плана повышения квалификации работников, план по повышению ИКТ – компетентности педагогов</a:t>
            </a:r>
            <a:endParaRPr lang="en-US" sz="2300" b="1" dirty="0">
              <a:solidFill>
                <a:srgbClr val="002060"/>
              </a:solidFill>
            </a:endParaRPr>
          </a:p>
        </p:txBody>
      </p:sp>
      <p:sp>
        <p:nvSpPr>
          <p:cNvPr id="12" name="Line 260"/>
          <p:cNvSpPr>
            <a:spLocks noChangeShapeType="1"/>
          </p:cNvSpPr>
          <p:nvPr/>
        </p:nvSpPr>
        <p:spPr bwMode="gray">
          <a:xfrm flipV="1">
            <a:off x="1542267" y="4158346"/>
            <a:ext cx="6897162" cy="3569"/>
          </a:xfrm>
          <a:prstGeom prst="line">
            <a:avLst/>
          </a:prstGeom>
          <a:noFill/>
          <a:ln w="25400">
            <a:solidFill>
              <a:schemeClr val="tx2"/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Rectangle 261"/>
          <p:cNvSpPr>
            <a:spLocks noChangeArrowheads="1"/>
          </p:cNvSpPr>
          <p:nvPr/>
        </p:nvSpPr>
        <p:spPr bwMode="gray">
          <a:xfrm rot="3419336">
            <a:off x="429991" y="3450587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14" name="Text Box 262"/>
          <p:cNvSpPr txBox="1">
            <a:spLocks noChangeArrowheads="1"/>
          </p:cNvSpPr>
          <p:nvPr/>
        </p:nvSpPr>
        <p:spPr bwMode="gray">
          <a:xfrm>
            <a:off x="554024" y="3482337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16" name="Rectangle 264"/>
          <p:cNvSpPr>
            <a:spLocks noChangeArrowheads="1"/>
          </p:cNvSpPr>
          <p:nvPr/>
        </p:nvSpPr>
        <p:spPr bwMode="gray">
          <a:xfrm rot="3419336">
            <a:off x="403198" y="5025348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1" name="Text Box 269"/>
          <p:cNvSpPr txBox="1">
            <a:spLocks noChangeArrowheads="1"/>
          </p:cNvSpPr>
          <p:nvPr/>
        </p:nvSpPr>
        <p:spPr bwMode="gray">
          <a:xfrm>
            <a:off x="1418948" y="4627334"/>
            <a:ext cx="7143800" cy="11541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/>
            <a:r>
              <a:rPr lang="ru-RU" sz="2300" b="1" i="1" dirty="0">
                <a:solidFill>
                  <a:srgbClr val="C00000"/>
                </a:solidFill>
              </a:rPr>
              <a:t>Педагогам</a:t>
            </a:r>
            <a:r>
              <a:rPr lang="ru-RU" sz="2300" b="1" dirty="0">
                <a:solidFill>
                  <a:srgbClr val="C00000"/>
                </a:solidFill>
              </a:rPr>
              <a:t>:</a:t>
            </a:r>
            <a:r>
              <a:rPr lang="ru-RU" sz="2300" b="1" dirty="0">
                <a:solidFill>
                  <a:srgbClr val="7030A0"/>
                </a:solidFill>
              </a:rPr>
              <a:t> выбрать курсы, которые связаны с цифровой образовательной средой, внести коррективы в ООП.</a:t>
            </a:r>
            <a:endParaRPr lang="en-US" sz="2300" b="1" dirty="0">
              <a:solidFill>
                <a:srgbClr val="7030A0"/>
              </a:solidFill>
            </a:endParaRPr>
          </a:p>
        </p:txBody>
      </p:sp>
      <p:sp>
        <p:nvSpPr>
          <p:cNvPr id="7" name="Text Box 255"/>
          <p:cNvSpPr txBox="1">
            <a:spLocks noChangeArrowheads="1"/>
          </p:cNvSpPr>
          <p:nvPr/>
        </p:nvSpPr>
        <p:spPr bwMode="gray">
          <a:xfrm>
            <a:off x="598466" y="2103407"/>
            <a:ext cx="265127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>
                <a:solidFill>
                  <a:srgbClr val="FFFFFF"/>
                </a:solidFill>
                <a:latin typeface="Arial" charset="0"/>
              </a:rPr>
              <a:t>1</a:t>
            </a:r>
            <a:endParaRPr lang="en-US" sz="2400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54024" y="5042833"/>
            <a:ext cx="4286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1"/>
                </a:solidFill>
              </a:rPr>
              <a:t>3</a:t>
            </a:r>
          </a:p>
        </p:txBody>
      </p:sp>
      <p:pic>
        <p:nvPicPr>
          <p:cNvPr id="27" name="Picture 2" descr="https://ds04.infourok.ru/uploads/ex/113d/000247a4-5adcaf21/hello_html_73d871d4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E"/>
              </a:clrFrom>
              <a:clrTo>
                <a:srgbClr val="FFFFF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flipH="1">
            <a:off x="7363326" y="399549"/>
            <a:ext cx="1780674" cy="1780674"/>
          </a:xfrm>
          <a:prstGeom prst="rect">
            <a:avLst/>
          </a:prstGeom>
          <a:noFill/>
        </p:spPr>
      </p:pic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0F65316A-5D33-4C20-AA84-C1C8EA31D6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71312"/>
            <a:ext cx="7757100" cy="1325563"/>
          </a:xfrm>
        </p:spPr>
        <p:txBody>
          <a:bodyPr>
            <a:noAutofit/>
          </a:bodyPr>
          <a:lstStyle/>
          <a:p>
            <a:pPr algn="ctr"/>
            <a:r>
              <a:rPr lang="ru-RU" sz="2800" dirty="0">
                <a:solidFill>
                  <a:srgbClr val="002060"/>
                </a:solidFill>
                <a:cs typeface="Times New Roman" panose="02020603050405020304" pitchFamily="18" charset="0"/>
              </a:rPr>
              <a:t>КАК ОРГАНИЗОВАТЬ </a:t>
            </a:r>
            <a:br>
              <a:rPr lang="ru-RU" sz="2800" dirty="0">
                <a:solidFill>
                  <a:srgbClr val="002060"/>
                </a:solidFill>
                <a:cs typeface="Times New Roman" panose="02020603050405020304" pitchFamily="18" charset="0"/>
              </a:rPr>
            </a:br>
            <a:r>
              <a:rPr lang="ru-RU" sz="2800" dirty="0">
                <a:solidFill>
                  <a:srgbClr val="002060"/>
                </a:solidFill>
                <a:cs typeface="Times New Roman" panose="02020603050405020304" pitchFamily="18" charset="0"/>
              </a:rPr>
              <a:t>ПОВЫШЕНИЕИКТ – компетентности педагога в ДОО</a:t>
            </a:r>
          </a:p>
        </p:txBody>
      </p:sp>
    </p:spTree>
    <p:extLst>
      <p:ext uri="{BB962C8B-B14F-4D97-AF65-F5344CB8AC3E}">
        <p14:creationId xmlns:p14="http://schemas.microsoft.com/office/powerpoint/2010/main" val="222095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utoShape 2" descr="Ð¼Ð¸ÑÐºÐ°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6" name="Picture 4" descr="https://www.uchmag.ru/upload/catalog/posob-native/_/s/_s-686_/cover_image_bi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31" y="1597566"/>
            <a:ext cx="3756624" cy="252202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vash.market/gde-kupit/i/img/www.uchmag.ru/upload/catalog/posob-native/_/s/_s-528_/cover_image_big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9777" y="3629092"/>
            <a:ext cx="4499992" cy="26826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vasilisia.ru/i/imgs/www.uchmag.ru/upload/catalog/posob-native/_/s/_s-602_/cover_image_big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6507" y="1154221"/>
            <a:ext cx="3386533" cy="2273563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pic>
        <p:nvPicPr>
          <p:cNvPr id="3082" name="Picture 10" descr="https://im0-tub-ru.yandex.net/i?id=ee86f15e08c2b9ec77375b410497448a-l&amp;n=1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725" y="3885570"/>
            <a:ext cx="2952328" cy="2812092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C8214C-8690-4753-8988-35E227DEF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7975" y="160338"/>
            <a:ext cx="7757100" cy="1294489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>
                <a:solidFill>
                  <a:srgbClr val="002060"/>
                </a:solidFill>
                <a:latin typeface="+mn-lt"/>
                <a:cs typeface="Times New Roman" panose="02020603050405020304" pitchFamily="18" charset="0"/>
              </a:rPr>
              <a:t>ПОЛЕЗНЫЕ ИНТЕРНЕТ И КОМПЬЮТЕРНЫЕ РЕСУРСЫ</a:t>
            </a:r>
            <a:b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394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7654925" cy="1150938"/>
          </a:xfrm>
        </p:spPr>
        <p:txBody>
          <a:bodyPr>
            <a:noAutofit/>
          </a:bodyPr>
          <a:lstStyle/>
          <a:p>
            <a:pPr algn="ctr"/>
            <a:b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br>
              <a:rPr lang="ru-RU" sz="36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6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257"/>
          <p:cNvSpPr>
            <a:spLocks noChangeArrowheads="1"/>
          </p:cNvSpPr>
          <p:nvPr/>
        </p:nvSpPr>
        <p:spPr bwMode="gray">
          <a:xfrm rot="3419336">
            <a:off x="459805" y="1693818"/>
            <a:ext cx="777563" cy="697019"/>
          </a:xfrm>
          <a:prstGeom prst="rect">
            <a:avLst/>
          </a:prstGeom>
          <a:solidFill>
            <a:srgbClr val="FFFF0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9" name="Text Box 259"/>
          <p:cNvSpPr txBox="1">
            <a:spLocks noChangeArrowheads="1"/>
          </p:cNvSpPr>
          <p:nvPr/>
        </p:nvSpPr>
        <p:spPr bwMode="gray">
          <a:xfrm>
            <a:off x="681379" y="1813727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11" name="Rectangle 257"/>
          <p:cNvSpPr>
            <a:spLocks noChangeArrowheads="1"/>
          </p:cNvSpPr>
          <p:nvPr/>
        </p:nvSpPr>
        <p:spPr bwMode="gray">
          <a:xfrm rot="3419336">
            <a:off x="281712" y="3080909"/>
            <a:ext cx="777563" cy="697019"/>
          </a:xfrm>
          <a:prstGeom prst="rect">
            <a:avLst/>
          </a:prstGeom>
          <a:solidFill>
            <a:srgbClr val="FF000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Text Box 259"/>
          <p:cNvSpPr txBox="1">
            <a:spLocks noChangeArrowheads="1"/>
          </p:cNvSpPr>
          <p:nvPr/>
        </p:nvSpPr>
        <p:spPr bwMode="gray">
          <a:xfrm>
            <a:off x="492399" y="3197022"/>
            <a:ext cx="35618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2400" b="1" dirty="0">
                <a:solidFill>
                  <a:srgbClr val="FFFFFF"/>
                </a:solidFill>
                <a:latin typeface="Arial" charset="0"/>
              </a:rPr>
              <a:t>2</a:t>
            </a:r>
            <a:endParaRPr lang="en-US" sz="2400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19630" y="2919661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/>
            <a:endParaRPr lang="ru-RU" sz="2400" dirty="0"/>
          </a:p>
          <a:p>
            <a:pPr lvl="0" algn="ctr"/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286463" y="3160476"/>
            <a:ext cx="558979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/>
              <a:t>Авторской разработки М.В. Адаменко и Н.И. Адаменко «Компьютер для современных детей. Настольная книга активного школьника и дошкольника». </a:t>
            </a:r>
          </a:p>
        </p:txBody>
      </p:sp>
      <p:pic>
        <p:nvPicPr>
          <p:cNvPr id="19" name="Picture 4" descr="https://sun4-16.userapi.com/RSkGx47HlLjP4YjHNJQPqBPsGmeCGNCuVosWig/xB_omigzsw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421" y="1065777"/>
            <a:ext cx="1739766" cy="23196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Заголовок 1"/>
          <p:cNvSpPr txBox="1">
            <a:spLocks/>
          </p:cNvSpPr>
          <p:nvPr/>
        </p:nvSpPr>
        <p:spPr>
          <a:xfrm>
            <a:off x="0" y="9713"/>
            <a:ext cx="9144000" cy="928694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7500"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chemeClr val="dk1"/>
                </a:solidFill>
                <a:latin typeface="+mn-lt"/>
                <a:ea typeface="+mn-ea"/>
                <a:cs typeface="+mn-cs"/>
                <a:sym typeface="Arial"/>
              </a:defRPr>
            </a:lvl9pPr>
          </a:lstStyle>
          <a:p>
            <a:pPr algn="ctr"/>
            <a:r>
              <a:rPr lang="ru-RU" sz="2600" b="1" dirty="0">
                <a:solidFill>
                  <a:srgbClr val="002060"/>
                </a:solidFill>
              </a:rPr>
              <a:t>Рекомендуемая литература при организации дистанционного обучения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1511E6-B957-4861-988A-FB60118B16F9}"/>
              </a:ext>
            </a:extLst>
          </p:cNvPr>
          <p:cNvSpPr txBox="1"/>
          <p:nvPr/>
        </p:nvSpPr>
        <p:spPr>
          <a:xfrm>
            <a:off x="1576380" y="1659403"/>
            <a:ext cx="5134244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/>
              <a:t>Концепция мониторинга построена на основе научных разработок Л.В. </a:t>
            </a:r>
            <a:r>
              <a:rPr lang="ru-RU" sz="2400" b="1" dirty="0" err="1"/>
              <a:t>Кочегаровой</a:t>
            </a:r>
            <a:endParaRPr lang="ru-RU" sz="2400" b="1" dirty="0"/>
          </a:p>
        </p:txBody>
      </p:sp>
      <p:sp>
        <p:nvSpPr>
          <p:cNvPr id="16" name="Rectangle 257">
            <a:extLst>
              <a:ext uri="{FF2B5EF4-FFF2-40B4-BE49-F238E27FC236}">
                <a16:creationId xmlns:a16="http://schemas.microsoft.com/office/drawing/2014/main" id="{947A0EA2-0842-44C6-873E-8B5130A65368}"/>
              </a:ext>
            </a:extLst>
          </p:cNvPr>
          <p:cNvSpPr>
            <a:spLocks noChangeArrowheads="1"/>
          </p:cNvSpPr>
          <p:nvPr/>
        </p:nvSpPr>
        <p:spPr bwMode="gray">
          <a:xfrm rot="3419336">
            <a:off x="333386" y="4843503"/>
            <a:ext cx="777563" cy="697019"/>
          </a:xfrm>
          <a:prstGeom prst="rect">
            <a:avLst/>
          </a:prstGeom>
          <a:solidFill>
            <a:srgbClr val="7030A0"/>
          </a:soli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7" name="Text Box 259">
            <a:extLst>
              <a:ext uri="{FF2B5EF4-FFF2-40B4-BE49-F238E27FC236}">
                <a16:creationId xmlns:a16="http://schemas.microsoft.com/office/drawing/2014/main" id="{D13B4B07-A757-4CDB-B75E-0255B2234A79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544073" y="4919442"/>
            <a:ext cx="35618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2400" b="1" dirty="0">
                <a:solidFill>
                  <a:srgbClr val="FFFFFF"/>
                </a:solidFill>
                <a:latin typeface="Arial" charset="0"/>
              </a:rPr>
              <a:t>3</a:t>
            </a:r>
            <a:endParaRPr lang="en-US" sz="2400" b="1" dirty="0">
              <a:solidFill>
                <a:srgbClr val="FFFFFF"/>
              </a:solidFill>
              <a:latin typeface="Arial" charset="0"/>
            </a:endParaRPr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9FFB4C1F-9DCB-4413-8076-E4509D262D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5877" y="4756581"/>
            <a:ext cx="1489493" cy="1902637"/>
          </a:xfrm>
          <a:prstGeom prst="snip2DiagRect">
            <a:avLst/>
          </a:prstGeom>
          <a:noFill/>
          <a:ln w="38100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C:\Users\User\Desktop\книга информатика\Слайд1.JPG">
            <a:extLst>
              <a:ext uri="{FF2B5EF4-FFF2-40B4-BE49-F238E27FC236}">
                <a16:creationId xmlns:a16="http://schemas.microsoft.com/office/drawing/2014/main" id="{23A4F38A-D207-4601-B149-99BDD0380A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70" y="3385465"/>
            <a:ext cx="1426977" cy="190263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DBB45AE4-3F60-4752-85C5-1D21D04EFF03}"/>
              </a:ext>
            </a:extLst>
          </p:cNvPr>
          <p:cNvSpPr txBox="1"/>
          <p:nvPr/>
        </p:nvSpPr>
        <p:spPr>
          <a:xfrm>
            <a:off x="1352644" y="4964935"/>
            <a:ext cx="46482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b="1" dirty="0"/>
              <a:t>Журнал справочник старшего воспитателя </a:t>
            </a:r>
          </a:p>
        </p:txBody>
      </p:sp>
    </p:spTree>
    <p:extLst>
      <p:ext uri="{BB962C8B-B14F-4D97-AF65-F5344CB8AC3E}">
        <p14:creationId xmlns:p14="http://schemas.microsoft.com/office/powerpoint/2010/main" val="262552734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"/>
          <a:stretch/>
        </p:blipFill>
        <p:spPr>
          <a:xfrm>
            <a:off x="1222675" y="1066520"/>
            <a:ext cx="6884894" cy="5633195"/>
          </a:xfrm>
          <a:prstGeom prst="rect">
            <a:avLst/>
          </a:prstGeom>
        </p:spPr>
      </p:pic>
      <p:sp>
        <p:nvSpPr>
          <p:cNvPr id="33" name="Прямоугольник 32"/>
          <p:cNvSpPr/>
          <p:nvPr/>
        </p:nvSpPr>
        <p:spPr>
          <a:xfrm>
            <a:off x="1628081" y="3424161"/>
            <a:ext cx="231005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+mn-lt"/>
                <a:cs typeface="Times New Roman" pitchFamily="18" charset="0"/>
              </a:rPr>
              <a:t>Персональному подбору заданий и уровню </a:t>
            </a:r>
          </a:p>
          <a:p>
            <a:pPr algn="ctr"/>
            <a:r>
              <a:rPr lang="ru-RU" sz="1600" b="1" dirty="0">
                <a:latin typeface="+mn-lt"/>
                <a:cs typeface="Times New Roman" pitchFamily="18" charset="0"/>
              </a:rPr>
              <a:t>сложности</a:t>
            </a:r>
          </a:p>
        </p:txBody>
      </p:sp>
      <p:pic>
        <p:nvPicPr>
          <p:cNvPr id="43" name="Рисунок 4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2469" y="3203937"/>
            <a:ext cx="440448" cy="440448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3749" y="1691193"/>
            <a:ext cx="440448" cy="440448"/>
          </a:xfrm>
          <a:prstGeom prst="rect">
            <a:avLst/>
          </a:prstGeom>
        </p:spPr>
      </p:pic>
      <p:pic>
        <p:nvPicPr>
          <p:cNvPr id="46" name="Рисунок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7" y="1983803"/>
            <a:ext cx="440448" cy="440448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843" y="3662894"/>
            <a:ext cx="440448" cy="440448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7687" y="5351421"/>
            <a:ext cx="440448" cy="440448"/>
          </a:xfrm>
          <a:prstGeom prst="rect">
            <a:avLst/>
          </a:prstGeom>
        </p:spPr>
      </p:pic>
      <p:pic>
        <p:nvPicPr>
          <p:cNvPr id="49" name="Рисунок 4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456" y="4837427"/>
            <a:ext cx="440448" cy="440448"/>
          </a:xfrm>
          <a:prstGeom prst="rect">
            <a:avLst/>
          </a:prstGeom>
        </p:spPr>
      </p:pic>
      <p:sp>
        <p:nvSpPr>
          <p:cNvPr id="50" name="Прямоугольник 49"/>
          <p:cNvSpPr/>
          <p:nvPr/>
        </p:nvSpPr>
        <p:spPr>
          <a:xfrm>
            <a:off x="1628081" y="1911417"/>
            <a:ext cx="208983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u="sng" dirty="0">
                <a:latin typeface="+mn-lt"/>
                <a:cs typeface="Times New Roman" pitchFamily="18" charset="0"/>
              </a:rPr>
              <a:t>Индивидуальный подход осуществляется благодаря:</a:t>
            </a:r>
          </a:p>
          <a:p>
            <a:pPr algn="ctr"/>
            <a:endParaRPr lang="ru-RU" sz="1400" dirty="0"/>
          </a:p>
        </p:txBody>
      </p:sp>
      <p:sp>
        <p:nvSpPr>
          <p:cNvPr id="51" name="Прямоугольник 50"/>
          <p:cNvSpPr/>
          <p:nvPr/>
        </p:nvSpPr>
        <p:spPr>
          <a:xfrm>
            <a:off x="5532693" y="1395854"/>
            <a:ext cx="2089830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i="1" u="sng" dirty="0">
                <a:latin typeface="+mn-lt"/>
                <a:cs typeface="Times New Roman" pitchFamily="18" charset="0"/>
              </a:rPr>
              <a:t>В следствие индивидуализации становится возможным:</a:t>
            </a:r>
          </a:p>
          <a:p>
            <a:pPr algn="ctr"/>
            <a:endParaRPr lang="ru-RU" sz="1400" i="1" u="sng" dirty="0"/>
          </a:p>
        </p:txBody>
      </p:sp>
      <p:sp>
        <p:nvSpPr>
          <p:cNvPr id="52" name="Прямоугольник 51"/>
          <p:cNvSpPr/>
          <p:nvPr/>
        </p:nvSpPr>
        <p:spPr>
          <a:xfrm>
            <a:off x="5532693" y="3124705"/>
            <a:ext cx="208983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latin typeface="+mn-lt"/>
                <a:cs typeface="Times New Roman" pitchFamily="18" charset="0"/>
              </a:rPr>
              <a:t>Отсутствие пробелов в знаниях</a:t>
            </a:r>
          </a:p>
        </p:txBody>
      </p:sp>
      <p:sp>
        <p:nvSpPr>
          <p:cNvPr id="53" name="Прямоугольник 52"/>
          <p:cNvSpPr/>
          <p:nvPr/>
        </p:nvSpPr>
        <p:spPr>
          <a:xfrm>
            <a:off x="5532693" y="4658975"/>
            <a:ext cx="20898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+mn-lt"/>
                <a:cs typeface="Times New Roman" pitchFamily="18" charset="0"/>
              </a:rPr>
              <a:t>Развитие познавательной мотивации</a:t>
            </a:r>
          </a:p>
        </p:txBody>
      </p:sp>
      <p:sp>
        <p:nvSpPr>
          <p:cNvPr id="54" name="Прямоугольник 53"/>
          <p:cNvSpPr/>
          <p:nvPr/>
        </p:nvSpPr>
        <p:spPr>
          <a:xfrm>
            <a:off x="1521477" y="5085790"/>
            <a:ext cx="24462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b="1" dirty="0">
                <a:latin typeface="+mn-lt"/>
                <a:cs typeface="Times New Roman" pitchFamily="18" charset="0"/>
              </a:rPr>
              <a:t>Изучению материала в комфортном </a:t>
            </a:r>
          </a:p>
          <a:p>
            <a:pPr algn="ctr"/>
            <a:r>
              <a:rPr lang="ru-RU" sz="1600" b="1" dirty="0">
                <a:latin typeface="+mn-lt"/>
                <a:cs typeface="Times New Roman" pitchFamily="18" charset="0"/>
              </a:rPr>
              <a:t>темпе </a:t>
            </a: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BE5FE95-E94E-452C-8FB4-92C2EF66F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6614" y="214033"/>
            <a:ext cx="77571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cs typeface="Times New Roman" panose="02020603050405020304" pitchFamily="18" charset="0"/>
              </a:rPr>
              <a:t>Специфика работы на платформе </a:t>
            </a:r>
            <a:r>
              <a:rPr lang="ru-RU" dirty="0" err="1">
                <a:cs typeface="Times New Roman" panose="02020603050405020304" pitchFamily="18" charset="0"/>
              </a:rPr>
              <a:t>Учи.ру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14463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un4-10.userapi.com/pkg-avNY9-AJMZvyTwS6uR93AMU30Eu193lxvQ/WjEshcVEUh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54" t="12118"/>
          <a:stretch/>
        </p:blipFill>
        <p:spPr bwMode="auto">
          <a:xfrm>
            <a:off x="159586" y="922600"/>
            <a:ext cx="4544540" cy="358178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 txBox="1">
            <a:spLocks/>
          </p:cNvSpPr>
          <p:nvPr/>
        </p:nvSpPr>
        <p:spPr>
          <a:xfrm>
            <a:off x="565485" y="0"/>
            <a:ext cx="8277282" cy="1150897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endParaRPr lang="ru-RU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04" name="Picture 8" descr="https://avatars.mds.yandex.net/get-pdb/1689155/5c984336-6864-4fc4-985d-674c308378b3/s120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807" y="4213685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https://sun9-3.userapi.com/svo0ymgKoO7jV7aI7fRG5G33a83pJDqpMMl7SA/M_pekbichDc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37" t="16863" r="6714" b="17856"/>
          <a:stretch/>
        </p:blipFill>
        <p:spPr bwMode="auto">
          <a:xfrm>
            <a:off x="4917044" y="814315"/>
            <a:ext cx="4130481" cy="339937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0" t="11754" r="31479" b="16722"/>
          <a:stretch/>
        </p:blipFill>
        <p:spPr bwMode="auto">
          <a:xfrm>
            <a:off x="2764087" y="4076712"/>
            <a:ext cx="4860759" cy="278726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CEB0651-47D7-4093-B527-B6F0692FA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36609" y="347334"/>
            <a:ext cx="10337808" cy="673218"/>
          </a:xfrm>
        </p:spPr>
        <p:txBody>
          <a:bodyPr>
            <a:noAutofit/>
          </a:bodyPr>
          <a:lstStyle/>
          <a:p>
            <a:pPr algn="ctr"/>
            <a:r>
              <a:rPr lang="ru-RU" sz="2400" dirty="0">
                <a:latin typeface="+mn-lt"/>
                <a:cs typeface="Times New Roman" panose="02020603050405020304" pitchFamily="18" charset="0"/>
              </a:rPr>
              <a:t>Результаты работы дистанционного обучения на </a:t>
            </a:r>
            <a:br>
              <a:rPr lang="ru-RU" sz="2400" dirty="0">
                <a:latin typeface="+mn-lt"/>
                <a:cs typeface="Times New Roman" panose="02020603050405020304" pitchFamily="18" charset="0"/>
              </a:rPr>
            </a:br>
            <a:r>
              <a:rPr lang="ru-RU" sz="2400" dirty="0">
                <a:latin typeface="+mn-lt"/>
                <a:cs typeface="Times New Roman" panose="02020603050405020304" pitchFamily="18" charset="0"/>
              </a:rPr>
              <a:t>платформе Учи </a:t>
            </a:r>
            <a:r>
              <a:rPr lang="ru-RU" sz="2400" dirty="0" err="1">
                <a:latin typeface="+mn-lt"/>
                <a:cs typeface="Times New Roman" panose="02020603050405020304" pitchFamily="18" charset="0"/>
              </a:rPr>
              <a:t>ру</a:t>
            </a:r>
            <a:br>
              <a:rPr lang="ru-RU" sz="4400" dirty="0">
                <a:latin typeface="+mn-lt"/>
                <a:cs typeface="Times New Roman" panose="02020603050405020304" pitchFamily="18" charset="0"/>
              </a:rPr>
            </a:br>
            <a:endParaRPr lang="ru-RU" sz="4400" dirty="0">
              <a:latin typeface="+mn-lt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816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047" t="12500" r="33142" b="7566"/>
          <a:stretch/>
        </p:blipFill>
        <p:spPr bwMode="auto">
          <a:xfrm>
            <a:off x="163169" y="1888318"/>
            <a:ext cx="3097761" cy="4376486"/>
          </a:xfrm>
          <a:prstGeom prst="rect">
            <a:avLst/>
          </a:prstGeom>
          <a:noFill/>
          <a:ln w="9525">
            <a:solidFill>
              <a:srgbClr val="0025D8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862" t="12830" r="33420" b="7401"/>
          <a:stretch/>
        </p:blipFill>
        <p:spPr bwMode="auto">
          <a:xfrm>
            <a:off x="3042356" y="1325563"/>
            <a:ext cx="3095123" cy="4376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376814-4EBB-47C6-A273-43D19C747B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7757100" cy="1325563"/>
          </a:xfrm>
        </p:spPr>
        <p:txBody>
          <a:bodyPr>
            <a:noAutofit/>
          </a:bodyPr>
          <a:lstStyle/>
          <a:p>
            <a:pPr algn="ctr"/>
            <a:r>
              <a:rPr lang="ru-RU" sz="3200" dirty="0"/>
              <a:t>Результаты дистанционного обучение детей и педагогов  на платформе </a:t>
            </a:r>
            <a:r>
              <a:rPr lang="ru-RU" sz="3200" dirty="0" err="1"/>
              <a:t>Учи.ру</a:t>
            </a:r>
            <a:r>
              <a:rPr lang="ru-RU" sz="3200" dirty="0"/>
              <a:t> </a:t>
            </a:r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4202E951-E16E-4FCD-BBFC-7AE816CE23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81" t="12006" r="33417" b="7401"/>
          <a:stretch/>
        </p:blipFill>
        <p:spPr bwMode="auto">
          <a:xfrm>
            <a:off x="6030829" y="2217175"/>
            <a:ext cx="3113171" cy="4421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778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A39B3D-F532-4C24-990F-5E3D209A2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Участи в конкурсах по </a:t>
            </a:r>
            <a:br>
              <a:rPr lang="ru-RU" dirty="0"/>
            </a:br>
            <a:r>
              <a:rPr lang="ru-RU" dirty="0"/>
              <a:t>ИКТ - компетентности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F339624-0CB6-4940-A043-E63F76B7113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99431">
            <a:off x="615992" y="1640420"/>
            <a:ext cx="2816629" cy="3986439"/>
          </a:xfrm>
          <a:prstGeom prst="rect">
            <a:avLst/>
          </a:prstGeom>
          <a:ln>
            <a:solidFill>
              <a:srgbClr val="0025D8"/>
            </a:solidFill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FCD6B4C-E171-4E82-874E-8EAE2153CF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352" y="1278848"/>
            <a:ext cx="3173293" cy="448558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31D244E-D2B4-4384-90A6-00B3B2F5886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08029">
            <a:off x="4174502" y="1711139"/>
            <a:ext cx="2980269" cy="4212737"/>
          </a:xfrm>
          <a:prstGeom prst="rect">
            <a:avLst/>
          </a:prstGeom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7C0263D2-9E4B-4E27-9706-E0E6251B24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49" t="922" b="922"/>
          <a:stretch/>
        </p:blipFill>
        <p:spPr bwMode="auto">
          <a:xfrm rot="1355678">
            <a:off x="5663472" y="2411544"/>
            <a:ext cx="2787211" cy="4067104"/>
          </a:xfrm>
          <a:prstGeom prst="rect">
            <a:avLst/>
          </a:prstGeom>
          <a:noFill/>
          <a:ln>
            <a:solidFill>
              <a:schemeClr val="accent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0281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одержимое 3">
            <a:extLst>
              <a:ext uri="{FF2B5EF4-FFF2-40B4-BE49-F238E27FC236}">
                <a16:creationId xmlns:a16="http://schemas.microsoft.com/office/drawing/2014/main" id="{37674DE6-CECE-4F0C-ADDA-C6CBCDFDA8C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92799296"/>
              </p:ext>
            </p:extLst>
          </p:nvPr>
        </p:nvGraphicFramePr>
        <p:xfrm>
          <a:off x="138545" y="1916473"/>
          <a:ext cx="8832329" cy="460692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06CCE6A0-D0A7-4DD3-9EB6-CFD6E3BB66FB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647943" y="334606"/>
            <a:ext cx="8163548" cy="1325562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>
                <a:latin typeface="+mn-lt"/>
                <a:cs typeface="Times New Roman" panose="02020603050405020304" pitchFamily="18" charset="0"/>
              </a:rPr>
              <a:t>Результаты исследования применения  </a:t>
            </a:r>
            <a:br>
              <a:rPr lang="ru-RU" sz="2800" b="1" dirty="0">
                <a:latin typeface="+mn-lt"/>
                <a:cs typeface="Times New Roman" panose="02020603050405020304" pitchFamily="18" charset="0"/>
              </a:rPr>
            </a:br>
            <a:r>
              <a:rPr lang="ru-RU" sz="2800" b="1" dirty="0">
                <a:latin typeface="+mn-lt"/>
                <a:cs typeface="Times New Roman" panose="02020603050405020304" pitchFamily="18" charset="0"/>
              </a:rPr>
              <a:t>дистанционных  технологий  в  процессе обучения</a:t>
            </a:r>
            <a:br>
              <a:rPr lang="ru-RU" sz="2800" b="1" dirty="0">
                <a:latin typeface="+mn-lt"/>
                <a:cs typeface="Times New Roman" panose="02020603050405020304" pitchFamily="18" charset="0"/>
              </a:rPr>
            </a:br>
            <a:r>
              <a:rPr lang="ru-RU" sz="2800" b="1" dirty="0">
                <a:latin typeface="+mn-lt"/>
                <a:cs typeface="Times New Roman" panose="02020603050405020304" pitchFamily="18" charset="0"/>
              </a:rPr>
              <a:t>2023 - 2024 </a:t>
            </a:r>
            <a:r>
              <a:rPr lang="ru-RU" sz="2800" b="1" dirty="0" err="1">
                <a:latin typeface="+mn-lt"/>
                <a:cs typeface="Times New Roman" panose="02020603050405020304" pitchFamily="18" charset="0"/>
              </a:rPr>
              <a:t>г.г</a:t>
            </a:r>
            <a:br>
              <a:rPr lang="ru-RU" sz="3600" b="1" dirty="0">
                <a:latin typeface="+mn-lt"/>
              </a:rPr>
            </a:br>
            <a:endParaRPr lang="ru-RU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78536395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id="{C759CC7D-31AE-4D36-9B93-27DDD7DDA06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96298291"/>
              </p:ext>
            </p:extLst>
          </p:nvPr>
        </p:nvGraphicFramePr>
        <p:xfrm>
          <a:off x="592282" y="1205345"/>
          <a:ext cx="7959435" cy="565265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D8F79E82-E3AA-4B58-AF7F-166F620CF5E7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97595" y="307037"/>
            <a:ext cx="8348808" cy="132556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dirty="0"/>
              <a:t>Результаты исследования применения  </a:t>
            </a:r>
            <a:br>
              <a:rPr lang="ru-RU" sz="3100" dirty="0"/>
            </a:br>
            <a:r>
              <a:rPr lang="ru-RU" sz="3100" dirty="0"/>
              <a:t>дистанционных  технологий  в  процессе обучения</a:t>
            </a:r>
            <a:br>
              <a:rPr lang="ru-RU" dirty="0"/>
            </a:br>
            <a:r>
              <a:rPr lang="ru-RU" sz="3100" dirty="0"/>
              <a:t>2023 - 2024 </a:t>
            </a:r>
            <a:r>
              <a:rPr lang="ru-RU" sz="3100" dirty="0" err="1"/>
              <a:t>г.г</a:t>
            </a:r>
            <a:br>
              <a:rPr lang="ru-RU" sz="3100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143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9B7689BD-0D71-4D5E-863E-C90B5892F68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3963" y="273916"/>
            <a:ext cx="8977745" cy="1470025"/>
          </a:xfrm>
        </p:spPr>
        <p:txBody>
          <a:bodyPr/>
          <a:lstStyle/>
          <a:p>
            <a:r>
              <a:rPr lang="ru-RU" sz="3600" dirty="0"/>
              <a:t>Создание интерактивных игр на платформе </a:t>
            </a:r>
            <a:r>
              <a:rPr lang="ru-RU" sz="3600" dirty="0" err="1"/>
              <a:t>Wordwall</a:t>
            </a:r>
            <a:r>
              <a:rPr lang="ru-RU" sz="3600" dirty="0"/>
              <a:t> по повышению ИКТ – компетенции педагога</a:t>
            </a:r>
            <a:br>
              <a:rPr lang="ru-RU" sz="3600" dirty="0"/>
            </a:br>
            <a:endParaRPr lang="ru-RU" sz="3600" dirty="0"/>
          </a:p>
        </p:txBody>
      </p:sp>
      <p:sp>
        <p:nvSpPr>
          <p:cNvPr id="8" name="Подзаголовок 7">
            <a:extLst>
              <a:ext uri="{FF2B5EF4-FFF2-40B4-BE49-F238E27FC236}">
                <a16:creationId xmlns:a16="http://schemas.microsoft.com/office/drawing/2014/main" id="{17D69583-4353-468F-9DD9-36958B8F6E1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49036" y="1676400"/>
            <a:ext cx="7620000" cy="1752600"/>
          </a:xfrm>
        </p:spPr>
        <p:txBody>
          <a:bodyPr/>
          <a:lstStyle/>
          <a:p>
            <a:r>
              <a:rPr lang="en-US" dirty="0">
                <a:hlinkClick r:id="rId2"/>
              </a:rPr>
              <a:t>https://wordwall.net/ru/resource/4375884/</a:t>
            </a:r>
            <a:r>
              <a:rPr lang="ru-RU" dirty="0">
                <a:hlinkClick r:id="rId2"/>
              </a:rPr>
              <a:t>психология-и-педагогика</a:t>
            </a:r>
            <a:endParaRPr lang="ru-RU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69177183-3F8D-4A3D-B9BF-47EDD9FCCF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036" y="2722564"/>
            <a:ext cx="7467600" cy="374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196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Презентация4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29843</TotalTime>
  <Words>1791</Words>
  <Application>Microsoft Office PowerPoint</Application>
  <PresentationFormat>Экран (4:3)</PresentationFormat>
  <Paragraphs>246</Paragraphs>
  <Slides>31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9" baseType="lpstr">
      <vt:lpstr>微软雅黑</vt:lpstr>
      <vt:lpstr>华文细黑</vt:lpstr>
      <vt:lpstr>Arial</vt:lpstr>
      <vt:lpstr>Arial Unicode MS</vt:lpstr>
      <vt:lpstr>Calibri</vt:lpstr>
      <vt:lpstr>Times New Roman</vt:lpstr>
      <vt:lpstr>Wingdings</vt:lpstr>
      <vt:lpstr>Презентация4</vt:lpstr>
      <vt:lpstr>Презентация PowerPoint</vt:lpstr>
      <vt:lpstr>Презентация PowerPoint</vt:lpstr>
      <vt:lpstr>Презентация PowerPoint</vt:lpstr>
      <vt:lpstr>С 2017 года МАДОУ «Детский сад № 35» является инновационной площадкой</vt:lpstr>
      <vt:lpstr>ДИСТАНЦИОННОЕ ОБУЧЕНИЕ:  ЗА И ПРОТИВ </vt:lpstr>
      <vt:lpstr>Презентация PowerPoint</vt:lpstr>
      <vt:lpstr>ЧТО ДОЛЖЕН УМЕТЬ ПЕДАГОГ</vt:lpstr>
      <vt:lpstr>ЗАДАЧИ ПРОЕКТА</vt:lpstr>
      <vt:lpstr>Презентация PowerPoint</vt:lpstr>
      <vt:lpstr>Этапы реализации инновационного проекта</vt:lpstr>
      <vt:lpstr>Прогнозируемые результаты </vt:lpstr>
      <vt:lpstr>Презентация PowerPoint</vt:lpstr>
      <vt:lpstr>Результаты исследования    ИКТ-КОМПЕТЕНТНОСТИ педагогов </vt:lpstr>
      <vt:lpstr>                  </vt:lpstr>
      <vt:lpstr>Презентация PowerPoint</vt:lpstr>
      <vt:lpstr>Работа по повышению  ИКТ – компетентности педагогов</vt:lpstr>
      <vt:lpstr>Повышение ИКТ – компетентности  педагогов </vt:lpstr>
      <vt:lpstr>ИЗ ОПЫТА ПРАКТИЧЕСКОЙ ДЕЯТЕЛЬНОСТИ </vt:lpstr>
      <vt:lpstr>Созданные сайта педагога, как  результат повышения  ИКТ – компетенции педагога</vt:lpstr>
      <vt:lpstr>Презентация PowerPoint</vt:lpstr>
      <vt:lpstr>  ТРЕБОВАНИЯ СанПиН к ДИСТАНЦИОННОМУ ОБУЧЕНИЮ ДОШКОЛЬНИКОВ </vt:lpstr>
      <vt:lpstr>КАК ОРГАНИЗОВАТЬ  ПОВЫШЕНИЕИКТ – компетентности педагога в ДОО</vt:lpstr>
      <vt:lpstr> ПОЛЕЗНЫЕ ИНТЕРНЕТ И КОМПЬЮТЕРНЫЕ РЕСУРСЫ </vt:lpstr>
      <vt:lpstr>  </vt:lpstr>
      <vt:lpstr>Специфика работы на платформе Учи.ру </vt:lpstr>
      <vt:lpstr>Результаты работы дистанционного обучения на  платформе Учи ру </vt:lpstr>
      <vt:lpstr>Результаты дистанционного обучение детей и педагогов  на платформе Учи.ру </vt:lpstr>
      <vt:lpstr>Участи в конкурсах по  ИКТ - компетентности</vt:lpstr>
      <vt:lpstr>Результаты исследования применения   дистанционных  технологий  в  процессе обучения 2023 - 2024 г.г </vt:lpstr>
      <vt:lpstr>Результаты исследования применения   дистанционных  технологий  в  процессе обучения 2023 - 2024 г.г </vt:lpstr>
      <vt:lpstr>Создание интерактивных игр на платформе Wordwall по повышению ИКТ – компетенции педагога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User</dc:creator>
  <cp:lastModifiedBy>Наталья Бурдыгина</cp:lastModifiedBy>
  <cp:revision>196</cp:revision>
  <cp:lastPrinted>2020-08-17T15:26:35Z</cp:lastPrinted>
  <dcterms:created xsi:type="dcterms:W3CDTF">2019-02-21T15:01:25Z</dcterms:created>
  <dcterms:modified xsi:type="dcterms:W3CDTF">2024-03-18T06:23:05Z</dcterms:modified>
</cp:coreProperties>
</file>