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8" r:id="rId1"/>
  </p:sldMasterIdLst>
  <p:sldIdLst>
    <p:sldId id="256" r:id="rId2"/>
    <p:sldId id="257" r:id="rId3"/>
    <p:sldId id="258" r:id="rId4"/>
    <p:sldId id="261" r:id="rId5"/>
    <p:sldId id="260" r:id="rId6"/>
    <p:sldId id="263" r:id="rId7"/>
    <p:sldId id="264" r:id="rId8"/>
    <p:sldId id="265"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9" d="100"/>
          <a:sy n="79" d="100"/>
        </p:scale>
        <p:origin x="108" y="23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B4C71EC6-210F-42DE-9C53-41977AD35B3D}" type="datetimeFigureOut">
              <a:rPr lang="ru-RU" smtClean="0"/>
              <a:t>29.01.2022</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Объект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29.01.2022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29.01.2022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Объект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t>29.01.2022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Объект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B4C71EC6-210F-42DE-9C53-41977AD35B3D}" type="datetimeFigureOut">
              <a:rPr lang="ru-RU" smtClean="0"/>
              <a:t>29.01.2022</a:t>
            </a:fld>
            <a:endParaRPr lang="ru-RU"/>
          </a:p>
        </p:txBody>
      </p:sp>
      <p:sp>
        <p:nvSpPr>
          <p:cNvPr id="27" name="Номер слайда 26"/>
          <p:cNvSpPr>
            <a:spLocks noGrp="1"/>
          </p:cNvSpPr>
          <p:nvPr>
            <p:ph type="sldNum" sz="quarter" idx="11"/>
          </p:nvPr>
        </p:nvSpPr>
        <p:spPr/>
        <p:txBody>
          <a:bodyPr rtlCol="0"/>
          <a:lstStyle/>
          <a:p>
            <a:fld id="{B19B0651-EE4F-4900-A07F-96A6BFA9D0F0}" type="slidenum">
              <a:rPr lang="ru-RU" smtClean="0"/>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B4C71EC6-210F-42DE-9C53-41977AD35B3D}" type="datetimeFigureOut">
              <a:rPr lang="ru-RU" smtClean="0"/>
              <a:t>29.01.2022</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29.01.2022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Объект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t>29.01.2022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29.01.2022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29.01.2022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29.01.2022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B4C71EC6-210F-42DE-9C53-41977AD35B3D}" type="datetimeFigureOut">
              <a:rPr lang="ru-RU" smtClean="0"/>
              <a:t>29.01.2022</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hyperlink" Target="http://www.newsinlevels.com/" TargetMode="Externa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95536" y="476672"/>
            <a:ext cx="8458200" cy="3240360"/>
          </a:xfrm>
        </p:spPr>
        <p:txBody>
          <a:bodyPr>
            <a:normAutofit fontScale="90000"/>
          </a:bodyPr>
          <a:lstStyle/>
          <a:p>
            <a:r>
              <a:rPr lang="ru-RU" dirty="0" smtClean="0"/>
              <a:t/>
            </a:r>
            <a:br>
              <a:rPr lang="ru-RU" dirty="0" smtClean="0"/>
            </a:br>
            <a:r>
              <a:rPr lang="ru-RU" dirty="0" smtClean="0"/>
              <a:t>             Урок английского языка на тему «Проблемы окружающей среды» к УМК Афанасьевой О.В. «</a:t>
            </a:r>
            <a:r>
              <a:rPr lang="en-US" dirty="0" smtClean="0"/>
              <a:t>Spotlight 10</a:t>
            </a:r>
            <a:r>
              <a:rPr lang="ru-RU" dirty="0" smtClean="0"/>
              <a:t>»</a:t>
            </a:r>
            <a:br>
              <a:rPr lang="ru-RU" dirty="0" smtClean="0"/>
            </a:br>
            <a:endParaRPr lang="ru-RU" dirty="0"/>
          </a:p>
        </p:txBody>
      </p:sp>
      <p:sp>
        <p:nvSpPr>
          <p:cNvPr id="5" name="Подзаголовок 4"/>
          <p:cNvSpPr>
            <a:spLocks noGrp="1"/>
          </p:cNvSpPr>
          <p:nvPr>
            <p:ph type="subTitle" idx="1"/>
          </p:nvPr>
        </p:nvSpPr>
        <p:spPr>
          <a:xfrm>
            <a:off x="3851920" y="4581128"/>
            <a:ext cx="4896544" cy="1368152"/>
          </a:xfrm>
        </p:spPr>
        <p:txBody>
          <a:bodyPr/>
          <a:lstStyle/>
          <a:p>
            <a:r>
              <a:rPr lang="ru-RU" dirty="0" smtClean="0"/>
              <a:t>Учителя иностранных языков</a:t>
            </a:r>
            <a:r>
              <a:rPr lang="en-US" dirty="0" smtClean="0"/>
              <a:t> </a:t>
            </a:r>
            <a:r>
              <a:rPr lang="ru-RU" dirty="0" smtClean="0"/>
              <a:t>МБОУ «СШ № 21», г. Норильск</a:t>
            </a:r>
            <a:endParaRPr lang="ru-RU" dirty="0"/>
          </a:p>
          <a:p>
            <a:r>
              <a:rPr lang="ru-RU" dirty="0" err="1"/>
              <a:t>Сайтарлы</a:t>
            </a:r>
            <a:r>
              <a:rPr lang="ru-RU" dirty="0"/>
              <a:t> Л. В.</a:t>
            </a:r>
          </a:p>
          <a:p>
            <a:endParaRPr lang="ru-RU" dirty="0"/>
          </a:p>
        </p:txBody>
      </p:sp>
    </p:spTree>
    <p:extLst>
      <p:ext uri="{BB962C8B-B14F-4D97-AF65-F5344CB8AC3E}">
        <p14:creationId xmlns:p14="http://schemas.microsoft.com/office/powerpoint/2010/main" val="26601197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764704"/>
            <a:ext cx="8568952" cy="5665816"/>
          </a:xfrm>
        </p:spPr>
        <p:txBody>
          <a:bodyPr>
            <a:normAutofit fontScale="92500"/>
          </a:bodyPr>
          <a:lstStyle/>
          <a:p>
            <a:pPr marL="109728" indent="0" algn="just">
              <a:buNone/>
            </a:pPr>
            <a:r>
              <a:rPr lang="ru-RU" sz="2200" b="1" dirty="0">
                <a:latin typeface="Times New Roman" panose="02020603050405020304" pitchFamily="18" charset="0"/>
                <a:cs typeface="Times New Roman" panose="02020603050405020304" pitchFamily="18" charset="0"/>
              </a:rPr>
              <a:t>Цель урока:</a:t>
            </a:r>
            <a:r>
              <a:rPr lang="ru-RU" sz="2200" dirty="0">
                <a:latin typeface="Times New Roman" panose="02020603050405020304" pitchFamily="18" charset="0"/>
                <a:cs typeface="Times New Roman" panose="02020603050405020304" pitchFamily="18" charset="0"/>
              </a:rPr>
              <a:t> обобщить и закрепить лексический и грамматический </a:t>
            </a:r>
            <a:r>
              <a:rPr lang="ru-RU" sz="2200" dirty="0" smtClean="0">
                <a:latin typeface="Times New Roman" panose="02020603050405020304" pitchFamily="18" charset="0"/>
                <a:cs typeface="Times New Roman" panose="02020603050405020304" pitchFamily="18" charset="0"/>
              </a:rPr>
              <a:t> </a:t>
            </a:r>
          </a:p>
          <a:p>
            <a:pPr marL="109728" indent="0" algn="just">
              <a:buNone/>
            </a:pPr>
            <a:r>
              <a:rPr lang="ru-RU" sz="2200" dirty="0">
                <a:latin typeface="Times New Roman" panose="02020603050405020304" pitchFamily="18" charset="0"/>
                <a:cs typeface="Times New Roman" panose="02020603050405020304" pitchFamily="18" charset="0"/>
              </a:rPr>
              <a:t> </a:t>
            </a:r>
            <a:r>
              <a:rPr lang="ru-RU" sz="2200" dirty="0" smtClean="0">
                <a:latin typeface="Times New Roman" panose="02020603050405020304" pitchFamily="18" charset="0"/>
                <a:cs typeface="Times New Roman" panose="02020603050405020304" pitchFamily="18" charset="0"/>
              </a:rPr>
              <a:t>                       материал </a:t>
            </a:r>
            <a:r>
              <a:rPr lang="ru-RU" sz="2200" dirty="0" smtClean="0">
                <a:latin typeface="Times New Roman" panose="02020603050405020304" pitchFamily="18" charset="0"/>
                <a:cs typeface="Times New Roman" panose="02020603050405020304" pitchFamily="18" charset="0"/>
              </a:rPr>
              <a:t>модуля «Проблемы окружающей среды».</a:t>
            </a:r>
            <a:endParaRPr lang="ru-RU" sz="2200" dirty="0">
              <a:latin typeface="Times New Roman" panose="02020603050405020304" pitchFamily="18" charset="0"/>
              <a:cs typeface="Times New Roman" panose="02020603050405020304" pitchFamily="18" charset="0"/>
            </a:endParaRPr>
          </a:p>
          <a:p>
            <a:pPr marL="109728" indent="0" algn="just">
              <a:buNone/>
            </a:pPr>
            <a:r>
              <a:rPr lang="ru-RU" sz="2200" b="1" dirty="0">
                <a:latin typeface="Times New Roman" panose="02020603050405020304" pitchFamily="18" charset="0"/>
                <a:cs typeface="Times New Roman" panose="02020603050405020304" pitchFamily="18" charset="0"/>
              </a:rPr>
              <a:t>Задачи урока:</a:t>
            </a:r>
            <a:endParaRPr lang="ru-RU" sz="2200" dirty="0">
              <a:latin typeface="Times New Roman" panose="02020603050405020304" pitchFamily="18" charset="0"/>
              <a:cs typeface="Times New Roman" panose="02020603050405020304" pitchFamily="18" charset="0"/>
            </a:endParaRPr>
          </a:p>
          <a:p>
            <a:pPr lvl="0" algn="just"/>
            <a:r>
              <a:rPr lang="ru-RU" sz="2200" i="1" dirty="0">
                <a:latin typeface="Times New Roman" panose="02020603050405020304" pitchFamily="18" charset="0"/>
                <a:cs typeface="Times New Roman" panose="02020603050405020304" pitchFamily="18" charset="0"/>
              </a:rPr>
              <a:t>п</a:t>
            </a:r>
            <a:r>
              <a:rPr lang="ru-RU" sz="2200" i="1" dirty="0" smtClean="0">
                <a:latin typeface="Times New Roman" panose="02020603050405020304" pitchFamily="18" charset="0"/>
                <a:cs typeface="Times New Roman" panose="02020603050405020304" pitchFamily="18" charset="0"/>
              </a:rPr>
              <a:t>рактическая</a:t>
            </a:r>
            <a:r>
              <a:rPr lang="ru-RU" sz="2200" i="1" dirty="0">
                <a:latin typeface="Times New Roman" panose="02020603050405020304" pitchFamily="18" charset="0"/>
                <a:cs typeface="Times New Roman" panose="02020603050405020304" pitchFamily="18" charset="0"/>
              </a:rPr>
              <a:t>:</a:t>
            </a:r>
            <a:r>
              <a:rPr lang="ru-RU" sz="2200" dirty="0">
                <a:latin typeface="Times New Roman" panose="02020603050405020304" pitchFamily="18" charset="0"/>
                <a:cs typeface="Times New Roman" panose="02020603050405020304" pitchFamily="18" charset="0"/>
              </a:rPr>
              <a:t> практиковать </a:t>
            </a:r>
            <a:r>
              <a:rPr lang="ru-RU" sz="2200" dirty="0" smtClean="0">
                <a:latin typeface="Times New Roman" panose="02020603050405020304" pitchFamily="18" charset="0"/>
                <a:cs typeface="Times New Roman" panose="02020603050405020304" pitchFamily="18" charset="0"/>
              </a:rPr>
              <a:t>навыки восприятия информации на слух и устной </a:t>
            </a:r>
            <a:r>
              <a:rPr lang="ru-RU" sz="2200" dirty="0">
                <a:latin typeface="Times New Roman" panose="02020603050405020304" pitchFamily="18" charset="0"/>
                <a:cs typeface="Times New Roman" panose="02020603050405020304" pitchFamily="18" charset="0"/>
              </a:rPr>
              <a:t>речи у </a:t>
            </a:r>
            <a:r>
              <a:rPr lang="ru-RU" sz="2200" dirty="0" smtClean="0">
                <a:latin typeface="Times New Roman" panose="02020603050405020304" pitchFamily="18" charset="0"/>
                <a:cs typeface="Times New Roman" panose="02020603050405020304" pitchFamily="18" charset="0"/>
              </a:rPr>
              <a:t>обучающихся</a:t>
            </a:r>
            <a:r>
              <a:rPr lang="ru-RU" sz="2200" dirty="0">
                <a:latin typeface="Times New Roman" panose="02020603050405020304" pitchFamily="18" charset="0"/>
                <a:cs typeface="Times New Roman" panose="02020603050405020304" pitchFamily="18" charset="0"/>
              </a:rPr>
              <a:t>;</a:t>
            </a:r>
          </a:p>
          <a:p>
            <a:pPr lvl="0" algn="just"/>
            <a:r>
              <a:rPr lang="ru-RU" sz="2200" i="1" dirty="0">
                <a:latin typeface="Times New Roman" panose="02020603050405020304" pitchFamily="18" charset="0"/>
                <a:cs typeface="Times New Roman" panose="02020603050405020304" pitchFamily="18" charset="0"/>
              </a:rPr>
              <a:t>о</a:t>
            </a:r>
            <a:r>
              <a:rPr lang="ru-RU" sz="2200" i="1" dirty="0" smtClean="0">
                <a:latin typeface="Times New Roman" panose="02020603050405020304" pitchFamily="18" charset="0"/>
                <a:cs typeface="Times New Roman" panose="02020603050405020304" pitchFamily="18" charset="0"/>
              </a:rPr>
              <a:t>бразовательная</a:t>
            </a:r>
            <a:r>
              <a:rPr lang="ru-RU" sz="2200" i="1" dirty="0">
                <a:latin typeface="Times New Roman" panose="02020603050405020304" pitchFamily="18" charset="0"/>
                <a:cs typeface="Times New Roman" panose="02020603050405020304" pitchFamily="18" charset="0"/>
              </a:rPr>
              <a:t>: </a:t>
            </a:r>
            <a:r>
              <a:rPr lang="ru-RU" sz="2200" dirty="0">
                <a:latin typeface="Times New Roman" panose="02020603050405020304" pitchFamily="18" charset="0"/>
                <a:cs typeface="Times New Roman" panose="02020603050405020304" pitchFamily="18" charset="0"/>
              </a:rPr>
              <a:t>систематизировать лексический материал по </a:t>
            </a:r>
            <a:r>
              <a:rPr lang="ru-RU" sz="2200" dirty="0" smtClean="0">
                <a:latin typeface="Times New Roman" panose="02020603050405020304" pitchFamily="18" charset="0"/>
                <a:cs typeface="Times New Roman" panose="02020603050405020304" pitchFamily="18" charset="0"/>
              </a:rPr>
              <a:t>теме; </a:t>
            </a:r>
            <a:r>
              <a:rPr lang="ru-RU" sz="2200" dirty="0">
                <a:latin typeface="Times New Roman" panose="02020603050405020304" pitchFamily="18" charset="0"/>
                <a:cs typeface="Times New Roman" panose="02020603050405020304" pitchFamily="18" charset="0"/>
              </a:rPr>
              <a:t>научить обсуждать проблемы в </a:t>
            </a:r>
            <a:r>
              <a:rPr lang="ru-RU" sz="2200" dirty="0" smtClean="0">
                <a:latin typeface="Times New Roman" panose="02020603050405020304" pitchFamily="18" charset="0"/>
                <a:cs typeface="Times New Roman" panose="02020603050405020304" pitchFamily="18" charset="0"/>
              </a:rPr>
              <a:t>классе, </a:t>
            </a:r>
            <a:r>
              <a:rPr lang="ru-RU" sz="2200" dirty="0">
                <a:latin typeface="Times New Roman" panose="02020603050405020304" pitchFamily="18" charset="0"/>
                <a:cs typeface="Times New Roman" panose="02020603050405020304" pitchFamily="18" charset="0"/>
              </a:rPr>
              <a:t>комментировать услышанное, высказывать свою точку зрения относительно проблем экологии;</a:t>
            </a:r>
          </a:p>
          <a:p>
            <a:pPr lvl="0" algn="just"/>
            <a:r>
              <a:rPr lang="ru-RU" sz="2200" i="1" dirty="0">
                <a:latin typeface="Times New Roman" panose="02020603050405020304" pitchFamily="18" charset="0"/>
                <a:cs typeface="Times New Roman" panose="02020603050405020304" pitchFamily="18" charset="0"/>
              </a:rPr>
              <a:t>р</a:t>
            </a:r>
            <a:r>
              <a:rPr lang="ru-RU" sz="2200" i="1" dirty="0" smtClean="0">
                <a:latin typeface="Times New Roman" panose="02020603050405020304" pitchFamily="18" charset="0"/>
                <a:cs typeface="Times New Roman" panose="02020603050405020304" pitchFamily="18" charset="0"/>
              </a:rPr>
              <a:t>азвивающая</a:t>
            </a:r>
            <a:r>
              <a:rPr lang="ru-RU" sz="2200" i="1" dirty="0">
                <a:latin typeface="Times New Roman" panose="02020603050405020304" pitchFamily="18" charset="0"/>
                <a:cs typeface="Times New Roman" panose="02020603050405020304" pitchFamily="18" charset="0"/>
              </a:rPr>
              <a:t>:</a:t>
            </a:r>
            <a:r>
              <a:rPr lang="ru-RU" sz="2200" dirty="0">
                <a:latin typeface="Times New Roman" panose="02020603050405020304" pitchFamily="18" charset="0"/>
                <a:cs typeface="Times New Roman" panose="02020603050405020304" pitchFamily="18" charset="0"/>
              </a:rPr>
              <a:t> </a:t>
            </a:r>
            <a:r>
              <a:rPr lang="ru-RU" sz="2200" dirty="0" smtClean="0">
                <a:latin typeface="Times New Roman" panose="02020603050405020304" pitchFamily="18" charset="0"/>
                <a:cs typeface="Times New Roman" panose="02020603050405020304" pitchFamily="18" charset="0"/>
              </a:rPr>
              <a:t>расширение кругозора обучающихся, развивать </a:t>
            </a:r>
            <a:r>
              <a:rPr lang="ru-RU" sz="2200" dirty="0">
                <a:latin typeface="Times New Roman" panose="02020603050405020304" pitchFamily="18" charset="0"/>
                <a:cs typeface="Times New Roman" panose="02020603050405020304" pitchFamily="18" charset="0"/>
              </a:rPr>
              <a:t>навыки диалогической и монологической речи, развивать навыки аудирования и чтения.</a:t>
            </a:r>
          </a:p>
          <a:p>
            <a:pPr lvl="0" algn="just"/>
            <a:r>
              <a:rPr lang="ru-RU" sz="2200" i="1" dirty="0">
                <a:latin typeface="Times New Roman" panose="02020603050405020304" pitchFamily="18" charset="0"/>
                <a:cs typeface="Times New Roman" panose="02020603050405020304" pitchFamily="18" charset="0"/>
              </a:rPr>
              <a:t>в</a:t>
            </a:r>
            <a:r>
              <a:rPr lang="ru-RU" sz="2200" i="1" dirty="0" smtClean="0">
                <a:latin typeface="Times New Roman" panose="02020603050405020304" pitchFamily="18" charset="0"/>
                <a:cs typeface="Times New Roman" panose="02020603050405020304" pitchFamily="18" charset="0"/>
              </a:rPr>
              <a:t>оспитательная</a:t>
            </a:r>
            <a:r>
              <a:rPr lang="ru-RU" sz="2200" i="1" dirty="0">
                <a:latin typeface="Times New Roman" panose="02020603050405020304" pitchFamily="18" charset="0"/>
                <a:cs typeface="Times New Roman" panose="02020603050405020304" pitchFamily="18" charset="0"/>
              </a:rPr>
              <a:t>:</a:t>
            </a:r>
            <a:r>
              <a:rPr lang="ru-RU" sz="2200" dirty="0">
                <a:latin typeface="Times New Roman" panose="02020603050405020304" pitchFamily="18" charset="0"/>
                <a:cs typeface="Times New Roman" panose="02020603050405020304" pitchFamily="18" charset="0"/>
              </a:rPr>
              <a:t> воспитывать уважительное отношение к мнению других людей; прививать интерес к изучению иностранного языка, воспитывать умение работать в коллективе, содействовать формированию у учащихся экологического мышления, убедить учащихся в необходимости бережного отношения к нашей планете</a:t>
            </a:r>
            <a:r>
              <a:rPr lang="ru-RU" sz="2200" dirty="0" smtClean="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68582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7625" y="620687"/>
            <a:ext cx="8496944" cy="1697145"/>
          </a:xfrm>
        </p:spPr>
        <p:txBody>
          <a:bodyPr>
            <a:noAutofit/>
          </a:bodyPr>
          <a:lstStyle/>
          <a:p>
            <a:r>
              <a:rPr lang="ru-RU" sz="2000" dirty="0" smtClean="0">
                <a:latin typeface="Times New Roman" panose="02020603050405020304" pitchFamily="18" charset="0"/>
                <a:cs typeface="Times New Roman" panose="02020603050405020304" pitchFamily="18" charset="0"/>
              </a:rPr>
              <a:t>1. Организационный этап, приветствие.</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    Good morning, dear children! I’m glad to see you! How are you? </a:t>
            </a:r>
            <a:br>
              <a:rPr lang="en-US"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    Who is on duty today? Is anybody absent today? Any news?</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2. Целеполагание и мотивация. </a:t>
            </a:r>
            <a:r>
              <a:rPr lang="en-US" sz="2000" dirty="0" smtClean="0">
                <a:latin typeface="Times New Roman" panose="02020603050405020304" pitchFamily="18" charset="0"/>
                <a:cs typeface="Times New Roman" panose="02020603050405020304" pitchFamily="18" charset="0"/>
              </a:rPr>
              <a:t/>
            </a:r>
            <a:br>
              <a:rPr lang="en-US"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    Look at these pictures and say what is the theme of our lesson today? What can     </a:t>
            </a:r>
            <a:br>
              <a:rPr lang="en-US"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    you see in these pictures?</a:t>
            </a:r>
            <a:endParaRPr lang="ru-RU" sz="2000" dirty="0">
              <a:latin typeface="Times New Roman" panose="02020603050405020304" pitchFamily="18" charset="0"/>
              <a:cs typeface="Times New Roman" panose="02020603050405020304" pitchFamily="18" charset="0"/>
            </a:endParaRPr>
          </a:p>
        </p:txBody>
      </p:sp>
      <p:pic>
        <p:nvPicPr>
          <p:cNvPr id="9" name="Объект 8"/>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5536" y="2369767"/>
            <a:ext cx="3842326" cy="2231435"/>
          </a:xfrm>
        </p:spPr>
      </p:pic>
      <p:pic>
        <p:nvPicPr>
          <p:cNvPr id="10" name="Рисунок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37862" y="2369766"/>
            <a:ext cx="4582610" cy="2283369"/>
          </a:xfrm>
          <a:prstGeom prst="rect">
            <a:avLst/>
          </a:prstGeom>
        </p:spPr>
      </p:pic>
      <p:pic>
        <p:nvPicPr>
          <p:cNvPr id="11" name="Рисунок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536" y="4601202"/>
            <a:ext cx="4176464" cy="2140166"/>
          </a:xfrm>
          <a:prstGeom prst="rect">
            <a:avLst/>
          </a:prstGeom>
        </p:spPr>
      </p:pic>
      <p:pic>
        <p:nvPicPr>
          <p:cNvPr id="12" name="Рисунок 11" descr="hello_html_464c9294.jpg"/>
          <p:cNvPicPr/>
          <p:nvPr/>
        </p:nvPicPr>
        <p:blipFill>
          <a:blip r:embed="rId5">
            <a:extLst>
              <a:ext uri="{28A0092B-C50C-407E-A947-70E740481C1C}">
                <a14:useLocalDpi xmlns:a14="http://schemas.microsoft.com/office/drawing/2010/main" val="0"/>
              </a:ext>
            </a:extLst>
          </a:blip>
          <a:srcRect/>
          <a:stretch>
            <a:fillRect/>
          </a:stretch>
        </p:blipFill>
        <p:spPr bwMode="auto">
          <a:xfrm>
            <a:off x="4572001" y="4653136"/>
            <a:ext cx="4248472" cy="2088232"/>
          </a:xfrm>
          <a:prstGeom prst="rect">
            <a:avLst/>
          </a:prstGeom>
          <a:noFill/>
          <a:ln>
            <a:noFill/>
          </a:ln>
        </p:spPr>
      </p:pic>
    </p:spTree>
    <p:extLst>
      <p:ext uri="{BB962C8B-B14F-4D97-AF65-F5344CB8AC3E}">
        <p14:creationId xmlns:p14="http://schemas.microsoft.com/office/powerpoint/2010/main" val="42315308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2696" y="991816"/>
            <a:ext cx="8496944" cy="1008112"/>
          </a:xfrm>
        </p:spPr>
        <p:txBody>
          <a:bodyPr>
            <a:noAutofit/>
          </a:bodyPr>
          <a:lstStyle/>
          <a:p>
            <a:r>
              <a:rPr lang="ru-RU" sz="1900" dirty="0" smtClean="0">
                <a:latin typeface="Times New Roman" panose="02020603050405020304" pitchFamily="18" charset="0"/>
                <a:cs typeface="Times New Roman" panose="02020603050405020304" pitchFamily="18" charset="0"/>
              </a:rPr>
              <a:t>3. Фонетическая зарядка, речевая разминка. </a:t>
            </a:r>
            <a:r>
              <a:rPr lang="en-US" sz="1900" dirty="0">
                <a:latin typeface="Times New Roman" panose="02020603050405020304" pitchFamily="18" charset="0"/>
                <a:cs typeface="Times New Roman" panose="02020603050405020304" pitchFamily="18" charset="0"/>
              </a:rPr>
              <a:t/>
            </a:r>
            <a:br>
              <a:rPr lang="en-US" sz="1900" dirty="0">
                <a:latin typeface="Times New Roman" panose="02020603050405020304" pitchFamily="18" charset="0"/>
                <a:cs typeface="Times New Roman" panose="02020603050405020304" pitchFamily="18" charset="0"/>
              </a:rPr>
            </a:br>
            <a:r>
              <a:rPr lang="en-US" sz="1900" dirty="0">
                <a:latin typeface="Times New Roman" panose="02020603050405020304" pitchFamily="18" charset="0"/>
                <a:cs typeface="Times New Roman" panose="02020603050405020304" pitchFamily="18" charset="0"/>
              </a:rPr>
              <a:t>So, the theme of our lesson is “Environment, its problems and protection</a:t>
            </a:r>
            <a:r>
              <a:rPr lang="en-US" sz="1900" dirty="0" smtClean="0">
                <a:latin typeface="Times New Roman" panose="02020603050405020304" pitchFamily="18" charset="0"/>
                <a:cs typeface="Times New Roman" panose="02020603050405020304" pitchFamily="18" charset="0"/>
              </a:rPr>
              <a:t>”</a:t>
            </a:r>
            <a:br>
              <a:rPr lang="en-US" sz="1900" dirty="0" smtClean="0">
                <a:latin typeface="Times New Roman" panose="02020603050405020304" pitchFamily="18" charset="0"/>
                <a:cs typeface="Times New Roman" panose="02020603050405020304" pitchFamily="18" charset="0"/>
              </a:rPr>
            </a:br>
            <a:r>
              <a:rPr lang="en-US" sz="1900" dirty="0" smtClean="0">
                <a:latin typeface="Times New Roman" panose="02020603050405020304" pitchFamily="18" charset="0"/>
                <a:cs typeface="Times New Roman" panose="02020603050405020304" pitchFamily="18" charset="0"/>
              </a:rPr>
              <a:t>And </a:t>
            </a:r>
            <a:r>
              <a:rPr lang="en-US" sz="1900" dirty="0">
                <a:latin typeface="Times New Roman" panose="02020603050405020304" pitchFamily="18" charset="0"/>
                <a:cs typeface="Times New Roman" panose="02020603050405020304" pitchFamily="18" charset="0"/>
              </a:rPr>
              <a:t>there are three very important </a:t>
            </a:r>
            <a:r>
              <a:rPr lang="en-US" sz="1900" dirty="0" smtClean="0">
                <a:latin typeface="Times New Roman" panose="02020603050405020304" pitchFamily="18" charset="0"/>
                <a:cs typeface="Times New Roman" panose="02020603050405020304" pitchFamily="18" charset="0"/>
              </a:rPr>
              <a:t>questions </a:t>
            </a:r>
            <a:r>
              <a:rPr lang="en-US" sz="1900" dirty="0">
                <a:latin typeface="Times New Roman" panose="02020603050405020304" pitchFamily="18" charset="0"/>
                <a:cs typeface="Times New Roman" panose="02020603050405020304" pitchFamily="18" charset="0"/>
              </a:rPr>
              <a:t>under our </a:t>
            </a:r>
            <a:r>
              <a:rPr lang="en-US" sz="1900" dirty="0" smtClean="0">
                <a:latin typeface="Times New Roman" panose="02020603050405020304" pitchFamily="18" charset="0"/>
                <a:cs typeface="Times New Roman" panose="02020603050405020304" pitchFamily="18" charset="0"/>
              </a:rPr>
              <a:t>consideration: </a:t>
            </a:r>
            <a:br>
              <a:rPr lang="en-US" sz="1900" dirty="0" smtClean="0">
                <a:latin typeface="Times New Roman" panose="02020603050405020304" pitchFamily="18" charset="0"/>
                <a:cs typeface="Times New Roman" panose="02020603050405020304" pitchFamily="18" charset="0"/>
              </a:rPr>
            </a:br>
            <a:r>
              <a:rPr lang="en-US" sz="1900" dirty="0" smtClean="0">
                <a:latin typeface="Times New Roman" panose="02020603050405020304" pitchFamily="18" charset="0"/>
                <a:cs typeface="Times New Roman" panose="02020603050405020304" pitchFamily="18" charset="0"/>
              </a:rPr>
              <a:t>What </a:t>
            </a:r>
            <a:r>
              <a:rPr lang="en-US" sz="1900" dirty="0">
                <a:latin typeface="Times New Roman" panose="02020603050405020304" pitchFamily="18" charset="0"/>
                <a:cs typeface="Times New Roman" panose="02020603050405020304" pitchFamily="18" charset="0"/>
              </a:rPr>
              <a:t>is happening on our planet? Why? And how to protect the Earth</a:t>
            </a:r>
            <a:r>
              <a:rPr lang="en-US" sz="1900" dirty="0" smtClean="0">
                <a:latin typeface="Times New Roman" panose="02020603050405020304" pitchFamily="18" charset="0"/>
                <a:cs typeface="Times New Roman" panose="02020603050405020304" pitchFamily="18" charset="0"/>
              </a:rPr>
              <a:t>?</a:t>
            </a:r>
            <a:br>
              <a:rPr lang="en-US" sz="1900" dirty="0" smtClean="0">
                <a:latin typeface="Times New Roman" panose="02020603050405020304" pitchFamily="18" charset="0"/>
                <a:cs typeface="Times New Roman" panose="02020603050405020304" pitchFamily="18" charset="0"/>
              </a:rPr>
            </a:br>
            <a:r>
              <a:rPr lang="en-US" sz="1900" dirty="0" smtClean="0">
                <a:latin typeface="Times New Roman" panose="02020603050405020304" pitchFamily="18" charset="0"/>
                <a:cs typeface="Times New Roman" panose="02020603050405020304" pitchFamily="18" charset="0"/>
              </a:rPr>
              <a:t>But first </a:t>
            </a:r>
            <a:r>
              <a:rPr lang="en-US" sz="1900" dirty="0">
                <a:latin typeface="Times New Roman" panose="02020603050405020304" pitchFamily="18" charset="0"/>
                <a:cs typeface="Times New Roman" panose="02020603050405020304" pitchFamily="18" charset="0"/>
              </a:rPr>
              <a:t>in order to talk about ecological problems we should practice our vocabulary.</a:t>
            </a:r>
            <a:r>
              <a:rPr lang="ru-RU" sz="1900" dirty="0">
                <a:latin typeface="Times New Roman" panose="02020603050405020304" pitchFamily="18" charset="0"/>
                <a:cs typeface="Times New Roman" panose="02020603050405020304" pitchFamily="18" charset="0"/>
              </a:rPr>
              <a:t/>
            </a:r>
            <a:br>
              <a:rPr lang="ru-RU" sz="1900" dirty="0">
                <a:latin typeface="Times New Roman" panose="02020603050405020304" pitchFamily="18" charset="0"/>
                <a:cs typeface="Times New Roman" panose="02020603050405020304" pitchFamily="18" charset="0"/>
              </a:rPr>
            </a:br>
            <a:r>
              <a:rPr lang="ru-RU" sz="1900" dirty="0">
                <a:latin typeface="Times New Roman" panose="02020603050405020304" pitchFamily="18" charset="0"/>
                <a:cs typeface="Times New Roman" panose="02020603050405020304" pitchFamily="18" charset="0"/>
              </a:rPr>
              <a:t/>
            </a:r>
            <a:br>
              <a:rPr lang="ru-RU" sz="1900" dirty="0">
                <a:latin typeface="Times New Roman" panose="02020603050405020304" pitchFamily="18" charset="0"/>
                <a:cs typeface="Times New Roman" panose="02020603050405020304" pitchFamily="18" charset="0"/>
              </a:rPr>
            </a:br>
            <a:endParaRPr lang="ru-RU" sz="1900" dirty="0">
              <a:latin typeface="Times New Roman" panose="02020603050405020304" pitchFamily="18" charset="0"/>
              <a:cs typeface="Times New Roman" panose="02020603050405020304" pitchFamily="18" charset="0"/>
            </a:endParaRPr>
          </a:p>
        </p:txBody>
      </p:sp>
      <p:sp>
        <p:nvSpPr>
          <p:cNvPr id="6" name="Объект 5"/>
          <p:cNvSpPr>
            <a:spLocks noGrp="1"/>
          </p:cNvSpPr>
          <p:nvPr>
            <p:ph idx="1"/>
          </p:nvPr>
        </p:nvSpPr>
        <p:spPr>
          <a:xfrm>
            <a:off x="292696" y="1988840"/>
            <a:ext cx="8394104" cy="4752528"/>
          </a:xfrm>
        </p:spPr>
        <p:txBody>
          <a:bodyPr>
            <a:normAutofit fontScale="25000" lnSpcReduction="20000"/>
          </a:bodyPr>
          <a:lstStyle/>
          <a:p>
            <a:pPr>
              <a:lnSpc>
                <a:spcPct val="120000"/>
              </a:lnSpc>
            </a:pPr>
            <a:r>
              <a:rPr lang="ru-RU" sz="8000" dirty="0" err="1">
                <a:latin typeface="Times New Roman" panose="02020603050405020304" pitchFamily="18" charset="0"/>
                <a:cs typeface="Times New Roman" panose="02020603050405020304" pitchFamily="18" charset="0"/>
              </a:rPr>
              <a:t>Pollution</a:t>
            </a:r>
            <a:r>
              <a:rPr lang="ru-RU" sz="8000" dirty="0">
                <a:latin typeface="Times New Roman" panose="02020603050405020304" pitchFamily="18" charset="0"/>
                <a:cs typeface="Times New Roman" panose="02020603050405020304" pitchFamily="18" charset="0"/>
              </a:rPr>
              <a:t> - загрязнение окружающей среды;</a:t>
            </a:r>
          </a:p>
          <a:p>
            <a:pPr>
              <a:lnSpc>
                <a:spcPct val="120000"/>
              </a:lnSpc>
            </a:pPr>
            <a:r>
              <a:rPr lang="ru-RU" sz="8000" dirty="0" err="1">
                <a:latin typeface="Times New Roman" panose="02020603050405020304" pitchFamily="18" charset="0"/>
                <a:cs typeface="Times New Roman" panose="02020603050405020304" pitchFamily="18" charset="0"/>
              </a:rPr>
              <a:t>environment</a:t>
            </a:r>
            <a:r>
              <a:rPr lang="ru-RU" sz="8000" dirty="0">
                <a:latin typeface="Times New Roman" panose="02020603050405020304" pitchFamily="18" charset="0"/>
                <a:cs typeface="Times New Roman" panose="02020603050405020304" pitchFamily="18" charset="0"/>
              </a:rPr>
              <a:t> - окружающая среда;</a:t>
            </a:r>
          </a:p>
          <a:p>
            <a:pPr>
              <a:lnSpc>
                <a:spcPct val="120000"/>
              </a:lnSpc>
            </a:pPr>
            <a:r>
              <a:rPr lang="ru-RU" sz="8000" dirty="0" err="1">
                <a:latin typeface="Times New Roman" panose="02020603050405020304" pitchFamily="18" charset="0"/>
                <a:cs typeface="Times New Roman" panose="02020603050405020304" pitchFamily="18" charset="0"/>
              </a:rPr>
              <a:t>the</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ozone</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layer</a:t>
            </a:r>
            <a:r>
              <a:rPr lang="ru-RU" sz="8000" dirty="0">
                <a:latin typeface="Times New Roman" panose="02020603050405020304" pitchFamily="18" charset="0"/>
                <a:cs typeface="Times New Roman" panose="02020603050405020304" pitchFamily="18" charset="0"/>
              </a:rPr>
              <a:t> - озоновый слой;</a:t>
            </a:r>
          </a:p>
          <a:p>
            <a:pPr>
              <a:lnSpc>
                <a:spcPct val="120000"/>
              </a:lnSpc>
            </a:pPr>
            <a:r>
              <a:rPr lang="ru-RU" sz="8000" dirty="0" err="1">
                <a:latin typeface="Times New Roman" panose="02020603050405020304" pitchFamily="18" charset="0"/>
                <a:cs typeface="Times New Roman" panose="02020603050405020304" pitchFamily="18" charset="0"/>
              </a:rPr>
              <a:t>global</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warming</a:t>
            </a:r>
            <a:r>
              <a:rPr lang="ru-RU" sz="8000" dirty="0">
                <a:latin typeface="Times New Roman" panose="02020603050405020304" pitchFamily="18" charset="0"/>
                <a:cs typeface="Times New Roman" panose="02020603050405020304" pitchFamily="18" charset="0"/>
              </a:rPr>
              <a:t> - глобальное потепление;</a:t>
            </a:r>
          </a:p>
          <a:p>
            <a:pPr>
              <a:lnSpc>
                <a:spcPct val="120000"/>
              </a:lnSpc>
            </a:pPr>
            <a:r>
              <a:rPr lang="ru-RU" sz="8000" dirty="0" err="1">
                <a:latin typeface="Times New Roman" panose="02020603050405020304" pitchFamily="18" charset="0"/>
                <a:cs typeface="Times New Roman" panose="02020603050405020304" pitchFamily="18" charset="0"/>
              </a:rPr>
              <a:t>acid</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rain</a:t>
            </a:r>
            <a:r>
              <a:rPr lang="ru-RU" sz="8000" dirty="0">
                <a:latin typeface="Times New Roman" panose="02020603050405020304" pitchFamily="18" charset="0"/>
                <a:cs typeface="Times New Roman" panose="02020603050405020304" pitchFamily="18" charset="0"/>
              </a:rPr>
              <a:t> - кислотные дожди;</a:t>
            </a:r>
          </a:p>
          <a:p>
            <a:pPr>
              <a:lnSpc>
                <a:spcPct val="120000"/>
              </a:lnSpc>
            </a:pPr>
            <a:r>
              <a:rPr lang="ru-RU" sz="8000" dirty="0" err="1">
                <a:latin typeface="Times New Roman" panose="02020603050405020304" pitchFamily="18" charset="0"/>
                <a:cs typeface="Times New Roman" panose="02020603050405020304" pitchFamily="18" charset="0"/>
              </a:rPr>
              <a:t>car</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exhaust</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fumes</a:t>
            </a:r>
            <a:r>
              <a:rPr lang="ru-RU" sz="8000" dirty="0">
                <a:latin typeface="Times New Roman" panose="02020603050405020304" pitchFamily="18" charset="0"/>
                <a:cs typeface="Times New Roman" panose="02020603050405020304" pitchFamily="18" charset="0"/>
              </a:rPr>
              <a:t> - автомобильные выхлопные газы;</a:t>
            </a:r>
          </a:p>
          <a:p>
            <a:pPr>
              <a:lnSpc>
                <a:spcPct val="120000"/>
              </a:lnSpc>
            </a:pPr>
            <a:r>
              <a:rPr lang="en-US" sz="8000" dirty="0">
                <a:latin typeface="Times New Roman" panose="02020603050405020304" pitchFamily="18" charset="0"/>
                <a:cs typeface="Times New Roman" panose="02020603050405020304" pitchFamily="18" charset="0"/>
              </a:rPr>
              <a:t>dumping industrial waste in seas and rivers - c</a:t>
            </a:r>
            <a:r>
              <a:rPr lang="ru-RU" sz="8000" dirty="0" err="1">
                <a:latin typeface="Times New Roman" panose="02020603050405020304" pitchFamily="18" charset="0"/>
                <a:cs typeface="Times New Roman" panose="02020603050405020304" pitchFamily="18" charset="0"/>
              </a:rPr>
              <a:t>брос</a:t>
            </a:r>
            <a:r>
              <a:rPr lang="en-US" sz="8000" dirty="0">
                <a:latin typeface="Times New Roman" panose="02020603050405020304" pitchFamily="18" charset="0"/>
                <a:cs typeface="Times New Roman" panose="02020603050405020304" pitchFamily="18" charset="0"/>
              </a:rPr>
              <a:t> </a:t>
            </a:r>
            <a:r>
              <a:rPr lang="ru-RU" sz="8000" dirty="0">
                <a:latin typeface="Times New Roman" panose="02020603050405020304" pitchFamily="18" charset="0"/>
                <a:cs typeface="Times New Roman" panose="02020603050405020304" pitchFamily="18" charset="0"/>
              </a:rPr>
              <a:t>промышленных</a:t>
            </a:r>
            <a:r>
              <a:rPr lang="en-US" sz="8000" dirty="0">
                <a:latin typeface="Times New Roman" panose="02020603050405020304" pitchFamily="18" charset="0"/>
                <a:cs typeface="Times New Roman" panose="02020603050405020304" pitchFamily="18" charset="0"/>
              </a:rPr>
              <a:t> </a:t>
            </a:r>
            <a:r>
              <a:rPr lang="ru-RU" sz="8000" dirty="0">
                <a:latin typeface="Times New Roman" panose="02020603050405020304" pitchFamily="18" charset="0"/>
                <a:cs typeface="Times New Roman" panose="02020603050405020304" pitchFamily="18" charset="0"/>
              </a:rPr>
              <a:t>отходов</a:t>
            </a:r>
            <a:r>
              <a:rPr lang="en-US" sz="8000" dirty="0">
                <a:latin typeface="Times New Roman" panose="02020603050405020304" pitchFamily="18" charset="0"/>
                <a:cs typeface="Times New Roman" panose="02020603050405020304" pitchFamily="18" charset="0"/>
              </a:rPr>
              <a:t> </a:t>
            </a:r>
            <a:r>
              <a:rPr lang="ru-RU" sz="8000" dirty="0">
                <a:latin typeface="Times New Roman" panose="02020603050405020304" pitchFamily="18" charset="0"/>
                <a:cs typeface="Times New Roman" panose="02020603050405020304" pitchFamily="18" charset="0"/>
              </a:rPr>
              <a:t>в</a:t>
            </a:r>
            <a:r>
              <a:rPr lang="en-US" sz="8000" dirty="0">
                <a:latin typeface="Times New Roman" panose="02020603050405020304" pitchFamily="18" charset="0"/>
                <a:cs typeface="Times New Roman" panose="02020603050405020304" pitchFamily="18" charset="0"/>
              </a:rPr>
              <a:t> </a:t>
            </a:r>
            <a:r>
              <a:rPr lang="ru-RU" sz="8000" dirty="0">
                <a:latin typeface="Times New Roman" panose="02020603050405020304" pitchFamily="18" charset="0"/>
                <a:cs typeface="Times New Roman" panose="02020603050405020304" pitchFamily="18" charset="0"/>
              </a:rPr>
              <a:t>моря</a:t>
            </a:r>
            <a:r>
              <a:rPr lang="en-US" sz="8000" dirty="0">
                <a:latin typeface="Times New Roman" panose="02020603050405020304" pitchFamily="18" charset="0"/>
                <a:cs typeface="Times New Roman" panose="02020603050405020304" pitchFamily="18" charset="0"/>
              </a:rPr>
              <a:t> </a:t>
            </a:r>
            <a:r>
              <a:rPr lang="ru-RU" sz="8000" dirty="0">
                <a:latin typeface="Times New Roman" panose="02020603050405020304" pitchFamily="18" charset="0"/>
                <a:cs typeface="Times New Roman" panose="02020603050405020304" pitchFamily="18" charset="0"/>
              </a:rPr>
              <a:t>и</a:t>
            </a:r>
            <a:r>
              <a:rPr lang="en-US" sz="8000" dirty="0">
                <a:latin typeface="Times New Roman" panose="02020603050405020304" pitchFamily="18" charset="0"/>
                <a:cs typeface="Times New Roman" panose="02020603050405020304" pitchFamily="18" charset="0"/>
              </a:rPr>
              <a:t> </a:t>
            </a:r>
            <a:r>
              <a:rPr lang="ru-RU" sz="8000" dirty="0">
                <a:latin typeface="Times New Roman" panose="02020603050405020304" pitchFamily="18" charset="0"/>
                <a:cs typeface="Times New Roman" panose="02020603050405020304" pitchFamily="18" charset="0"/>
              </a:rPr>
              <a:t>реки</a:t>
            </a:r>
            <a:r>
              <a:rPr lang="en-US" sz="8000" dirty="0">
                <a:latin typeface="Times New Roman" panose="02020603050405020304" pitchFamily="18" charset="0"/>
                <a:cs typeface="Times New Roman" panose="02020603050405020304" pitchFamily="18" charset="0"/>
              </a:rPr>
              <a:t>;</a:t>
            </a:r>
            <a:endParaRPr lang="ru-RU" sz="8000" dirty="0">
              <a:latin typeface="Times New Roman" panose="02020603050405020304" pitchFamily="18" charset="0"/>
              <a:cs typeface="Times New Roman" panose="02020603050405020304" pitchFamily="18" charset="0"/>
            </a:endParaRPr>
          </a:p>
          <a:p>
            <a:pPr>
              <a:lnSpc>
                <a:spcPct val="120000"/>
              </a:lnSpc>
            </a:pPr>
            <a:r>
              <a:rPr lang="ru-RU" sz="8000" dirty="0" err="1">
                <a:latin typeface="Times New Roman" panose="02020603050405020304" pitchFamily="18" charset="0"/>
                <a:cs typeface="Times New Roman" panose="02020603050405020304" pitchFamily="18" charset="0"/>
              </a:rPr>
              <a:t>aerosol</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can</a:t>
            </a:r>
            <a:r>
              <a:rPr lang="ru-RU" sz="8000" dirty="0">
                <a:latin typeface="Times New Roman" panose="02020603050405020304" pitchFamily="18" charset="0"/>
                <a:cs typeface="Times New Roman" panose="02020603050405020304" pitchFamily="18" charset="0"/>
              </a:rPr>
              <a:t> - аэрозольный баллончик;</a:t>
            </a:r>
          </a:p>
          <a:p>
            <a:pPr>
              <a:lnSpc>
                <a:spcPct val="120000"/>
              </a:lnSpc>
            </a:pPr>
            <a:r>
              <a:rPr lang="ru-RU" sz="8000" dirty="0" err="1">
                <a:latin typeface="Times New Roman" panose="02020603050405020304" pitchFamily="18" charset="0"/>
                <a:cs typeface="Times New Roman" panose="02020603050405020304" pitchFamily="18" charset="0"/>
              </a:rPr>
              <a:t>CFCs</a:t>
            </a:r>
            <a:r>
              <a:rPr lang="ru-RU" sz="8000" dirty="0">
                <a:latin typeface="Times New Roman" panose="02020603050405020304" pitchFamily="18" charset="0"/>
                <a:cs typeface="Times New Roman" panose="02020603050405020304" pitchFamily="18" charset="0"/>
              </a:rPr>
              <a:t> - химикат, содержащийся в аэрозольных баллончиках, способный разрушать озоновый слой;</a:t>
            </a:r>
          </a:p>
          <a:p>
            <a:pPr>
              <a:lnSpc>
                <a:spcPct val="120000"/>
              </a:lnSpc>
            </a:pPr>
            <a:r>
              <a:rPr lang="ru-RU" sz="8000" dirty="0" err="1">
                <a:latin typeface="Times New Roman" panose="02020603050405020304" pitchFamily="18" charset="0"/>
                <a:cs typeface="Times New Roman" panose="02020603050405020304" pitchFamily="18" charset="0"/>
              </a:rPr>
              <a:t>to</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recycle</a:t>
            </a:r>
            <a:r>
              <a:rPr lang="ru-RU" sz="8000" dirty="0">
                <a:latin typeface="Times New Roman" panose="02020603050405020304" pitchFamily="18" charset="0"/>
                <a:cs typeface="Times New Roman" panose="02020603050405020304" pitchFamily="18" charset="0"/>
              </a:rPr>
              <a:t> - перерабатывать;</a:t>
            </a:r>
          </a:p>
          <a:p>
            <a:pPr>
              <a:lnSpc>
                <a:spcPct val="120000"/>
              </a:lnSpc>
            </a:pPr>
            <a:r>
              <a:rPr lang="ru-RU" sz="8000" dirty="0" err="1">
                <a:latin typeface="Times New Roman" panose="02020603050405020304" pitchFamily="18" charset="0"/>
                <a:cs typeface="Times New Roman" panose="02020603050405020304" pitchFamily="18" charset="0"/>
              </a:rPr>
              <a:t>natural</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resources</a:t>
            </a:r>
            <a:r>
              <a:rPr lang="ru-RU" sz="8000" dirty="0">
                <a:latin typeface="Times New Roman" panose="02020603050405020304" pitchFamily="18" charset="0"/>
                <a:cs typeface="Times New Roman" panose="02020603050405020304" pitchFamily="18" charset="0"/>
              </a:rPr>
              <a:t> - природные ресурсы;</a:t>
            </a:r>
          </a:p>
          <a:p>
            <a:pPr>
              <a:lnSpc>
                <a:spcPct val="120000"/>
              </a:lnSpc>
            </a:pPr>
            <a:r>
              <a:rPr lang="ru-RU" sz="8000" dirty="0" err="1">
                <a:latin typeface="Times New Roman" panose="02020603050405020304" pitchFamily="18" charset="0"/>
                <a:cs typeface="Times New Roman" panose="02020603050405020304" pitchFamily="18" charset="0"/>
              </a:rPr>
              <a:t>human</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resources</a:t>
            </a:r>
            <a:r>
              <a:rPr lang="ru-RU" sz="8000" dirty="0">
                <a:latin typeface="Times New Roman" panose="02020603050405020304" pitchFamily="18" charset="0"/>
                <a:cs typeface="Times New Roman" panose="02020603050405020304" pitchFamily="18" charset="0"/>
              </a:rPr>
              <a:t> - человеческие ресурсы.</a:t>
            </a:r>
          </a:p>
          <a:p>
            <a:pPr marL="109728" indent="0">
              <a:buNone/>
            </a:pPr>
            <a:endParaRPr lang="ru-RU" dirty="0"/>
          </a:p>
        </p:txBody>
      </p:sp>
    </p:spTree>
    <p:extLst>
      <p:ext uri="{BB962C8B-B14F-4D97-AF65-F5344CB8AC3E}">
        <p14:creationId xmlns:p14="http://schemas.microsoft.com/office/powerpoint/2010/main" val="646913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3762" y="692696"/>
            <a:ext cx="8536709" cy="1296144"/>
          </a:xfrm>
        </p:spPr>
        <p:txBody>
          <a:bodyPr>
            <a:normAutofit fontScale="90000"/>
          </a:bodyPr>
          <a:lstStyle/>
          <a:p>
            <a:pPr algn="just"/>
            <a:r>
              <a:rPr lang="ru-RU" sz="2000" dirty="0" smtClean="0">
                <a:latin typeface="Times New Roman" panose="02020603050405020304" pitchFamily="18" charset="0"/>
                <a:cs typeface="Times New Roman" panose="02020603050405020304" pitchFamily="18" charset="0"/>
              </a:rPr>
              <a:t>4. Основная часть урока.</a:t>
            </a:r>
            <a:r>
              <a:rPr lang="en-US"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Аудирование</a:t>
            </a:r>
            <a:r>
              <a:rPr lang="ru-RU" sz="2000" dirty="0" smtClean="0">
                <a:latin typeface="Times New Roman" panose="02020603050405020304" pitchFamily="18" charset="0"/>
                <a:cs typeface="Times New Roman" panose="02020603050405020304" pitchFamily="18" charset="0"/>
              </a:rPr>
              <a:t>, чтение и обсуждение проблемных вопросов с </a:t>
            </a:r>
            <a:r>
              <a:rPr lang="en-US" sz="2000" dirty="0" smtClean="0">
                <a:latin typeface="Times New Roman" panose="02020603050405020304" pitchFamily="18" charset="0"/>
                <a:cs typeface="Times New Roman" panose="02020603050405020304" pitchFamily="18" charset="0"/>
              </a:rPr>
              <a:t/>
            </a:r>
            <a:br>
              <a:rPr lang="en-US" sz="2000" dirty="0" smtClean="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hlinkClick r:id="rId2"/>
              </a:rPr>
              <a:t>www.newsinlevels.com</a:t>
            </a:r>
            <a:r>
              <a:rPr lang="en-US" sz="2000" dirty="0" smtClean="0">
                <a:latin typeface="Times New Roman" panose="02020603050405020304" pitchFamily="18" charset="0"/>
                <a:cs typeface="Times New Roman" panose="02020603050405020304" pitchFamily="18" charset="0"/>
              </a:rPr>
              <a:t> </a:t>
            </a:r>
            <a:br>
              <a:rPr lang="en-US"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    Now, my friends, we are going to listen to some news. Be attentive to catch the main    </a:t>
            </a:r>
            <a:br>
              <a:rPr lang="en-US" sz="2000" dirty="0" smtClean="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idea and to name all the environmental problems mentioned. </a:t>
            </a:r>
            <a:br>
              <a:rPr lang="en-US"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    You may use some screenshots from video in your reports.</a:t>
            </a:r>
            <a:endParaRPr lang="ru-RU" sz="2000"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rotWithShape="1">
          <a:blip r:embed="rId3"/>
          <a:srcRect t="10838" b="45875"/>
          <a:stretch/>
        </p:blipFill>
        <p:spPr>
          <a:xfrm>
            <a:off x="299883" y="2131736"/>
            <a:ext cx="2831956" cy="2232248"/>
          </a:xfrm>
          <a:prstGeom prst="rect">
            <a:avLst/>
          </a:prstGeom>
        </p:spPr>
      </p:pic>
      <p:pic>
        <p:nvPicPr>
          <p:cNvPr id="6" name="Рисунок 5"/>
          <p:cNvPicPr>
            <a:picLocks noChangeAspect="1"/>
          </p:cNvPicPr>
          <p:nvPr/>
        </p:nvPicPr>
        <p:blipFill rotWithShape="1">
          <a:blip r:embed="rId4"/>
          <a:srcRect l="1" t="9922" r="-397" b="46122"/>
          <a:stretch/>
        </p:blipFill>
        <p:spPr>
          <a:xfrm>
            <a:off x="3147960" y="2131736"/>
            <a:ext cx="2788427" cy="2375144"/>
          </a:xfrm>
          <a:prstGeom prst="rect">
            <a:avLst/>
          </a:prstGeom>
        </p:spPr>
      </p:pic>
      <p:pic>
        <p:nvPicPr>
          <p:cNvPr id="7" name="Рисунок 6"/>
          <p:cNvPicPr>
            <a:picLocks noChangeAspect="1"/>
          </p:cNvPicPr>
          <p:nvPr/>
        </p:nvPicPr>
        <p:blipFill rotWithShape="1">
          <a:blip r:embed="rId5"/>
          <a:srcRect t="10127" b="46835"/>
          <a:stretch/>
        </p:blipFill>
        <p:spPr>
          <a:xfrm>
            <a:off x="5936387" y="2131744"/>
            <a:ext cx="3083987" cy="2232248"/>
          </a:xfrm>
          <a:prstGeom prst="rect">
            <a:avLst/>
          </a:prstGeom>
        </p:spPr>
      </p:pic>
      <p:pic>
        <p:nvPicPr>
          <p:cNvPr id="8" name="Рисунок 7"/>
          <p:cNvPicPr>
            <a:picLocks noChangeAspect="1"/>
          </p:cNvPicPr>
          <p:nvPr/>
        </p:nvPicPr>
        <p:blipFill rotWithShape="1">
          <a:blip r:embed="rId6"/>
          <a:srcRect t="10128" b="59335"/>
          <a:stretch/>
        </p:blipFill>
        <p:spPr>
          <a:xfrm>
            <a:off x="283762" y="4365104"/>
            <a:ext cx="2848078" cy="2289376"/>
          </a:xfrm>
          <a:prstGeom prst="rect">
            <a:avLst/>
          </a:prstGeom>
        </p:spPr>
      </p:pic>
      <p:pic>
        <p:nvPicPr>
          <p:cNvPr id="9" name="Рисунок 8"/>
          <p:cNvPicPr>
            <a:picLocks noChangeAspect="1"/>
          </p:cNvPicPr>
          <p:nvPr/>
        </p:nvPicPr>
        <p:blipFill rotWithShape="1">
          <a:blip r:embed="rId7"/>
          <a:srcRect t="10532" b="59321"/>
          <a:stretch/>
        </p:blipFill>
        <p:spPr>
          <a:xfrm>
            <a:off x="3131840" y="4506880"/>
            <a:ext cx="2804548" cy="2148720"/>
          </a:xfrm>
          <a:prstGeom prst="rect">
            <a:avLst/>
          </a:prstGeom>
        </p:spPr>
      </p:pic>
      <p:pic>
        <p:nvPicPr>
          <p:cNvPr id="10" name="Рисунок 9"/>
          <p:cNvPicPr>
            <a:picLocks noChangeAspect="1"/>
          </p:cNvPicPr>
          <p:nvPr/>
        </p:nvPicPr>
        <p:blipFill rotWithShape="1">
          <a:blip r:embed="rId8"/>
          <a:srcRect t="9849" b="59197"/>
          <a:stretch/>
        </p:blipFill>
        <p:spPr>
          <a:xfrm>
            <a:off x="5924030" y="4363984"/>
            <a:ext cx="3096344" cy="2290496"/>
          </a:xfrm>
          <a:prstGeom prst="rect">
            <a:avLst/>
          </a:prstGeom>
        </p:spPr>
      </p:pic>
    </p:spTree>
    <p:extLst>
      <p:ext uri="{BB962C8B-B14F-4D97-AF65-F5344CB8AC3E}">
        <p14:creationId xmlns:p14="http://schemas.microsoft.com/office/powerpoint/2010/main" val="21845505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4127" y="620688"/>
            <a:ext cx="8568953" cy="504056"/>
          </a:xfrm>
        </p:spPr>
        <p:txBody>
          <a:bodyPr>
            <a:noAutofit/>
          </a:bodyPr>
          <a:lstStyle/>
          <a:p>
            <a:pPr algn="just"/>
            <a:r>
              <a:rPr lang="ru-RU" sz="2000" dirty="0" smtClean="0">
                <a:latin typeface="Times New Roman" panose="02020603050405020304" pitchFamily="18" charset="0"/>
                <a:cs typeface="Times New Roman" panose="02020603050405020304" pitchFamily="18" charset="0"/>
              </a:rPr>
              <a:t>6. Работа с текстом</a:t>
            </a:r>
            <a:r>
              <a:rPr lang="en-US" sz="2000" dirty="0" smtClean="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работа в группах. </a:t>
            </a:r>
            <a:r>
              <a:rPr lang="en-US" sz="2000" dirty="0" smtClean="0">
                <a:latin typeface="Times New Roman" panose="02020603050405020304" pitchFamily="18" charset="0"/>
                <a:cs typeface="Times New Roman" panose="02020603050405020304" pitchFamily="18" charset="0"/>
              </a:rPr>
              <a:t>Let’s read extracts from the text paying attention to new words and word combinations.</a:t>
            </a:r>
            <a:endParaRPr lang="ru-RU" sz="2000" dirty="0">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rotWithShape="1">
          <a:blip r:embed="rId2"/>
          <a:srcRect t="10866" r="2218" b="10651"/>
          <a:stretch/>
        </p:blipFill>
        <p:spPr>
          <a:xfrm>
            <a:off x="395536" y="1196752"/>
            <a:ext cx="3888432" cy="5544616"/>
          </a:xfrm>
          <a:prstGeom prst="rect">
            <a:avLst/>
          </a:prstGeom>
        </p:spPr>
      </p:pic>
      <p:pic>
        <p:nvPicPr>
          <p:cNvPr id="6" name="Рисунок 5"/>
          <p:cNvPicPr>
            <a:picLocks noChangeAspect="1"/>
          </p:cNvPicPr>
          <p:nvPr/>
        </p:nvPicPr>
        <p:blipFill rotWithShape="1">
          <a:blip r:embed="rId3"/>
          <a:srcRect t="9718" b="5249"/>
          <a:stretch/>
        </p:blipFill>
        <p:spPr>
          <a:xfrm>
            <a:off x="4508604" y="1196752"/>
            <a:ext cx="4167852" cy="5544616"/>
          </a:xfrm>
          <a:prstGeom prst="rect">
            <a:avLst/>
          </a:prstGeom>
        </p:spPr>
      </p:pic>
    </p:spTree>
    <p:extLst>
      <p:ext uri="{BB962C8B-B14F-4D97-AF65-F5344CB8AC3E}">
        <p14:creationId xmlns:p14="http://schemas.microsoft.com/office/powerpoint/2010/main" val="22975867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692696"/>
            <a:ext cx="8229600" cy="432048"/>
          </a:xfrm>
        </p:spPr>
        <p:txBody>
          <a:bodyPr>
            <a:normAutofit/>
          </a:bodyPr>
          <a:lstStyle/>
          <a:p>
            <a:r>
              <a:rPr lang="ru-RU" sz="2000" dirty="0" smtClean="0">
                <a:latin typeface="Times New Roman" panose="02020603050405020304" pitchFamily="18" charset="0"/>
                <a:cs typeface="Times New Roman" panose="02020603050405020304" pitchFamily="18" charset="0"/>
              </a:rPr>
              <a:t>7. Завершение урока, подведение итогов.</a:t>
            </a:r>
            <a:endParaRPr lang="ru-RU" sz="2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7200" y="1268760"/>
            <a:ext cx="8229600" cy="5400600"/>
          </a:xfrm>
        </p:spPr>
        <p:txBody>
          <a:bodyPr>
            <a:normAutofit fontScale="92500" lnSpcReduction="20000"/>
          </a:bodyPr>
          <a:lstStyle/>
          <a:p>
            <a:pPr marL="109728" indent="0">
              <a:buNone/>
            </a:pPr>
            <a:r>
              <a:rPr lang="en-US" sz="2400" dirty="0">
                <a:latin typeface="Times New Roman" panose="02020603050405020304" pitchFamily="18" charset="0"/>
                <a:cs typeface="Times New Roman" panose="02020603050405020304" pitchFamily="18" charset="0"/>
              </a:rPr>
              <a:t>The range of environmental problems is rather wide nowadays</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marL="109728" indent="0">
              <a:buNone/>
            </a:pPr>
            <a:r>
              <a:rPr lang="en-US" sz="2400" dirty="0" smtClean="0">
                <a:latin typeface="Times New Roman" panose="02020603050405020304" pitchFamily="18" charset="0"/>
                <a:cs typeface="Times New Roman" panose="02020603050405020304" pitchFamily="18" charset="0"/>
              </a:rPr>
              <a:t>We can name the most </a:t>
            </a:r>
            <a:r>
              <a:rPr lang="en-US" sz="2400" dirty="0">
                <a:latin typeface="Times New Roman" panose="02020603050405020304" pitchFamily="18" charset="0"/>
                <a:cs typeface="Times New Roman" panose="02020603050405020304" pitchFamily="18" charset="0"/>
              </a:rPr>
              <a:t>important of </a:t>
            </a:r>
            <a:r>
              <a:rPr lang="en-US" sz="2400" dirty="0" smtClean="0">
                <a:latin typeface="Times New Roman" panose="02020603050405020304" pitchFamily="18" charset="0"/>
                <a:cs typeface="Times New Roman" panose="02020603050405020304" pitchFamily="18" charset="0"/>
              </a:rPr>
              <a:t>them:</a:t>
            </a:r>
            <a:endParaRPr lang="ru-RU" sz="2400" dirty="0">
              <a:latin typeface="Times New Roman" panose="02020603050405020304" pitchFamily="18" charset="0"/>
              <a:cs typeface="Times New Roman" panose="02020603050405020304" pitchFamily="18" charset="0"/>
            </a:endParaRPr>
          </a:p>
          <a:p>
            <a:pPr>
              <a:lnSpc>
                <a:spcPct val="110000"/>
              </a:lnSpc>
            </a:pPr>
            <a:r>
              <a:rPr lang="en-US" sz="2400" dirty="0">
                <a:latin typeface="Times New Roman" panose="02020603050405020304" pitchFamily="18" charset="0"/>
                <a:cs typeface="Times New Roman" panose="02020603050405020304" pitchFamily="18" charset="0"/>
              </a:rPr>
              <a:t>the growth of pollution in it’s many forms (air pollution, water pollution, land pollution);</a:t>
            </a:r>
            <a:endParaRPr lang="ru-RU" sz="2400" dirty="0">
              <a:latin typeface="Times New Roman" panose="02020603050405020304" pitchFamily="18" charset="0"/>
              <a:cs typeface="Times New Roman" panose="02020603050405020304" pitchFamily="18" charset="0"/>
            </a:endParaRPr>
          </a:p>
          <a:p>
            <a:pPr>
              <a:lnSpc>
                <a:spcPct val="110000"/>
              </a:lnSpc>
            </a:pPr>
            <a:r>
              <a:rPr lang="en-US" sz="2400" dirty="0">
                <a:latin typeface="Times New Roman" panose="02020603050405020304" pitchFamily="18" charset="0"/>
                <a:cs typeface="Times New Roman" panose="02020603050405020304" pitchFamily="18" charset="0"/>
              </a:rPr>
              <a:t>shortage of natural resources;</a:t>
            </a:r>
            <a:endParaRPr lang="ru-RU" sz="2400" dirty="0">
              <a:latin typeface="Times New Roman" panose="02020603050405020304" pitchFamily="18" charset="0"/>
              <a:cs typeface="Times New Roman" panose="02020603050405020304" pitchFamily="18" charset="0"/>
            </a:endParaRPr>
          </a:p>
          <a:p>
            <a:pPr>
              <a:lnSpc>
                <a:spcPct val="110000"/>
              </a:lnSpc>
            </a:pPr>
            <a:r>
              <a:rPr lang="en-US" sz="2400" dirty="0">
                <a:latin typeface="Times New Roman" panose="02020603050405020304" pitchFamily="18" charset="0"/>
                <a:cs typeface="Times New Roman" panose="02020603050405020304" pitchFamily="18" charset="0"/>
              </a:rPr>
              <a:t>destruction of wildlife;</a:t>
            </a:r>
            <a:endParaRPr lang="ru-RU" sz="2400" dirty="0">
              <a:latin typeface="Times New Roman" panose="02020603050405020304" pitchFamily="18" charset="0"/>
              <a:cs typeface="Times New Roman" panose="02020603050405020304" pitchFamily="18" charset="0"/>
            </a:endParaRPr>
          </a:p>
          <a:p>
            <a:pPr>
              <a:lnSpc>
                <a:spcPct val="110000"/>
              </a:lnSpc>
            </a:pPr>
            <a:r>
              <a:rPr lang="en-US" sz="2400" dirty="0">
                <a:latin typeface="Times New Roman" panose="02020603050405020304" pitchFamily="18" charset="0"/>
                <a:cs typeface="Times New Roman" panose="02020603050405020304" pitchFamily="18" charset="0"/>
              </a:rPr>
              <a:t>the growth of population;</a:t>
            </a:r>
            <a:endParaRPr lang="ru-RU" sz="2400" dirty="0">
              <a:latin typeface="Times New Roman" panose="02020603050405020304" pitchFamily="18" charset="0"/>
              <a:cs typeface="Times New Roman" panose="02020603050405020304" pitchFamily="18" charset="0"/>
            </a:endParaRPr>
          </a:p>
          <a:p>
            <a:pPr>
              <a:lnSpc>
                <a:spcPct val="110000"/>
              </a:lnSpc>
            </a:pPr>
            <a:r>
              <a:rPr lang="en-US" sz="2400" dirty="0">
                <a:latin typeface="Times New Roman" panose="02020603050405020304" pitchFamily="18" charset="0"/>
                <a:cs typeface="Times New Roman" panose="02020603050405020304" pitchFamily="18" charset="0"/>
              </a:rPr>
              <a:t>traffic noise;</a:t>
            </a:r>
            <a:endParaRPr lang="ru-RU" sz="2400" dirty="0">
              <a:latin typeface="Times New Roman" panose="02020603050405020304" pitchFamily="18" charset="0"/>
              <a:cs typeface="Times New Roman" panose="02020603050405020304" pitchFamily="18" charset="0"/>
            </a:endParaRPr>
          </a:p>
          <a:p>
            <a:pPr>
              <a:lnSpc>
                <a:spcPct val="110000"/>
              </a:lnSpc>
            </a:pPr>
            <a:r>
              <a:rPr lang="en-US" sz="2400" dirty="0">
                <a:latin typeface="Times New Roman" panose="02020603050405020304" pitchFamily="18" charset="0"/>
                <a:cs typeface="Times New Roman" panose="02020603050405020304" pitchFamily="18" charset="0"/>
              </a:rPr>
              <a:t>acid rains;</a:t>
            </a:r>
            <a:endParaRPr lang="ru-RU" sz="2400" dirty="0">
              <a:latin typeface="Times New Roman" panose="02020603050405020304" pitchFamily="18" charset="0"/>
              <a:cs typeface="Times New Roman" panose="02020603050405020304" pitchFamily="18" charset="0"/>
            </a:endParaRPr>
          </a:p>
          <a:p>
            <a:pPr>
              <a:lnSpc>
                <a:spcPct val="110000"/>
              </a:lnSpc>
            </a:pPr>
            <a:r>
              <a:rPr lang="en-US" sz="2400" dirty="0">
                <a:latin typeface="Times New Roman" panose="02020603050405020304" pitchFamily="18" charset="0"/>
                <a:cs typeface="Times New Roman" panose="02020603050405020304" pitchFamily="18" charset="0"/>
              </a:rPr>
              <a:t>the greenhouse effect;</a:t>
            </a:r>
            <a:endParaRPr lang="ru-RU" sz="2400" dirty="0">
              <a:latin typeface="Times New Roman" panose="02020603050405020304" pitchFamily="18" charset="0"/>
              <a:cs typeface="Times New Roman" panose="02020603050405020304" pitchFamily="18" charset="0"/>
            </a:endParaRPr>
          </a:p>
          <a:p>
            <a:pPr>
              <a:lnSpc>
                <a:spcPct val="110000"/>
              </a:lnSpc>
            </a:pPr>
            <a:r>
              <a:rPr lang="en-US" sz="2400" dirty="0">
                <a:latin typeface="Times New Roman" panose="02020603050405020304" pitchFamily="18" charset="0"/>
                <a:cs typeface="Times New Roman" panose="02020603050405020304" pitchFamily="18" charset="0"/>
              </a:rPr>
              <a:t>depletion of the ozone layer</a:t>
            </a:r>
            <a:endParaRPr lang="ru-RU" sz="2400" dirty="0">
              <a:latin typeface="Times New Roman" panose="02020603050405020304" pitchFamily="18" charset="0"/>
              <a:cs typeface="Times New Roman" panose="02020603050405020304" pitchFamily="18" charset="0"/>
            </a:endParaRPr>
          </a:p>
          <a:p>
            <a:pPr>
              <a:lnSpc>
                <a:spcPct val="110000"/>
              </a:lnSpc>
            </a:pPr>
            <a:r>
              <a:rPr lang="en-US" sz="2400" dirty="0">
                <a:latin typeface="Times New Roman" panose="02020603050405020304" pitchFamily="18" charset="0"/>
                <a:cs typeface="Times New Roman" panose="02020603050405020304" pitchFamily="18" charset="0"/>
              </a:rPr>
              <a:t>radiation;</a:t>
            </a:r>
            <a:endParaRPr lang="ru-RU" sz="2400" dirty="0">
              <a:latin typeface="Times New Roman" panose="02020603050405020304" pitchFamily="18" charset="0"/>
              <a:cs typeface="Times New Roman" panose="02020603050405020304" pitchFamily="18" charset="0"/>
            </a:endParaRPr>
          </a:p>
          <a:p>
            <a:pPr>
              <a:lnSpc>
                <a:spcPct val="110000"/>
              </a:lnSpc>
            </a:pPr>
            <a:r>
              <a:rPr lang="en-US" sz="2400" dirty="0">
                <a:latin typeface="Times New Roman" panose="02020603050405020304" pitchFamily="18" charset="0"/>
                <a:cs typeface="Times New Roman" panose="02020603050405020304" pitchFamily="18" charset="0"/>
              </a:rPr>
              <a:t>deforestation and desertification;</a:t>
            </a:r>
            <a:endParaRPr lang="ru-RU" sz="2400" dirty="0">
              <a:latin typeface="Times New Roman" panose="02020603050405020304" pitchFamily="18" charset="0"/>
              <a:cs typeface="Times New Roman" panose="02020603050405020304" pitchFamily="18" charset="0"/>
            </a:endParaRPr>
          </a:p>
          <a:p>
            <a:pPr>
              <a:lnSpc>
                <a:spcPct val="110000"/>
              </a:lnSpc>
            </a:pPr>
            <a:r>
              <a:rPr lang="en-US" sz="2400" dirty="0">
                <a:latin typeface="Times New Roman" panose="02020603050405020304" pitchFamily="18" charset="0"/>
                <a:cs typeface="Times New Roman" panose="02020603050405020304" pitchFamily="18" charset="0"/>
              </a:rPr>
              <a:t>health and chemical safety;</a:t>
            </a:r>
            <a:endParaRPr lang="ru-RU" sz="2400" dirty="0">
              <a:latin typeface="Times New Roman" panose="02020603050405020304" pitchFamily="18" charset="0"/>
              <a:cs typeface="Times New Roman" panose="02020603050405020304" pitchFamily="18" charset="0"/>
            </a:endParaRPr>
          </a:p>
          <a:p>
            <a:pPr>
              <a:lnSpc>
                <a:spcPct val="110000"/>
              </a:lnSpc>
            </a:pPr>
            <a:r>
              <a:rPr lang="en-US" sz="2400" dirty="0">
                <a:latin typeface="Times New Roman" panose="02020603050405020304" pitchFamily="18" charset="0"/>
                <a:cs typeface="Times New Roman" panose="02020603050405020304" pitchFamily="18" charset="0"/>
              </a:rPr>
              <a:t>global warming.</a:t>
            </a:r>
            <a:endParaRPr lang="ru-RU" sz="24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3658982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64704"/>
            <a:ext cx="8229600" cy="2232248"/>
          </a:xfrm>
        </p:spPr>
        <p:txBody>
          <a:bodyPr>
            <a:normAutofit/>
          </a:bodyPr>
          <a:lstStyle/>
          <a:p>
            <a:r>
              <a:rPr lang="en-US" sz="2200" dirty="0" smtClean="0">
                <a:latin typeface="Times New Roman" panose="02020603050405020304" pitchFamily="18" charset="0"/>
                <a:cs typeface="Times New Roman" panose="02020603050405020304" pitchFamily="18" charset="0"/>
              </a:rPr>
              <a:t>     My </a:t>
            </a:r>
            <a:r>
              <a:rPr lang="en-US" sz="2200" dirty="0">
                <a:latin typeface="Times New Roman" panose="02020603050405020304" pitchFamily="18" charset="0"/>
                <a:cs typeface="Times New Roman" panose="02020603050405020304" pitchFamily="18" charset="0"/>
              </a:rPr>
              <a:t>dear friends, you’ve worked very well today. I’m sure you’ll be more attentive to nature because it gives us its riches to live and enjoy. Nature has its rights, and it is the duty of a man to respect and defend these rights.</a:t>
            </a:r>
            <a:r>
              <a:rPr lang="ru-RU" sz="2200" dirty="0">
                <a:latin typeface="Times New Roman" panose="02020603050405020304" pitchFamily="18" charset="0"/>
                <a:cs typeface="Times New Roman" panose="02020603050405020304" pitchFamily="18" charset="0"/>
              </a:rPr>
              <a:t/>
            </a:r>
            <a:br>
              <a:rPr lang="ru-RU"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t>
            </a:r>
            <a:r>
              <a:rPr lang="ru-RU" sz="2200" dirty="0">
                <a:latin typeface="Times New Roman" panose="02020603050405020304" pitchFamily="18" charset="0"/>
                <a:cs typeface="Times New Roman" panose="02020603050405020304" pitchFamily="18" charset="0"/>
              </a:rPr>
              <a:t/>
            </a:r>
            <a:br>
              <a:rPr lang="ru-RU" sz="2200" dirty="0">
                <a:latin typeface="Times New Roman" panose="02020603050405020304" pitchFamily="18" charset="0"/>
                <a:cs typeface="Times New Roman" panose="02020603050405020304" pitchFamily="18" charset="0"/>
              </a:rPr>
            </a:br>
            <a:r>
              <a:rPr lang="ru-RU" sz="2200" dirty="0" smtClean="0">
                <a:latin typeface="Times New Roman" panose="02020603050405020304" pitchFamily="18" charset="0"/>
                <a:cs typeface="Times New Roman" panose="02020603050405020304" pitchFamily="18" charset="0"/>
              </a:rPr>
              <a:t>Д/з  </a:t>
            </a:r>
            <a:r>
              <a:rPr lang="en-US" sz="2200" dirty="0" smtClean="0">
                <a:latin typeface="Times New Roman" panose="02020603050405020304" pitchFamily="18" charset="0"/>
                <a:cs typeface="Times New Roman" panose="02020603050405020304" pitchFamily="18" charset="0"/>
              </a:rPr>
              <a:t>Write </a:t>
            </a:r>
            <a:r>
              <a:rPr lang="en-US" sz="2200" dirty="0">
                <a:latin typeface="Times New Roman" panose="02020603050405020304" pitchFamily="18" charset="0"/>
                <a:cs typeface="Times New Roman" panose="02020603050405020304" pitchFamily="18" charset="0"/>
              </a:rPr>
              <a:t>reports entitled «Environmental Problems of Our Region</a:t>
            </a:r>
            <a:r>
              <a:rPr lang="en-US" sz="2200" dirty="0" smtClean="0">
                <a:latin typeface="Times New Roman" panose="02020603050405020304" pitchFamily="18" charset="0"/>
                <a:cs typeface="Times New Roman" panose="02020603050405020304" pitchFamily="18" charset="0"/>
              </a:rPr>
              <a:t>»</a:t>
            </a:r>
            <a:endParaRPr lang="ru-RU" dirty="0"/>
          </a:p>
        </p:txBody>
      </p:sp>
      <p:pic>
        <p:nvPicPr>
          <p:cNvPr id="6" name="Объект 5" descr="hello_html_m4be5c081.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1560" y="2997200"/>
            <a:ext cx="7920880" cy="3576638"/>
          </a:xfrm>
          <a:prstGeom prst="rect">
            <a:avLst/>
          </a:prstGeom>
          <a:noFill/>
          <a:ln>
            <a:noFill/>
          </a:ln>
        </p:spPr>
      </p:pic>
    </p:spTree>
    <p:extLst>
      <p:ext uri="{BB962C8B-B14F-4D97-AF65-F5344CB8AC3E}">
        <p14:creationId xmlns:p14="http://schemas.microsoft.com/office/powerpoint/2010/main" val="9675053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274</TotalTime>
  <Words>157</Words>
  <Application>Microsoft Office PowerPoint</Application>
  <PresentationFormat>Экран (4:3)</PresentationFormat>
  <Paragraphs>42</Paragraphs>
  <Slides>8</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8</vt:i4>
      </vt:variant>
    </vt:vector>
  </HeadingPairs>
  <TitlesOfParts>
    <vt:vector size="13" baseType="lpstr">
      <vt:lpstr>Georgia</vt:lpstr>
      <vt:lpstr>Times New Roman</vt:lpstr>
      <vt:lpstr>Trebuchet MS</vt:lpstr>
      <vt:lpstr>Wingdings 2</vt:lpstr>
      <vt:lpstr>Городская</vt:lpstr>
      <vt:lpstr>              Урок английского языка на тему «Проблемы окружающей среды» к УМК Афанасьевой О.В. «Spotlight 10» </vt:lpstr>
      <vt:lpstr>Презентация PowerPoint</vt:lpstr>
      <vt:lpstr>1. Организационный этап, приветствие.     Good morning, dear children! I’m glad to see you! How are you?      Who is on duty today? Is anybody absent today? Any news? 2. Целеполагание и мотивация.      Look at these pictures and say what is the theme of our lesson today? What can          you see in these pictures?</vt:lpstr>
      <vt:lpstr>3. Фонетическая зарядка, речевая разминка.  So, the theme of our lesson is “Environment, its problems and protection” And there are three very important questions under our consideration:  What is happening on our planet? Why? And how to protect the Earth? But first in order to talk about ecological problems we should practice our vocabulary.  </vt:lpstr>
      <vt:lpstr>4. Основная часть урока. Аудирование, чтение и обсуждение проблемных вопросов с      www.newsinlevels.com      Now, my friends, we are going to listen to some news. Be attentive to catch the main         idea and to name all the environmental problems mentioned.      You may use some screenshots from video in your reports.</vt:lpstr>
      <vt:lpstr>6. Работа с текстом, работа в группах. Let’s read extracts from the text paying attention to new words and word combinations.</vt:lpstr>
      <vt:lpstr>7. Завершение урока, подведение итогов.</vt:lpstr>
      <vt:lpstr>     My dear friends, you’ve worked very well today. I’m sure you’ll be more attentive to nature because it gives us its riches to live and enjoy. Nature has its rights, and it is the duty of a man to respect and defend these rights.   Д/з  Write reports entitled «Environmental Problems of Our Region»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Использование новостных Интернет-ресурсов на уроках английского языка </dc:title>
  <dc:creator>Пользователь</dc:creator>
  <cp:lastModifiedBy>vazik</cp:lastModifiedBy>
  <cp:revision>36</cp:revision>
  <dcterms:created xsi:type="dcterms:W3CDTF">2021-04-08T04:01:54Z</dcterms:created>
  <dcterms:modified xsi:type="dcterms:W3CDTF">2022-01-29T09:01:01Z</dcterms:modified>
</cp:coreProperties>
</file>