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19"/>
  </p:notesMasterIdLst>
  <p:sldIdLst>
    <p:sldId id="311" r:id="rId2"/>
    <p:sldId id="315" r:id="rId3"/>
    <p:sldId id="316" r:id="rId4"/>
    <p:sldId id="290" r:id="rId5"/>
    <p:sldId id="285" r:id="rId6"/>
    <p:sldId id="291" r:id="rId7"/>
    <p:sldId id="312" r:id="rId8"/>
    <p:sldId id="313" r:id="rId9"/>
    <p:sldId id="276" r:id="rId10"/>
    <p:sldId id="296" r:id="rId11"/>
    <p:sldId id="301" r:id="rId12"/>
    <p:sldId id="281" r:id="rId13"/>
    <p:sldId id="302" r:id="rId14"/>
    <p:sldId id="289" r:id="rId15"/>
    <p:sldId id="314" r:id="rId16"/>
    <p:sldId id="298" r:id="rId17"/>
    <p:sldId id="31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33CC"/>
    <a:srgbClr val="A5F3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9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AD19F-E6B4-4787-B1E4-6A6F26A570B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F04AF-0372-408D-BDEA-9C5A16CD4D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199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BEB1F35-F421-47D0-97A6-B099D6D72109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mtClean="0"/>
              <a:t>Постановка учебной задачи.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970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77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40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590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13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099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948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272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120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774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160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A5A9C-7D10-4DF0-A822-2F186FEE3302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51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proto.io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42852"/>
            <a:ext cx="8715436" cy="6143667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ru-RU" sz="8800" b="1" dirty="0" smtClean="0">
                <a:solidFill>
                  <a:srgbClr val="FF0000"/>
                </a:solidFill>
              </a:rPr>
              <a:t>Русский язык</a:t>
            </a:r>
            <a:br>
              <a:rPr lang="ru-RU" sz="8800" b="1" dirty="0" smtClean="0">
                <a:solidFill>
                  <a:srgbClr val="FF0000"/>
                </a:solidFill>
              </a:rPr>
            </a:br>
            <a:r>
              <a:rPr lang="ru-RU" sz="8800" b="1" dirty="0" smtClean="0">
                <a:solidFill>
                  <a:srgbClr val="FF0000"/>
                </a:solidFill>
              </a:rPr>
              <a:t>4 класс</a:t>
            </a:r>
            <a:endParaRPr lang="ru-RU" sz="8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786454"/>
            <a:ext cx="6172200" cy="882906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Выполнила:</a:t>
            </a:r>
          </a:p>
          <a:p>
            <a:r>
              <a:rPr lang="ru-RU" dirty="0" smtClean="0"/>
              <a:t> учитель начальных классов МБОУ СОШ №15 им. Гусева В.В.</a:t>
            </a:r>
          </a:p>
          <a:p>
            <a:r>
              <a:rPr lang="ru-RU" dirty="0" smtClean="0"/>
              <a:t>Кожемякина Вера Владимировна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" y="207491"/>
            <a:ext cx="7392318" cy="6650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45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Письмо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dirty="0" smtClean="0"/>
              <a:t>          «Здравствуйте, ребята! Я -  Мудрая сова.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dirty="0" smtClean="0"/>
              <a:t>Для сегодняшнего урока русского языка  я приготовила вам несколько заданий, выполнив которые вы станете еще грамотнее.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dirty="0" smtClean="0"/>
              <a:t>Желаю вам всем удачи на уроке!»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94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914400" y="304800"/>
            <a:ext cx="71628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latin typeface="Monotype Corsiva"/>
              </a:rPr>
              <a:t>Сформулируйте  тему  и  цель  урока</a:t>
            </a:r>
          </a:p>
        </p:txBody>
      </p:sp>
      <p:sp>
        <p:nvSpPr>
          <p:cNvPr id="10243" name="WordArt 9"/>
          <p:cNvSpPr>
            <a:spLocks noChangeArrowheads="1" noChangeShapeType="1" noTextEdit="1"/>
          </p:cNvSpPr>
          <p:nvPr/>
        </p:nvSpPr>
        <p:spPr bwMode="auto">
          <a:xfrm>
            <a:off x="5334000" y="4953000"/>
            <a:ext cx="838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6600"/>
              </a:solidFill>
              <a:latin typeface="Monotype Corsiva"/>
            </a:endParaRPr>
          </a:p>
        </p:txBody>
      </p:sp>
      <p:sp>
        <p:nvSpPr>
          <p:cNvPr id="10244" name="WordArt 11"/>
          <p:cNvSpPr>
            <a:spLocks noChangeArrowheads="1" noChangeShapeType="1" noTextEdit="1"/>
          </p:cNvSpPr>
          <p:nvPr/>
        </p:nvSpPr>
        <p:spPr bwMode="auto">
          <a:xfrm>
            <a:off x="6858000" y="4953000"/>
            <a:ext cx="609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6600"/>
              </a:solidFill>
              <a:latin typeface="Monotype Corsiva"/>
            </a:endParaRPr>
          </a:p>
        </p:txBody>
      </p:sp>
      <p:sp>
        <p:nvSpPr>
          <p:cNvPr id="10245" name="WordArt 12"/>
          <p:cNvSpPr>
            <a:spLocks noChangeArrowheads="1" noChangeShapeType="1" noTextEdit="1"/>
          </p:cNvSpPr>
          <p:nvPr/>
        </p:nvSpPr>
        <p:spPr bwMode="auto">
          <a:xfrm>
            <a:off x="7391400" y="5867400"/>
            <a:ext cx="685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6600"/>
              </a:solidFill>
              <a:latin typeface="Monotype Corsiva"/>
            </a:endParaRPr>
          </a:p>
        </p:txBody>
      </p:sp>
      <p:sp>
        <p:nvSpPr>
          <p:cNvPr id="10246" name="WordArt 13"/>
          <p:cNvSpPr>
            <a:spLocks noChangeArrowheads="1" noChangeShapeType="1" noTextEdit="1"/>
          </p:cNvSpPr>
          <p:nvPr/>
        </p:nvSpPr>
        <p:spPr bwMode="auto">
          <a:xfrm>
            <a:off x="2590800" y="4800600"/>
            <a:ext cx="609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hlink"/>
              </a:solidFill>
              <a:latin typeface="Monotype Corsiva"/>
            </a:endParaRPr>
          </a:p>
        </p:txBody>
      </p:sp>
      <p:sp>
        <p:nvSpPr>
          <p:cNvPr id="10247" name="WordArt 14"/>
          <p:cNvSpPr>
            <a:spLocks noChangeArrowheads="1" noChangeShapeType="1" noTextEdit="1"/>
          </p:cNvSpPr>
          <p:nvPr/>
        </p:nvSpPr>
        <p:spPr bwMode="auto">
          <a:xfrm>
            <a:off x="1676400" y="4800600"/>
            <a:ext cx="4572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hlink"/>
              </a:solidFill>
              <a:latin typeface="Monotype Corsiva"/>
            </a:endParaRPr>
          </a:p>
        </p:txBody>
      </p:sp>
      <p:sp>
        <p:nvSpPr>
          <p:cNvPr id="10248" name="WordArt 15"/>
          <p:cNvSpPr>
            <a:spLocks noChangeArrowheads="1" noChangeShapeType="1" noTextEdit="1"/>
          </p:cNvSpPr>
          <p:nvPr/>
        </p:nvSpPr>
        <p:spPr bwMode="auto">
          <a:xfrm>
            <a:off x="609600" y="5791200"/>
            <a:ext cx="685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hlink"/>
              </a:solidFill>
              <a:latin typeface="Monotype Corsiva"/>
            </a:endParaRPr>
          </a:p>
        </p:txBody>
      </p:sp>
      <p:sp>
        <p:nvSpPr>
          <p:cNvPr id="10249" name="WordArt 16"/>
          <p:cNvSpPr>
            <a:spLocks noChangeArrowheads="1" noChangeShapeType="1" noTextEdit="1"/>
          </p:cNvSpPr>
          <p:nvPr/>
        </p:nvSpPr>
        <p:spPr bwMode="auto">
          <a:xfrm>
            <a:off x="2590800" y="5791200"/>
            <a:ext cx="457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hlink"/>
              </a:solidFill>
              <a:latin typeface="Monotype Corsiva"/>
            </a:endParaRPr>
          </a:p>
        </p:txBody>
      </p:sp>
      <p:sp>
        <p:nvSpPr>
          <p:cNvPr id="10250" name="WordArt 17"/>
          <p:cNvSpPr>
            <a:spLocks noChangeArrowheads="1" noChangeShapeType="1" noTextEdit="1"/>
          </p:cNvSpPr>
          <p:nvPr/>
        </p:nvSpPr>
        <p:spPr bwMode="auto">
          <a:xfrm>
            <a:off x="304800" y="4876800"/>
            <a:ext cx="609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hlink"/>
              </a:solidFill>
              <a:latin typeface="Monotype Corsiva"/>
            </a:endParaRPr>
          </a:p>
        </p:txBody>
      </p:sp>
      <p:sp>
        <p:nvSpPr>
          <p:cNvPr id="10251" name="WordArt 18"/>
          <p:cNvSpPr>
            <a:spLocks noChangeArrowheads="1" noChangeShapeType="1" noTextEdit="1"/>
          </p:cNvSpPr>
          <p:nvPr/>
        </p:nvSpPr>
        <p:spPr bwMode="auto">
          <a:xfrm>
            <a:off x="1676400" y="5943600"/>
            <a:ext cx="533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hlink"/>
              </a:solidFill>
              <a:latin typeface="Monotype Corsiva"/>
            </a:endParaRPr>
          </a:p>
        </p:txBody>
      </p:sp>
      <p:sp>
        <p:nvSpPr>
          <p:cNvPr id="10252" name="WordArt 19"/>
          <p:cNvSpPr>
            <a:spLocks noChangeArrowheads="1" noChangeShapeType="1" noTextEdit="1"/>
          </p:cNvSpPr>
          <p:nvPr/>
        </p:nvSpPr>
        <p:spPr bwMode="auto">
          <a:xfrm>
            <a:off x="7924800" y="4953000"/>
            <a:ext cx="6096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6600"/>
              </a:solidFill>
              <a:latin typeface="Monotype Corsiva"/>
            </a:endParaRPr>
          </a:p>
        </p:txBody>
      </p:sp>
      <p:pic>
        <p:nvPicPr>
          <p:cNvPr id="10253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14888" y="1538288"/>
            <a:ext cx="3719512" cy="371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Рисунок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6063" y="1574800"/>
            <a:ext cx="3775075" cy="364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1371600" y="3657600"/>
            <a:ext cx="7010400" cy="2159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6699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Разделительные</a:t>
            </a:r>
          </a:p>
          <a:p>
            <a:pPr algn="ctr"/>
            <a:r>
              <a:rPr lang="ru-RU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6699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Ъ и Ь. </a:t>
            </a:r>
          </a:p>
        </p:txBody>
      </p:sp>
      <p:pic>
        <p:nvPicPr>
          <p:cNvPr id="28676" name="vstu246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vstuplenije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612775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WordArt 5"/>
          <p:cNvSpPr>
            <a:spLocks noChangeArrowheads="1" noChangeShapeType="1" noTextEdit="1"/>
          </p:cNvSpPr>
          <p:nvPr/>
        </p:nvSpPr>
        <p:spPr bwMode="auto">
          <a:xfrm>
            <a:off x="1981200" y="2133600"/>
            <a:ext cx="504825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800" b="1" kern="10">
                <a:ln w="9525">
                  <a:noFill/>
                  <a:round/>
                  <a:headEnd/>
                  <a:tailEnd/>
                </a:ln>
                <a:solidFill>
                  <a:srgbClr val="CC66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Тема урока:</a:t>
            </a:r>
          </a:p>
        </p:txBody>
      </p:sp>
      <p:pic>
        <p:nvPicPr>
          <p:cNvPr id="7173" name="Picture 6" descr="C41-33 коп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43738" y="0"/>
            <a:ext cx="2100262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1" fill="hold"/>
                                        <p:tgtEl>
                                          <p:spTgt spid="286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305800" cy="642942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300" dirty="0" smtClean="0">
                <a:solidFill>
                  <a:srgbClr val="FF0000"/>
                </a:solidFill>
              </a:rPr>
              <a:t> </a:t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> </a:t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> </a:t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/>
            </a:r>
            <a:br>
              <a:rPr lang="ru-RU" sz="5300" dirty="0" smtClean="0">
                <a:solidFill>
                  <a:srgbClr val="FF0000"/>
                </a:solidFill>
              </a:rPr>
            </a:br>
            <a:r>
              <a:rPr lang="ru-RU" sz="5300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500034" y="142853"/>
            <a:ext cx="8286779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Цели</a:t>
            </a:r>
          </a:p>
          <a:p>
            <a:pPr algn="ctr"/>
            <a:r>
              <a:rPr lang="ru-RU" sz="4400">
                <a:solidFill>
                  <a:srgbClr val="FF0000"/>
                </a:solidFill>
              </a:rPr>
              <a:t/>
            </a:r>
            <a:br>
              <a:rPr lang="ru-RU" sz="4400">
                <a:solidFill>
                  <a:srgbClr val="FF0000"/>
                </a:solidFill>
              </a:rPr>
            </a:br>
            <a:r>
              <a:rPr lang="ru-RU" sz="4400" smtClean="0">
                <a:solidFill>
                  <a:srgbClr val="FF0000"/>
                </a:solidFill>
              </a:rPr>
              <a:t>1.Повторить </a:t>
            </a:r>
            <a:r>
              <a:rPr lang="ru-RU" sz="4400" dirty="0" smtClean="0">
                <a:solidFill>
                  <a:srgbClr val="FF0000"/>
                </a:solidFill>
              </a:rPr>
              <a:t>правило написания </a:t>
            </a:r>
            <a:r>
              <a:rPr lang="ru-RU" sz="4400" dirty="0" err="1" smtClean="0">
                <a:solidFill>
                  <a:srgbClr val="FF0000"/>
                </a:solidFill>
              </a:rPr>
              <a:t>ъ</a:t>
            </a:r>
            <a:r>
              <a:rPr lang="ru-RU" sz="4400" dirty="0" smtClean="0">
                <a:solidFill>
                  <a:srgbClr val="FF0000"/>
                </a:solidFill>
              </a:rPr>
              <a:t> и </a:t>
            </a:r>
            <a:r>
              <a:rPr lang="ru-RU" sz="4400" dirty="0" err="1" smtClean="0">
                <a:solidFill>
                  <a:srgbClr val="FF0000"/>
                </a:solidFill>
              </a:rPr>
              <a:t>ь</a:t>
            </a:r>
            <a:r>
              <a:rPr lang="ru-RU" sz="4400" dirty="0" smtClean="0">
                <a:solidFill>
                  <a:srgbClr val="FF0000"/>
                </a:solidFill>
              </a:rPr>
              <a:t> знаков в словах</a:t>
            </a:r>
            <a:endParaRPr lang="ru-RU" sz="4400" dirty="0">
              <a:solidFill>
                <a:srgbClr val="FF0000"/>
              </a:solidFill>
            </a:endParaRPr>
          </a:p>
          <a:p>
            <a:pPr algn="ctr"/>
            <a:r>
              <a:rPr lang="ru-RU" sz="4400" dirty="0">
                <a:solidFill>
                  <a:srgbClr val="FF0000"/>
                </a:solidFill>
              </a:rPr>
              <a:t> </a:t>
            </a:r>
            <a:br>
              <a:rPr lang="ru-RU" sz="4400" dirty="0">
                <a:solidFill>
                  <a:srgbClr val="FF0000"/>
                </a:solidFill>
              </a:rPr>
            </a:br>
            <a:r>
              <a:rPr lang="ru-RU" sz="4400" dirty="0">
                <a:solidFill>
                  <a:srgbClr val="FF0000"/>
                </a:solidFill>
              </a:rPr>
              <a:t>2. </a:t>
            </a:r>
            <a:r>
              <a:rPr lang="ru-RU" sz="4400" dirty="0" smtClean="0">
                <a:solidFill>
                  <a:srgbClr val="FF0000"/>
                </a:solidFill>
              </a:rPr>
              <a:t>Научиться правильно писать слова с </a:t>
            </a:r>
            <a:r>
              <a:rPr lang="ru-RU" sz="4400" dirty="0" err="1" smtClean="0">
                <a:solidFill>
                  <a:srgbClr val="FF0000"/>
                </a:solidFill>
              </a:rPr>
              <a:t>ъ</a:t>
            </a:r>
            <a:r>
              <a:rPr lang="ru-RU" sz="4400" dirty="0" smtClean="0">
                <a:solidFill>
                  <a:srgbClr val="FF0000"/>
                </a:solidFill>
              </a:rPr>
              <a:t> и </a:t>
            </a:r>
            <a:r>
              <a:rPr lang="ru-RU" sz="4400" dirty="0" err="1" smtClean="0">
                <a:solidFill>
                  <a:srgbClr val="FF0000"/>
                </a:solidFill>
              </a:rPr>
              <a:t>ь</a:t>
            </a:r>
            <a:r>
              <a:rPr lang="ru-RU" sz="4400" dirty="0" smtClean="0">
                <a:solidFill>
                  <a:srgbClr val="FF0000"/>
                </a:solidFill>
              </a:rPr>
              <a:t> знаками</a:t>
            </a:r>
            <a:endParaRPr lang="ru-RU" sz="4400" dirty="0"/>
          </a:p>
        </p:txBody>
      </p:sp>
      <p:sp>
        <p:nvSpPr>
          <p:cNvPr id="6" name="Управляющая кнопка: возврат 5">
            <a:hlinkClick r:id="rId2" action="ppaction://hlinksldjump" highlightClick="1"/>
          </p:cNvPr>
          <p:cNvSpPr/>
          <p:nvPr/>
        </p:nvSpPr>
        <p:spPr>
          <a:xfrm>
            <a:off x="8072462" y="5786454"/>
            <a:ext cx="714380" cy="71438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95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12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862"/>
          </a:xfrm>
        </p:spPr>
        <p:txBody>
          <a:bodyPr>
            <a:normAutofit/>
          </a:bodyPr>
          <a:lstStyle/>
          <a:p>
            <a:r>
              <a:rPr lang="ru-RU" sz="4600" smtClean="0">
                <a:latin typeface="Cooper" pitchFamily="2" charset="0"/>
              </a:rPr>
              <a:t>Самостоятельная работа </a:t>
            </a:r>
            <a:br>
              <a:rPr lang="ru-RU" sz="4600" smtClean="0">
                <a:latin typeface="Cooper" pitchFamily="2" charset="0"/>
              </a:rPr>
            </a:br>
            <a:r>
              <a:rPr lang="ru-RU" sz="4600" smtClean="0">
                <a:latin typeface="Cooper" pitchFamily="2" charset="0"/>
              </a:rPr>
              <a:t>«Проверь себя»</a:t>
            </a:r>
          </a:p>
        </p:txBody>
      </p:sp>
      <p:pic>
        <p:nvPicPr>
          <p:cNvPr id="12291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2565400"/>
            <a:ext cx="309562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5716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Распределите слова по двум столбикам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i="1" dirty="0" smtClean="0"/>
              <a:t>Варен…е, об…</a:t>
            </a:r>
            <a:r>
              <a:rPr lang="ru-RU" i="1" dirty="0" err="1" smtClean="0"/>
              <a:t>ясни</a:t>
            </a:r>
            <a:r>
              <a:rPr lang="ru-RU" i="1" dirty="0" smtClean="0"/>
              <a:t>, от…</a:t>
            </a:r>
            <a:r>
              <a:rPr lang="ru-RU" i="1" dirty="0" err="1" smtClean="0"/>
              <a:t>езд</a:t>
            </a:r>
            <a:r>
              <a:rPr lang="ru-RU" i="1" dirty="0" smtClean="0"/>
              <a:t>, л…</a:t>
            </a:r>
            <a:r>
              <a:rPr lang="ru-RU" i="1" dirty="0" err="1" smtClean="0"/>
              <a:t>ёт</a:t>
            </a:r>
            <a:r>
              <a:rPr lang="ru-RU" i="1" dirty="0" smtClean="0"/>
              <a:t>, </a:t>
            </a:r>
            <a:r>
              <a:rPr lang="ru-RU" i="1" dirty="0" err="1" smtClean="0"/>
              <a:t>ноч</a:t>
            </a:r>
            <a:r>
              <a:rPr lang="ru-RU" i="1" dirty="0" smtClean="0"/>
              <a:t>…</a:t>
            </a:r>
            <a:r>
              <a:rPr lang="ru-RU" i="1" dirty="0" err="1" smtClean="0"/>
              <a:t>ю</a:t>
            </a:r>
            <a:r>
              <a:rPr lang="ru-RU" i="1" dirty="0" smtClean="0"/>
              <a:t>, с…ел, </a:t>
            </a:r>
            <a:r>
              <a:rPr lang="ru-RU" i="1" dirty="0" err="1" smtClean="0"/>
              <a:t>вороб</a:t>
            </a:r>
            <a:r>
              <a:rPr lang="ru-RU" i="1" dirty="0" smtClean="0"/>
              <a:t>…и, об…явление, под…ехал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pic>
        <p:nvPicPr>
          <p:cNvPr id="12" name="Рисунок 3" descr="545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/>
          <a:stretch>
            <a:fillRect/>
          </a:stretch>
        </p:blipFill>
        <p:spPr bwMode="auto">
          <a:xfrm>
            <a:off x="3895725" y="3189287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rot="5400000">
            <a:off x="2478054" y="4036994"/>
            <a:ext cx="4130685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785786" y="2571744"/>
            <a:ext cx="785818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291944" y="1785926"/>
            <a:ext cx="657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err="1" smtClean="0"/>
              <a:t>ь</a:t>
            </a:r>
            <a:endParaRPr lang="ru-RU" sz="6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500826" y="1785927"/>
            <a:ext cx="7457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err="1" smtClean="0"/>
              <a:t>ъ</a:t>
            </a:r>
            <a:endParaRPr lang="ru-RU" sz="6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501090" y="642918"/>
            <a:ext cx="285752" cy="5715040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8653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rgbClr val="FF0000"/>
                </a:solidFill>
              </a:rPr>
              <a:t>Составь словосочетания, подбирая подходящие по смыслу слова из первого и  второго столбиков.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12" name="Рисунок 3" descr="545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/>
          <a:stretch>
            <a:fillRect/>
          </a:stretch>
        </p:blipFill>
        <p:spPr bwMode="auto">
          <a:xfrm>
            <a:off x="3895725" y="3189287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rot="5400000">
            <a:off x="2478054" y="4036994"/>
            <a:ext cx="4130685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8501090" y="642918"/>
            <a:ext cx="285752" cy="5715040"/>
          </a:xfrm>
          <a:prstGeom prst="rect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46135"/>
              </p:ext>
            </p:extLst>
          </p:nvPr>
        </p:nvGraphicFramePr>
        <p:xfrm>
          <a:off x="785786" y="1751079"/>
          <a:ext cx="7500990" cy="4204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28"/>
                <a:gridCol w="3500462"/>
              </a:tblGrid>
              <a:tr h="4906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b="0" dirty="0" smtClean="0">
                          <a:latin typeface="Calibri"/>
                          <a:ea typeface="Times New Roman"/>
                          <a:cs typeface="Times New Roman"/>
                        </a:rPr>
                        <a:t>в</a:t>
                      </a:r>
                      <a:endParaRPr lang="ru-RU" sz="32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85041">
                <a:tc>
                  <a:txBody>
                    <a:bodyPr/>
                    <a:lstStyle/>
                    <a:p>
                      <a:pPr marL="4572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28725" algn="l"/>
                        </a:tabLst>
                        <a:defRPr/>
                      </a:pPr>
                      <a:r>
                        <a:rPr lang="ru-RU" sz="3200" dirty="0" smtClean="0">
                          <a:latin typeface="Times New Roman"/>
                          <a:ea typeface="Times New Roman"/>
                          <a:cs typeface="Times New Roman"/>
                        </a:rPr>
                        <a:t>Вкусное</a:t>
                      </a:r>
                      <a:endParaRPr lang="ru-RU" sz="3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28725" algn="l"/>
                        </a:tabLst>
                        <a:defRPr/>
                      </a:pPr>
                      <a:r>
                        <a:rPr lang="ru-RU" sz="3200" dirty="0" smtClean="0">
                          <a:latin typeface="Times New Roman"/>
                          <a:ea typeface="Times New Roman"/>
                          <a:cs typeface="Times New Roman"/>
                        </a:rPr>
                        <a:t>с..</a:t>
                      </a:r>
                      <a:r>
                        <a:rPr lang="ru-RU" sz="3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едобный</a:t>
                      </a:r>
                      <a:endParaRPr lang="ru-RU" sz="32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505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под…</a:t>
                      </a:r>
                      <a:r>
                        <a:rPr lang="ru-RU" sz="3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ёмный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 err="1">
                          <a:latin typeface="Times New Roman"/>
                          <a:ea typeface="Times New Roman"/>
                          <a:cs typeface="Times New Roman"/>
                        </a:rPr>
                        <a:t>вз</a:t>
                      </a:r>
                      <a:r>
                        <a:rPr lang="ru-RU" sz="3200" dirty="0">
                          <a:latin typeface="Times New Roman"/>
                          <a:ea typeface="Times New Roman"/>
                          <a:cs typeface="Times New Roman"/>
                        </a:rPr>
                        <a:t>…ерошенный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505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>
                          <a:latin typeface="Times New Roman"/>
                          <a:ea typeface="Times New Roman"/>
                          <a:cs typeface="Times New Roman"/>
                        </a:rPr>
                        <a:t>дружная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>
                          <a:latin typeface="Times New Roman"/>
                          <a:ea typeface="Times New Roman"/>
                          <a:cs typeface="Times New Roman"/>
                        </a:rPr>
                        <a:t>варен…е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505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>
                          <a:latin typeface="Times New Roman"/>
                          <a:ea typeface="Times New Roman"/>
                          <a:cs typeface="Times New Roman"/>
                        </a:rPr>
                        <a:t>воробей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>
                          <a:latin typeface="Times New Roman"/>
                          <a:ea typeface="Times New Roman"/>
                          <a:cs typeface="Times New Roman"/>
                        </a:rPr>
                        <a:t>сем..я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505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>
                          <a:latin typeface="Times New Roman"/>
                          <a:ea typeface="Times New Roman"/>
                          <a:cs typeface="Times New Roman"/>
                        </a:rPr>
                        <a:t>гриб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8725" algn="l"/>
                        </a:tabLst>
                      </a:pPr>
                      <a:r>
                        <a:rPr lang="ru-RU" sz="3200" dirty="0" smtClean="0">
                          <a:latin typeface="Times New Roman"/>
                          <a:ea typeface="Times New Roman"/>
                          <a:cs typeface="Times New Roman"/>
                        </a:rPr>
                        <a:t>кран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3" descr="5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500570"/>
            <a:ext cx="2138368" cy="2138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Проверь себя!</a:t>
            </a:r>
          </a:p>
        </p:txBody>
      </p:sp>
      <p:sp>
        <p:nvSpPr>
          <p:cNvPr id="17" name="Содержимое 16"/>
          <p:cNvSpPr>
            <a:spLocks noGrp="1"/>
          </p:cNvSpPr>
          <p:nvPr>
            <p:ph sz="half" idx="1"/>
          </p:nvPr>
        </p:nvSpPr>
        <p:spPr>
          <a:xfrm>
            <a:off x="428596" y="1285860"/>
            <a:ext cx="4038600" cy="4643470"/>
          </a:xfrm>
        </p:spPr>
        <p:txBody>
          <a:bodyPr>
            <a:normAutofit fontScale="92500" lnSpcReduction="10000"/>
          </a:bodyPr>
          <a:lstStyle/>
          <a:p>
            <a:pPr>
              <a:buFont typeface="Arial" charset="0"/>
              <a:buNone/>
              <a:defRPr/>
            </a:pPr>
            <a:r>
              <a:rPr lang="ru-RU" sz="7200" b="1" dirty="0" smtClean="0">
                <a:solidFill>
                  <a:srgbClr val="C00000"/>
                </a:solidFill>
              </a:rPr>
              <a:t>       </a:t>
            </a:r>
            <a:r>
              <a:rPr lang="ru-RU" sz="7200" b="1" kern="10" dirty="0" smtClean="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Narrow"/>
              </a:rPr>
              <a:t>Ь</a:t>
            </a:r>
            <a:endParaRPr lang="ru-RU" sz="7200" b="1" dirty="0" smtClean="0"/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варенье</a:t>
            </a: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льёт</a:t>
            </a: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ночью</a:t>
            </a: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воробьи</a:t>
            </a:r>
          </a:p>
          <a:p>
            <a:pPr>
              <a:buFont typeface="Arial" charset="0"/>
              <a:buNone/>
              <a:defRPr/>
            </a:pP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4" name="Содержимое 23"/>
          <p:cNvSpPr>
            <a:spLocks noGrp="1"/>
          </p:cNvSpPr>
          <p:nvPr>
            <p:ph sz="half" idx="2"/>
          </p:nvPr>
        </p:nvSpPr>
        <p:spPr>
          <a:xfrm>
            <a:off x="4648200" y="1285861"/>
            <a:ext cx="4038600" cy="4643470"/>
          </a:xfrm>
        </p:spPr>
        <p:txBody>
          <a:bodyPr>
            <a:normAutofit fontScale="92500" lnSpcReduction="10000"/>
          </a:bodyPr>
          <a:lstStyle/>
          <a:p>
            <a:pPr algn="ctr">
              <a:buFont typeface="Arial" charset="0"/>
              <a:buNone/>
              <a:defRPr/>
            </a:pPr>
            <a:r>
              <a:rPr lang="ru-RU" sz="7200" b="1" kern="10" dirty="0" smtClean="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Narrow"/>
              </a:rPr>
              <a:t>Ъ</a:t>
            </a:r>
            <a:endParaRPr lang="ru-RU" sz="7200" b="1" dirty="0" smtClean="0">
              <a:solidFill>
                <a:srgbClr val="C00000"/>
              </a:solidFill>
            </a:endParaRP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объясни</a:t>
            </a: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отъезд</a:t>
            </a: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съел</a:t>
            </a: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объявление</a:t>
            </a:r>
          </a:p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chemeClr val="tx2"/>
                </a:solidFill>
              </a:rPr>
              <a:t>подъехал</a:t>
            </a:r>
            <a:endParaRPr lang="ru-RU" sz="4400" b="1" dirty="0">
              <a:solidFill>
                <a:schemeClr val="tx2"/>
              </a:solidFill>
            </a:endParaRPr>
          </a:p>
        </p:txBody>
      </p:sp>
      <p:pic>
        <p:nvPicPr>
          <p:cNvPr id="5125" name="Рисунок 3" descr="5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2714620"/>
            <a:ext cx="2000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7544" y="1268760"/>
            <a:ext cx="8043863" cy="37973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8800" b="1" dirty="0" err="1" smtClean="0">
                <a:solidFill>
                  <a:srgbClr val="FF0000"/>
                </a:solidFill>
              </a:rPr>
              <a:t>Физминутка</a:t>
            </a:r>
            <a:endParaRPr lang="ru-RU" sz="8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611188" y="404813"/>
            <a:ext cx="7993062" cy="1008062"/>
          </a:xfrm>
          <a:prstGeom prst="wedgeRoundRectCallout">
            <a:avLst>
              <a:gd name="adj1" fmla="val 1958"/>
              <a:gd name="adj2" fmla="val 8889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Что общего в данных словах, какое различие?</a:t>
            </a:r>
          </a:p>
          <a:p>
            <a:pPr algn="ctr"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В каком  </a:t>
            </a: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«</a:t>
            </a:r>
            <a:r>
              <a:rPr lang="ru-RU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облаке»,не нужно писать Ъ </a:t>
            </a: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знак.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900113" y="2276475"/>
            <a:ext cx="2232025" cy="792163"/>
          </a:xfrm>
          <a:prstGeom prst="cloudCallout">
            <a:avLst>
              <a:gd name="adj1" fmla="val 52417"/>
              <a:gd name="adj2" fmla="val 48597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/>
              <a:t>Под*езд</a:t>
            </a:r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>
            <a:off x="971550" y="3213100"/>
            <a:ext cx="2303463" cy="863600"/>
          </a:xfrm>
          <a:prstGeom prst="cloudCallout">
            <a:avLst>
              <a:gd name="adj1" fmla="val 26843"/>
              <a:gd name="adj2" fmla="val 40625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/>
              <a:t>Вы*езд</a:t>
            </a: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900113" y="4292600"/>
            <a:ext cx="2232025" cy="935038"/>
          </a:xfrm>
          <a:prstGeom prst="cloudCallout">
            <a:avLst>
              <a:gd name="adj1" fmla="val 52986"/>
              <a:gd name="adj2" fmla="val 36250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cs typeface="Arial" pitchFamily="34" charset="0"/>
              </a:rPr>
              <a:t>От*езд</a:t>
            </a: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6516688" y="3357563"/>
            <a:ext cx="2232025" cy="865187"/>
          </a:xfrm>
          <a:prstGeom prst="cloudCallout">
            <a:avLst>
              <a:gd name="adj1" fmla="val -58750"/>
              <a:gd name="adj2" fmla="val -12569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/>
              <a:t>С*езд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6516688" y="2349500"/>
            <a:ext cx="2232025" cy="865188"/>
          </a:xfrm>
          <a:prstGeom prst="cloudCallout">
            <a:avLst>
              <a:gd name="adj1" fmla="val -43741"/>
              <a:gd name="adj2" fmla="val 48347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/>
              <a:t>За*езд</a:t>
            </a:r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6588125" y="4508500"/>
            <a:ext cx="2232025" cy="863600"/>
          </a:xfrm>
          <a:prstGeom prst="cloudCallout">
            <a:avLst>
              <a:gd name="adj1" fmla="val -48292"/>
              <a:gd name="adj2" fmla="val 47426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cs typeface="Arial" pitchFamily="34" charset="0"/>
              </a:rPr>
              <a:t>Об*ём</a:t>
            </a:r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6588125" y="5445125"/>
            <a:ext cx="2376488" cy="936625"/>
          </a:xfrm>
          <a:prstGeom prst="cloudCallout">
            <a:avLst>
              <a:gd name="adj1" fmla="val -41315"/>
              <a:gd name="adj2" fmla="val 19829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/>
              <a:t>У*езд</a:t>
            </a:r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2916238" y="4076700"/>
            <a:ext cx="3457575" cy="1992313"/>
            <a:chOff x="1791" y="2750"/>
            <a:chExt cx="2178" cy="1029"/>
          </a:xfrm>
        </p:grpSpPr>
        <p:pic>
          <p:nvPicPr>
            <p:cNvPr id="2" name="Picture 11" descr="MAGIC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91" y="2750"/>
              <a:ext cx="2178" cy="10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77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2789" y="3158"/>
              <a:ext cx="817" cy="318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26227"/>
                </a:avLst>
              </a:prstTxWarp>
            </a:bodyPr>
            <a:lstStyle/>
            <a:p>
              <a:pPr algn="ctr"/>
              <a:r>
                <a:rPr lang="ru-RU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Impact"/>
                </a:rPr>
                <a:t>Подумай!</a:t>
              </a: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2916238" y="4076700"/>
            <a:ext cx="3455987" cy="2019300"/>
            <a:chOff x="1837" y="1117"/>
            <a:chExt cx="2177" cy="1226"/>
          </a:xfrm>
        </p:grpSpPr>
        <p:pic>
          <p:nvPicPr>
            <p:cNvPr id="15374" name="Picture 14" descr="MAGIC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837" y="1117"/>
              <a:ext cx="2177" cy="1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75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2653" y="1616"/>
              <a:ext cx="1089" cy="278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26227"/>
                </a:avLst>
              </a:prstTxWarp>
            </a:bodyPr>
            <a:lstStyle/>
            <a:p>
              <a:pPr algn="ctr"/>
              <a:r>
                <a:rPr lang="ru-RU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Impact"/>
                </a:rPr>
                <a:t>Молодец!</a:t>
              </a:r>
            </a:p>
          </p:txBody>
        </p:sp>
      </p:grpSp>
      <p:sp>
        <p:nvSpPr>
          <p:cNvPr id="15376" name="AutoShape 16"/>
          <p:cNvSpPr>
            <a:spLocks noChangeArrowheads="1"/>
          </p:cNvSpPr>
          <p:nvPr/>
        </p:nvSpPr>
        <p:spPr bwMode="auto">
          <a:xfrm>
            <a:off x="827088" y="5445125"/>
            <a:ext cx="2232025" cy="863600"/>
          </a:xfrm>
          <a:prstGeom prst="cloudCallout">
            <a:avLst>
              <a:gd name="adj1" fmla="val 60171"/>
              <a:gd name="adj2" fmla="val 26287"/>
            </a:avLst>
          </a:prstGeom>
          <a:gradFill rotWithShape="1">
            <a:gsLst>
              <a:gs pos="0">
                <a:schemeClr val="bg1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/>
              <a:t>При*езд</a:t>
            </a:r>
          </a:p>
        </p:txBody>
      </p:sp>
      <p:pic>
        <p:nvPicPr>
          <p:cNvPr id="3" name="Picture 19" descr="C41-33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8600" y="1752600"/>
            <a:ext cx="1676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247650"/>
            <a:ext cx="8486775" cy="636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3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1536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9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53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1000" fill="hold"/>
                                        <p:tgtEl>
                                          <p:spTgt spid="1536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 nodeType="clickPar">
                      <p:stCondLst>
                        <p:cond delay="0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1000" fill="hold"/>
                                        <p:tgtEl>
                                          <p:spTgt spid="1536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4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53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1000" fill="hold"/>
                                        <p:tgtEl>
                                          <p:spTgt spid="1536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6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5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8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4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5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 nodeType="clickPar">
                      <p:stCondLst>
                        <p:cond delay="0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53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 nodeType="clickPar">
                      <p:stCondLst>
                        <p:cond delay="0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53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 nodeType="clickPar">
                      <p:stCondLst>
                        <p:cond delay="0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9"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  <p:bldP spid="15363" grpId="1"/>
      <p:bldP spid="15364" grpId="0" animBg="1"/>
      <p:bldP spid="15364" grpId="1" animBg="1"/>
      <p:bldP spid="15365" grpId="0" animBg="1"/>
      <p:bldP spid="15365" grpId="1"/>
      <p:bldP spid="15366" grpId="0" animBg="1"/>
      <p:bldP spid="15366" grpId="1"/>
      <p:bldP spid="15367" grpId="0" animBg="1"/>
      <p:bldP spid="15367" grpId="1" animBg="1"/>
      <p:bldP spid="15368" grpId="0" animBg="1"/>
      <p:bldP spid="15368" grpId="1"/>
      <p:bldP spid="15369" grpId="0" animBg="1"/>
      <p:bldP spid="15369" grpId="1" animBg="1"/>
      <p:bldP spid="15376" grpId="0" animBg="1"/>
      <p:bldP spid="1537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5346"/>
            <a:ext cx="6048672" cy="6185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Вертикальный заголовок 5"/>
          <p:cNvSpPr>
            <a:spLocks noGrp="1"/>
          </p:cNvSpPr>
          <p:nvPr>
            <p:ph type="title" idx="4294967295"/>
          </p:nvPr>
        </p:nvSpPr>
        <p:spPr>
          <a:xfrm>
            <a:off x="683568" y="277813"/>
            <a:ext cx="8208912" cy="20710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                   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                         </a:t>
            </a:r>
            <a:r>
              <a:rPr lang="ru-RU" sz="4900" dirty="0" smtClean="0">
                <a:solidFill>
                  <a:srgbClr val="FF0000"/>
                </a:solidFill>
              </a:rPr>
              <a:t>Спасибо за урок.</a:t>
            </a:r>
            <a:br>
              <a:rPr lang="ru-RU" sz="4900" dirty="0" smtClean="0">
                <a:solidFill>
                  <a:srgbClr val="FF0000"/>
                </a:solidFill>
              </a:rPr>
            </a:br>
            <a:r>
              <a:rPr lang="ru-RU" sz="4900" dirty="0" smtClean="0">
                <a:solidFill>
                  <a:srgbClr val="FF0000"/>
                </a:solidFill>
              </a:rPr>
              <a:t/>
            </a:r>
            <a:br>
              <a:rPr lang="ru-RU" sz="4900" dirty="0" smtClean="0">
                <a:solidFill>
                  <a:srgbClr val="FF0000"/>
                </a:solidFill>
              </a:rPr>
            </a:br>
            <a:r>
              <a:rPr lang="ru-RU" sz="4900" dirty="0" smtClean="0">
                <a:solidFill>
                  <a:srgbClr val="FF0000"/>
                </a:solidFill>
              </a:rPr>
              <a:t>                                    Молодцы!!!</a:t>
            </a:r>
            <a:endParaRPr lang="ru-RU" sz="49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83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7467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7200" i="1" dirty="0" smtClean="0">
                <a:solidFill>
                  <a:srgbClr val="FF6699"/>
                </a:solidFill>
              </a:rPr>
              <a:t>Домашнее задание.</a:t>
            </a:r>
            <a:endParaRPr lang="ru-RU" sz="7200" i="1" dirty="0">
              <a:solidFill>
                <a:srgbClr val="FF66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7200" dirty="0" smtClean="0"/>
          </a:p>
          <a:p>
            <a:pPr marL="0" indent="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4800" b="1" u="sng" dirty="0" smtClean="0">
                <a:solidFill>
                  <a:srgbClr val="0070C0"/>
                </a:solidFill>
                <a:uFill>
                  <a:solidFill>
                    <a:srgbClr val="FF6699"/>
                  </a:solidFill>
                </a:uFill>
              </a:rPr>
              <a:t>1. с. 64, повторить правило.</a:t>
            </a:r>
          </a:p>
          <a:p>
            <a:pPr marL="0" indent="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4800" b="1" u="sng" dirty="0" smtClean="0">
                <a:solidFill>
                  <a:srgbClr val="0070C0"/>
                </a:solidFill>
                <a:uFill>
                  <a:solidFill>
                    <a:srgbClr val="FF6699"/>
                  </a:solidFill>
                </a:uFill>
              </a:rPr>
              <a:t>2. Найти пословицу, поговорку с </a:t>
            </a:r>
            <a:r>
              <a:rPr lang="ru-RU" sz="4800" b="1" u="sng" dirty="0" err="1" smtClean="0">
                <a:solidFill>
                  <a:srgbClr val="0070C0"/>
                </a:solidFill>
                <a:uFill>
                  <a:solidFill>
                    <a:srgbClr val="FF6699"/>
                  </a:solidFill>
                </a:uFill>
              </a:rPr>
              <a:t>ъ</a:t>
            </a:r>
            <a:r>
              <a:rPr lang="ru-RU" sz="4800" b="1" u="sng" dirty="0" smtClean="0">
                <a:solidFill>
                  <a:srgbClr val="0070C0"/>
                </a:solidFill>
                <a:uFill>
                  <a:solidFill>
                    <a:srgbClr val="FF6699"/>
                  </a:solidFill>
                </a:uFill>
              </a:rPr>
              <a:t> или </a:t>
            </a:r>
            <a:r>
              <a:rPr lang="ru-RU" sz="4800" b="1" u="sng" dirty="0" err="1" smtClean="0">
                <a:solidFill>
                  <a:srgbClr val="0070C0"/>
                </a:solidFill>
                <a:uFill>
                  <a:solidFill>
                    <a:srgbClr val="FF6699"/>
                  </a:solidFill>
                </a:uFill>
              </a:rPr>
              <a:t>ь</a:t>
            </a:r>
            <a:r>
              <a:rPr lang="ru-RU" sz="4800" b="1" u="sng" dirty="0" smtClean="0">
                <a:solidFill>
                  <a:srgbClr val="0070C0"/>
                </a:solidFill>
                <a:uFill>
                  <a:solidFill>
                    <a:srgbClr val="FF6699"/>
                  </a:solidFill>
                </a:uFill>
              </a:rPr>
              <a:t> знаком (по желанию).</a:t>
            </a:r>
            <a:endParaRPr lang="ru-RU" sz="4800" b="1" u="sng" dirty="0">
              <a:solidFill>
                <a:srgbClr val="0070C0"/>
              </a:solidFill>
              <a:uFill>
                <a:solidFill>
                  <a:srgbClr val="FF6699"/>
                </a:solidFill>
              </a:u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Интернет-ресурсы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hlinkClick r:id="rId2"/>
              </a:rPr>
              <a:t> Мудрая сова</a:t>
            </a:r>
            <a:endParaRPr lang="ru-RU" dirty="0" smtClean="0"/>
          </a:p>
          <a:p>
            <a:r>
              <a:rPr lang="ru-RU" dirty="0" smtClean="0">
                <a:hlinkClick r:id="rId2"/>
              </a:rPr>
              <a:t>Знаки Ъ и Ь</a:t>
            </a:r>
            <a:endParaRPr lang="ru-RU" dirty="0" smtClean="0">
              <a:hlinkClick r:id="rId2"/>
            </a:endParaRPr>
          </a:p>
          <a:p>
            <a:r>
              <a:rPr lang="ru-RU" dirty="0" smtClean="0">
                <a:hlinkClick r:id="rId2"/>
              </a:rPr>
              <a:t>Схема</a:t>
            </a:r>
            <a:endParaRPr lang="ru-RU" dirty="0" smtClean="0"/>
          </a:p>
          <a:p>
            <a:r>
              <a:rPr lang="ru-RU" dirty="0">
                <a:hlinkClick r:id="rId2"/>
              </a:rPr>
              <a:t>Р</a:t>
            </a:r>
            <a:r>
              <a:rPr lang="ru-RU" dirty="0" smtClean="0">
                <a:hlinkClick r:id="rId2"/>
              </a:rPr>
              <a:t>ефлексия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526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1763</TotalTime>
  <Words>200</Words>
  <Application>Microsoft Office PowerPoint</Application>
  <PresentationFormat>Экран (4:3)</PresentationFormat>
  <Paragraphs>69</Paragraphs>
  <Slides>17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Русский язык 4 класс</vt:lpstr>
      <vt:lpstr>Презентация PowerPoint</vt:lpstr>
      <vt:lpstr>Письмо</vt:lpstr>
      <vt:lpstr>Презентация PowerPoint</vt:lpstr>
      <vt:lpstr>Презентация PowerPoint</vt:lpstr>
      <vt:lpstr>                       </vt:lpstr>
      <vt:lpstr>Презентация PowerPoint</vt:lpstr>
      <vt:lpstr>Презентация PowerPoint</vt:lpstr>
      <vt:lpstr>Самостоятельная работа  «Проверь себя»</vt:lpstr>
      <vt:lpstr>Распределите слова по двум столбикам Варен…е, об…ясни, от…езд, л…ёт, ноч…ю, с…ел, вороб…и, об…явление, под…ехал </vt:lpstr>
      <vt:lpstr>Составь словосочетания, подбирая подходящие по смыслу слова из первого и  второго столбиков. </vt:lpstr>
      <vt:lpstr>Проверь себя!</vt:lpstr>
      <vt:lpstr>Физминутка</vt:lpstr>
      <vt:lpstr>Презентация PowerPoint</vt:lpstr>
      <vt:lpstr>                                                                          Спасибо за урок.                                      Молодцы!!!</vt:lpstr>
      <vt:lpstr>Домашнее задание.</vt:lpstr>
      <vt:lpstr>Интернет-ресурсы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Дом</cp:lastModifiedBy>
  <cp:revision>63</cp:revision>
  <dcterms:created xsi:type="dcterms:W3CDTF">2015-10-13T19:46:08Z</dcterms:created>
  <dcterms:modified xsi:type="dcterms:W3CDTF">2022-12-25T23:09:49Z</dcterms:modified>
</cp:coreProperties>
</file>