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8" r:id="rId12"/>
    <p:sldId id="266" r:id="rId13"/>
    <p:sldId id="268" r:id="rId14"/>
    <p:sldId id="290" r:id="rId15"/>
    <p:sldId id="280" r:id="rId16"/>
    <p:sldId id="269" r:id="rId17"/>
    <p:sldId id="282" r:id="rId18"/>
    <p:sldId id="284" r:id="rId19"/>
    <p:sldId id="285" r:id="rId20"/>
    <p:sldId id="286" r:id="rId21"/>
    <p:sldId id="270" r:id="rId22"/>
    <p:sldId id="267" r:id="rId23"/>
    <p:sldId id="278" r:id="rId24"/>
    <p:sldId id="277" r:id="rId25"/>
    <p:sldId id="271" r:id="rId26"/>
    <p:sldId id="272" r:id="rId27"/>
    <p:sldId id="273" r:id="rId28"/>
    <p:sldId id="274" r:id="rId29"/>
    <p:sldId id="275" r:id="rId30"/>
    <p:sldId id="276" r:id="rId31"/>
    <p:sldId id="279" r:id="rId32"/>
    <p:sldId id="289" r:id="rId33"/>
  </p:sldIdLst>
  <p:sldSz cx="12192000" cy="6858000"/>
  <p:notesSz cx="6858000" cy="9144000"/>
  <p:custDataLst>
    <p:tags r:id="rId3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2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6" d="100"/>
          <a:sy n="46" d="100"/>
        </p:scale>
        <p:origin x="-106" y="-6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gs" Target="tags/tag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E362-7682-4665-AB66-18DDB28DE1E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6FE20-162B-4F87-9FA3-DD049670BEB2}" type="slidenum">
              <a:rPr lang="ru-RU" smtClean="0"/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E362-7682-4665-AB66-18DDB28DE1E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6FE20-162B-4F87-9FA3-DD049670BEB2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E362-7682-4665-AB66-18DDB28DE1E5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6FE20-162B-4F87-9FA3-DD049670BEB2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DE362-7682-4665-AB66-18DDB28DE1E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6FE20-162B-4F87-9FA3-DD049670BEB2}" type="slidenum">
              <a:rPr lang="ru-RU" smtClean="0"/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40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44.jpeg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51.jpeg"/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54.jpeg"/><Relationship Id="rId3" Type="http://schemas.openxmlformats.org/officeDocument/2006/relationships/image" Target="../media/image53.jpeg"/><Relationship Id="rId2" Type="http://schemas.openxmlformats.org/officeDocument/2006/relationships/image" Target="../media/image15.jpeg"/><Relationship Id="rId1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63781" y="2427317"/>
            <a:ext cx="9332423" cy="2822778"/>
          </a:xfrm>
        </p:spPr>
        <p:txBody>
          <a:bodyPr>
            <a:normAutofit fontScale="90000"/>
          </a:bodyPr>
          <a:lstStyle/>
          <a:p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«Современные подходы взаимодействия </a:t>
            </a:r>
            <a:b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детского сада и семьи по </a:t>
            </a:r>
            <a:b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 – патриотическому </a:t>
            </a:r>
            <a:b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 дошкольников»</a:t>
            </a:r>
            <a:br>
              <a:rPr lang="ru-RU" sz="7200" b="1" i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b="1">
              <a:ln w="9525">
                <a:solidFill>
                  <a:schemeClr val="bg1"/>
                </a:solidFill>
                <a:prstDash val="solid"/>
              </a:ln>
              <a:solidFill>
                <a:srgbClr val="6C2D0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208" y="820045"/>
            <a:ext cx="9055330" cy="626370"/>
          </a:xfrm>
        </p:spPr>
        <p:txBody>
          <a:bodyPr>
            <a:normAutofit/>
          </a:bodyPr>
          <a:lstStyle/>
          <a:p>
            <a:r>
              <a:rPr lang="ru-RU" b="1" smtClean="0">
                <a:solidFill>
                  <a:schemeClr val="tx2">
                    <a:lumMod val="75000"/>
                  </a:schemeClr>
                </a:solidFill>
              </a:rPr>
              <a:t>МБДОУ  «Детский сад «Лукоморье»  СП «Колокольчик»</a:t>
            </a:r>
            <a:endParaRPr lang="ru-RU" b="1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21382" y="5320145"/>
            <a:ext cx="753935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smtClean="0">
                <a:solidFill>
                  <a:schemeClr val="tx2"/>
                </a:solidFill>
              </a:rPr>
              <a:t>Подготовила: воспитатель Свистунова М. А.</a:t>
            </a:r>
            <a:endParaRPr lang="en-US" altLang="ru-RU" sz="2800" b="1" i="1" smtClean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05251" y="6143106"/>
            <a:ext cx="309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01576" y="1527928"/>
            <a:ext cx="5621604" cy="4892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000"/>
              </a:lnSpc>
            </a:pPr>
            <a:r>
              <a:rPr lang="ru-RU" sz="3200" b="1" smtClean="0">
                <a:ln w="18000">
                  <a:noFill/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anose="020B0604020202020204" pitchFamily="34" charset="0"/>
              </a:rPr>
              <a:t>Педагогический опыт на тему:</a:t>
            </a:r>
            <a:endParaRPr lang="ru-RU" sz="3200" b="1" smtClean="0">
              <a:ln w="18000">
                <a:noFill/>
                <a:prstDash val="solid"/>
                <a:miter lim="800000"/>
              </a:ln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2094807" y="382385"/>
            <a:ext cx="955963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rgbClr val="002060"/>
                </a:solidFill>
              </a:rPr>
              <a:t>Патриотическое воспитание ребенка — сложный педагогический процесс. В основе него лежит развитие нравственных чувств.</a:t>
            </a:r>
            <a:endParaRPr lang="ru-RU" sz="2800" b="1" smtClean="0">
              <a:solidFill>
                <a:srgbClr val="002060"/>
              </a:solidFill>
            </a:endParaRPr>
          </a:p>
          <a:p>
            <a:r>
              <a:rPr lang="ru-RU" sz="2800" b="1" smtClean="0">
                <a:solidFill>
                  <a:srgbClr val="002060"/>
                </a:solidFill>
              </a:rPr>
              <a:t> Чувство Родины начинается у ребенка с отношений к семье, к самым близким людям - к матери, отцу, бабушке, дедушке – это корни связывающие его с родным домом и ближайшем окружением.</a:t>
            </a:r>
            <a:endParaRPr lang="ru-RU" sz="2800" b="1" smtClean="0">
              <a:solidFill>
                <a:srgbClr val="002060"/>
              </a:solidFill>
            </a:endParaRPr>
          </a:p>
          <a:p>
            <a:r>
              <a:rPr lang="ru-RU" sz="2800" b="1" smtClean="0">
                <a:solidFill>
                  <a:srgbClr val="002060"/>
                </a:solidFill>
              </a:rPr>
              <a:t> Чувство Родины начинается с восхищения тем, что видит перед собой малыш, чему он изумляется и что вызывает отклик в его душе. И хотя многие впечатления не осознаны им глубоко, но пропущенные через детское восприятие, они играют огромную роль в становлении личности патриота.</a:t>
            </a:r>
            <a:endParaRPr lang="ru-RU" sz="28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1370" y="401382"/>
            <a:ext cx="474681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smtClean="0">
                <a:solidFill>
                  <a:srgbClr val="7030A0"/>
                </a:solidFill>
              </a:rPr>
              <a:t>Актуальность</a:t>
            </a:r>
            <a:r>
              <a:rPr lang="ru-RU" b="1" smtClean="0">
                <a:solidFill>
                  <a:srgbClr val="7030A0"/>
                </a:solidFill>
              </a:rPr>
              <a:t> </a:t>
            </a:r>
            <a:endParaRPr lang="ru-RU" b="1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94807" y="1379913"/>
            <a:ext cx="96427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smtClean="0">
                <a:solidFill>
                  <a:srgbClr val="002060"/>
                </a:solidFill>
              </a:rPr>
              <a:t>Патриотическое воспитание дошкольников в настоящее время является одной из важных задач детского сада, ведь детство, самая благоприятная пора для того ,чтобы привить чувство любви к Родине.</a:t>
            </a:r>
            <a:endParaRPr lang="ru-RU" sz="3200" b="1" i="1" smtClean="0">
              <a:solidFill>
                <a:srgbClr val="002060"/>
              </a:solidFill>
            </a:endParaRPr>
          </a:p>
          <a:p>
            <a:pPr>
              <a:buFont typeface="Arial" panose="020B0604020202020204"/>
              <a:buNone/>
            </a:pPr>
            <a:r>
              <a:rPr lang="ru-RU" sz="3200" i="1" smtClean="0">
                <a:solidFill>
                  <a:srgbClr val="002060"/>
                </a:solidFill>
              </a:rPr>
              <a:t>      </a:t>
            </a:r>
            <a:endParaRPr lang="ru-RU" sz="3200" i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2175" y="216130"/>
            <a:ext cx="1014152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smtClean="0">
                <a:solidFill>
                  <a:srgbClr val="002060"/>
                </a:solidFill>
              </a:rPr>
              <a:t>Актуальность проблемы состоит в том, что современные дети мало знают о своём посёлке, городе, стране, особенностях народных традиций, часто равнодушны к близким людям, в том числе к товарищам по группе, редко сострадают чужому горю. Явно недостаточной является работа с родителями по проблеме нравственно - патриотического воспитания в семье.</a:t>
            </a:r>
            <a:endParaRPr lang="ru-RU" sz="2800" b="1" smtClean="0">
              <a:solidFill>
                <a:srgbClr val="002060"/>
              </a:solidFill>
            </a:endParaRPr>
          </a:p>
          <a:p>
            <a:pPr algn="just">
              <a:buFont typeface="Arial" panose="020B0604020202020204"/>
              <a:buNone/>
            </a:pPr>
            <a:r>
              <a:rPr lang="ru-RU" sz="2800" b="1" smtClean="0">
                <a:solidFill>
                  <a:srgbClr val="002060"/>
                </a:solidFill>
              </a:rPr>
              <a:t> Любовь к Родине начинается с семьи, с любви к своим близким. Каждая семья имеет свои традиции, свою историю, свой опыт передаваемый из поколения в поколение. Ценности семейной жизни, усваиваемые ребёнком с первых лет жизни, имеет неоспоримое значение для человека в любом возрасте. Взаимоотношения в семье проецируются  на отношения в обществе и составляют основу гражданского поведения человека.</a:t>
            </a:r>
            <a:endParaRPr lang="ru-RU" sz="2800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5302" y="498764"/>
            <a:ext cx="95097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smtClean="0">
                <a:solidFill>
                  <a:srgbClr val="002060"/>
                </a:solidFill>
              </a:rPr>
              <a:t>Поэтому, моя работа по патриотическому воспитанию невозможна без участия семьи. Чтобы у детей появилось чувство любви к Родине недостаточно знаний получаемых в процессе познавательной деятельности, нужна система воспитательно  -образовательной работы по патриотическому воспитанию, основанная на сотрудничестве педагогов, воспитанников и родителей.</a:t>
            </a:r>
            <a:endParaRPr lang="ru-RU" sz="3600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8676" y="299259"/>
            <a:ext cx="96261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mtClean="0">
                <a:solidFill>
                  <a:srgbClr val="7030A0"/>
                </a:solidFill>
              </a:rPr>
              <a:t>Функции семьи в патриотическом воспитании детей</a:t>
            </a:r>
            <a:endParaRPr lang="ru-RU" sz="4000" b="1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5673" y="1629295"/>
            <a:ext cx="10108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</a:rPr>
              <a:t>● Обеспечение диалога между поколениями в формировании личности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Привитие любви к родному краю, преданности памяти своих предков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Формирование знаний о генетических корнях своей семьи, рода, фамилии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Через семью ребёнок осознаёт такие понятия, как «Родина», «малая Родина», «Родная земля», «родной язык», «моя семья», «мой дом».</a:t>
            </a:r>
            <a:endParaRPr lang="ru-RU" sz="3200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68667" y="0"/>
            <a:ext cx="62513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smtClean="0">
                <a:solidFill>
                  <a:srgbClr val="7030A0"/>
                </a:solidFill>
              </a:rPr>
              <a:t>Цель взаимодействия:</a:t>
            </a:r>
            <a:endParaRPr lang="ru-RU" sz="4800" b="1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62051" y="897775"/>
            <a:ext cx="10008524" cy="5509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</a:rPr>
              <a:t>● Повышение уровня родительской компетентности в вопросах патриотического воспитания ребёнка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Объединение усилий взрослых для успешного патриотического воспитания каждого воспитанника группы (расширение кругозора в части представлений о себе , гендерной принадлежности, семье, родном крае, государстве, мире, патриотического отношения к малой Родине, любви к родному краю, интереса к её историческому прошлому и настоящему)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Формирование у родителей желания помогать своему ребёнку, общаться с ним.</a:t>
            </a:r>
            <a:endParaRPr lang="ru-RU" sz="3200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77399" y="0"/>
            <a:ext cx="25170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smtClean="0">
                <a:solidFill>
                  <a:srgbClr val="7030A0"/>
                </a:solidFill>
              </a:rPr>
              <a:t>Задачи:</a:t>
            </a:r>
            <a:endParaRPr lang="ru-RU" sz="5400" b="1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45178" y="897776"/>
            <a:ext cx="9809018" cy="6151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</a:rPr>
              <a:t>●  Привлекать родителей к проблемам патриотического воспитания и развития детей.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 Давать знания правильной организации досуга детей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 Учить выдержке, терпению, доброжелательному отношению к ребёнку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 Знакомить родителей с традиционными и нетрадиционными методами и формами работы с детьми в вопросах реализации целей и задач  патриотического воспитания</a:t>
            </a:r>
            <a:endParaRPr lang="ru-RU" sz="3200" b="1" smtClean="0">
              <a:solidFill>
                <a:srgbClr val="002060"/>
              </a:solidFill>
            </a:endParaRPr>
          </a:p>
          <a:p>
            <a:r>
              <a:rPr lang="ru-RU" sz="3200" b="1" smtClean="0">
                <a:solidFill>
                  <a:srgbClr val="002060"/>
                </a:solidFill>
              </a:rPr>
              <a:t>●  Настроить на активное участие в жизни детского сада</a:t>
            </a:r>
            <a:endParaRPr lang="ru-RU" sz="3200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5425" y="349135"/>
            <a:ext cx="99918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chemeClr val="accent1">
                    <a:lumMod val="75000"/>
                  </a:schemeClr>
                </a:solidFill>
              </a:rPr>
              <a:t>Чувство Родины начинается у ребенка с отношения к семье, к самым близким людям - отцу, матери, бабушке, дедушке. Это корни, связывающие его с родным домом и ближайшим окружением. </a:t>
            </a:r>
            <a:endParaRPr lang="ru-RU" sz="2800" b="1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ВИТЯ\Desktop\IMG-20221005-WA0016.jp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129012" y="2214412"/>
            <a:ext cx="3307512" cy="4396277"/>
          </a:xfrm>
          <a:prstGeom prst="rect">
            <a:avLst/>
          </a:prstGeom>
          <a:noFill/>
        </p:spPr>
      </p:pic>
      <p:pic>
        <p:nvPicPr>
          <p:cNvPr id="1027" name="Picture 3" descr="C:\Users\ВИТЯ\Desktop\IMG-20221005-WA000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424672" y="2002819"/>
            <a:ext cx="4547609" cy="454761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549" y="315883"/>
            <a:ext cx="10041775" cy="2661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по патриотическому воспитанию дошкольников большую роль играет содержание и оформление центра по патриотическому воспитанию детей. Центр меняется по содержанию, в соответствии с возрастом детей, с учётом целей и задач патриотического воспитания. Благодаря помощи родителей изготовлены наглядные пособия, атрибуты, связанные с государственной символикой, пополняется коллекция предметов народных промыслов. </a:t>
            </a:r>
            <a:endParaRPr lang="ru-RU" sz="2400">
              <a:solidFill>
                <a:schemeClr val="tx2"/>
              </a:solidFill>
            </a:endParaRPr>
          </a:p>
        </p:txBody>
      </p:sp>
      <p:pic>
        <p:nvPicPr>
          <p:cNvPr id="4" name="Рисунок 3" descr="i (13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0158" y="2600960"/>
            <a:ext cx="3024447" cy="4032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7396" y="2859578"/>
            <a:ext cx="4826924" cy="3620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8924" y="216131"/>
            <a:ext cx="104130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smtClean="0">
                <a:solidFill>
                  <a:schemeClr val="accent1">
                    <a:lumMod val="50000"/>
                  </a:schemeClr>
                </a:solidFill>
              </a:rPr>
              <a:t>Большое внимание уделяю темам семьи и дому. Мы учим ребенка с первых дней жизни, любить родителей, помогать им. Благородное чувство преданности дорогому человеку, потребность в духовной и эмоциональной близости с ним – все это важно для становления личности ребенка. Но для того, чтобы эти чувства стали началом любви к Родине необходимо, чтобы дети как можно раньше увидели гражданское лицо своих родителей, осознали их как тружеников, вносящий свой вклад в общее дело. Поэтому необходимо ребенку наблюдать за трудом взрослого, формировать элементарные знания о профессиях. </a:t>
            </a:r>
            <a:endParaRPr lang="ru-RU" sz="240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 descr="IMG-20221005-WA000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2976" y="3560156"/>
            <a:ext cx="2305050" cy="3073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MG-20221005-WA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332" y="3591098"/>
            <a:ext cx="2263957" cy="3009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-20221007-WA00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132" y="3709531"/>
            <a:ext cx="1635566" cy="2810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5673" y="349135"/>
            <a:ext cx="102080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mtClean="0">
                <a:solidFill>
                  <a:schemeClr val="tx2"/>
                </a:solidFill>
              </a:rPr>
              <a:t>В своей работе с семьей я опираюсь на родителей, как на равноправных участников формирования детской личности. Поэтому, к праздникам «День матери»,  «День отца», «8 Марта», «23 февраля» организую ,с помощью родителей фото – вернисажи: «Мама – милая моя», «Мамины руки не знают скуки», «Горжусь своим отцом»,в которых раскрывается  тема «Роль мамы  и папы в воспитании детей. В свою очередь, мы с детьми, делаем поздравительные открытки папам и мамам, а мы, воспитатели готовим своими руками подарки для  мальчиков и девочек.</a:t>
            </a:r>
            <a:endParaRPr lang="ru-RU" sz="2000" smtClean="0">
              <a:solidFill>
                <a:schemeClr val="tx2"/>
              </a:solidFill>
            </a:endParaRPr>
          </a:p>
        </p:txBody>
      </p:sp>
      <p:pic>
        <p:nvPicPr>
          <p:cNvPr id="5" name="Рисунок 4" descr="detsad-385675-151897655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347" y="3246813"/>
            <a:ext cx="3820391" cy="28681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4924" y="3175461"/>
            <a:ext cx="3995651" cy="29967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 descr="i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695" y="3108960"/>
            <a:ext cx="4012276" cy="3009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9543" y="315883"/>
            <a:ext cx="96593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mtClean="0">
                <a:solidFill>
                  <a:schemeClr val="tx2"/>
                </a:solidFill>
              </a:rPr>
              <a:t>Подарок, сделанный   руками ребёнка  – самый ценный! </a:t>
            </a:r>
            <a:endParaRPr lang="ru-RU" sz="32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 (7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6385" y="1130532"/>
            <a:ext cx="3496887" cy="2622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379" y="3857105"/>
            <a:ext cx="3679767" cy="2759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8934" y="2477194"/>
            <a:ext cx="2261408" cy="3015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 (6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317" y="1147156"/>
            <a:ext cx="3014749" cy="2261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 (19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7556" y="3740728"/>
            <a:ext cx="3746269" cy="2809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2545" y="232755"/>
            <a:ext cx="1020235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Праздники проводятся с участием родителей и детей , целью которых всегда является, воспитание у детей таких качеств, как доброта, забота, любовь, формирование уважительного отношения к семье, любви к матери и отцу. </a:t>
            </a:r>
            <a:endParaRPr lang="ru-RU" sz="2800" b="1"/>
          </a:p>
        </p:txBody>
      </p:sp>
      <p:pic>
        <p:nvPicPr>
          <p:cNvPr id="3" name="Рисунок 2" descr="detsad-385675-154308294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038" y="2598420"/>
            <a:ext cx="4090209" cy="30661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 descr="detsad-385675-15430833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245" y="2565170"/>
            <a:ext cx="3941254" cy="29544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IMG_05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1195" y="2377440"/>
            <a:ext cx="4361410" cy="32710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2298" y="232756"/>
            <a:ext cx="101747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smtClean="0">
                <a:solidFill>
                  <a:schemeClr val="tx2"/>
                </a:solidFill>
              </a:rPr>
              <a:t>На протяжении всего времени я стараюсь привлечь родителей к активному участию в жизни группы, это и совместное изготовление тематических поделок для конкурсов детского сада, участие в праздниках и выставках. Участие родителей в жизни сада воспитывает у детей чувство гордости за своих близких. </a:t>
            </a:r>
            <a:endParaRPr lang="ru-RU" sz="2400">
              <a:solidFill>
                <a:schemeClr val="tx2"/>
              </a:solidFill>
            </a:endParaRPr>
          </a:p>
        </p:txBody>
      </p:sp>
      <p:pic>
        <p:nvPicPr>
          <p:cNvPr id="3" name="Рисунок 2" descr="IMG_20181217_15423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8857" y="2277689"/>
            <a:ext cx="3165196" cy="420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Стрелка вправо 3"/>
          <p:cNvSpPr/>
          <p:nvPr/>
        </p:nvSpPr>
        <p:spPr>
          <a:xfrm>
            <a:off x="4721628" y="3341715"/>
            <a:ext cx="1562794" cy="964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IMG-20221006-WA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4084" y="2178431"/>
            <a:ext cx="2411317" cy="4288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5_0916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0219" y="3208713"/>
            <a:ext cx="4145280" cy="310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20221005_091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1796" y="3192086"/>
            <a:ext cx="4145280" cy="310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20221005_0915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7536" y="2776451"/>
            <a:ext cx="2776797" cy="3702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1654706" y="332509"/>
            <a:ext cx="96459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smtClean="0">
                <a:solidFill>
                  <a:schemeClr val="tx2"/>
                </a:solidFill>
              </a:rPr>
              <a:t>Совместная работа родителей и детей по  осенней тематике</a:t>
            </a:r>
            <a:endParaRPr lang="ru-RU" sz="2800" b="1" smtClean="0">
              <a:solidFill>
                <a:schemeClr val="tx2"/>
              </a:solidFill>
            </a:endParaRPr>
          </a:p>
          <a:p>
            <a:pPr algn="ctr"/>
            <a:r>
              <a:rPr lang="ru-RU" sz="2800" b="1" smtClean="0">
                <a:solidFill>
                  <a:schemeClr val="tx2"/>
                </a:solidFill>
              </a:rPr>
              <a:t> «Мышкина норка».</a:t>
            </a:r>
            <a:endParaRPr 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25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8949" y="2759825"/>
            <a:ext cx="2810048" cy="37467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i 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7524" y="2804163"/>
            <a:ext cx="2776795" cy="37023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i (2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1931" y="2793076"/>
            <a:ext cx="3724101" cy="37241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496291" y="964276"/>
            <a:ext cx="10314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800" b="1" smtClean="0">
                <a:solidFill>
                  <a:schemeClr val="tx2"/>
                </a:solidFill>
              </a:rPr>
              <a:t>Тематические  рисунки, выполненные  совместно с родителями.</a:t>
            </a:r>
            <a:endParaRPr 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20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2104" y="2144683"/>
            <a:ext cx="3103183" cy="41474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i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9836" y="2111433"/>
            <a:ext cx="3067396" cy="40898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327565" y="748146"/>
            <a:ext cx="8056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Участие в акциях: «Окна Победы», «День России»</a:t>
            </a:r>
            <a:endParaRPr 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15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596" y="3541223"/>
            <a:ext cx="3230880" cy="24231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 descr="i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825" y="2377439"/>
            <a:ext cx="3380508" cy="25353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7186" y="3624350"/>
            <a:ext cx="3297382" cy="24730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477191" y="864523"/>
            <a:ext cx="7290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Участие  семей в спортивных соревнованиях.</a:t>
            </a:r>
            <a:endParaRPr 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5795" y="282633"/>
            <a:ext cx="1020802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tx2"/>
                </a:solidFill>
              </a:rPr>
              <a:t>Ещё очень важное направление  патриотического воспитания -  «Семейные традиции», потому что прикосновение к истории своей семьи вызывает у ребенка сильные эмоции, заставляет сопереживать, внимательно относиться к памяти прошлого, к своим  историческим корням. Если в семье есть свои, присущие только ей привычки, такие как праздновать вместе Новый год, дни рождения, готовить друг другу подарки, ездить вместе на отдых; то это все постепенно и основательно входит в социальный опыт ребенка, как самые приятные и дорогие воспоминания, которые хочется пережить снова. Совместно с родителями мы сделали подборку фотографий для оформления в группе альбома «Моя семья». Дети с удовольствием смотрят альбом, тычут пальчиком в снимок с изображением мамы или папы , бабушек и дедушек и с гордостью рассказывают о своих родных своим сверстникам, где они с мамой гуляли, и что они с папой делали. Потому что эти воспоминания им очень дороги, и они хотят, чтобы такие совместные действия повторялись снова и снова. </a:t>
            </a:r>
            <a:endParaRPr lang="ru-RU" sz="24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21007_13201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8400" y="3674227"/>
            <a:ext cx="3463637" cy="2597728"/>
          </a:xfrm>
          <a:prstGeom prst="rect">
            <a:avLst/>
          </a:prstGeom>
        </p:spPr>
      </p:pic>
      <p:pic>
        <p:nvPicPr>
          <p:cNvPr id="2051" name="Picture 3" descr="C:\Users\ВИТЯ\Desktop\20221007_132028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7591" y="3469499"/>
            <a:ext cx="2111192" cy="2814923"/>
          </a:xfrm>
          <a:prstGeom prst="rect">
            <a:avLst/>
          </a:prstGeom>
          <a:noFill/>
        </p:spPr>
      </p:pic>
      <p:pic>
        <p:nvPicPr>
          <p:cNvPr id="2052" name="Picture 4" descr="C:\Users\ВИТЯ\Desktop\20221007_132107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300279" y="266008"/>
            <a:ext cx="3630062" cy="2722547"/>
          </a:xfrm>
          <a:prstGeom prst="rect">
            <a:avLst/>
          </a:prstGeom>
          <a:noFill/>
        </p:spPr>
      </p:pic>
      <p:pic>
        <p:nvPicPr>
          <p:cNvPr id="7" name="Рисунок 6" descr="20221007_1319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485" y="299260"/>
            <a:ext cx="3103418" cy="2327564"/>
          </a:xfrm>
          <a:prstGeom prst="rect">
            <a:avLst/>
          </a:prstGeom>
        </p:spPr>
      </p:pic>
      <p:pic>
        <p:nvPicPr>
          <p:cNvPr id="9" name="Рисунок 8" descr="20221007_13214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0190" y="282633"/>
            <a:ext cx="3413760" cy="2560320"/>
          </a:xfrm>
          <a:prstGeom prst="rect">
            <a:avLst/>
          </a:prstGeom>
        </p:spPr>
      </p:pic>
      <p:pic>
        <p:nvPicPr>
          <p:cNvPr id="10" name="Рисунок 9" descr="20221007_13213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9374" y="3956859"/>
            <a:ext cx="2914998" cy="2186248"/>
          </a:xfrm>
          <a:prstGeom prst="rect">
            <a:avLst/>
          </a:prstGeom>
        </p:spPr>
      </p:pic>
      <p:pic>
        <p:nvPicPr>
          <p:cNvPr id="11" name="Рисунок 10" descr="20221007_13204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3876" y="4056612"/>
            <a:ext cx="2793078" cy="209481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39985" y="3075710"/>
            <a:ext cx="4289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Альбом «Моя семья»</a:t>
            </a:r>
            <a:endParaRPr lang="ru-RU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9047" y="199505"/>
            <a:ext cx="101914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solidFill>
                  <a:schemeClr val="tx2"/>
                </a:solidFill>
              </a:rPr>
              <a:t>Одно из проявлений патриотизма – любовь к природе. Она определяется бережным отношением к ней, выражается в элементарной заботе о животных, в доступном труде по выращиванию растений в детском саду или дома. Большое значение имеют прогулки в лес, на реку, в поле всей семьей. Они дают возможность познакомить детей с некоторыми правилами бережного отношения к природе. При ознакомлении с природой родной страны акцент делается на ее красоту и разнообразие, на ее особенности. Яркие впечатления о родной природе, об истории родного края, полученные в детстве, нередко остаются в памяти человека на всю жизнь и формируют у ребенка такие черты характера, которые помогут ему стать патриотом и гражданином своей страны. </a:t>
            </a:r>
            <a:endParaRPr lang="ru-RU" sz="20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 (21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0556" y="3291840"/>
            <a:ext cx="2485852" cy="3314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3382" y="3225338"/>
            <a:ext cx="2510444" cy="3347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 (2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258" y="3258589"/>
            <a:ext cx="2477538" cy="3303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 (19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0305" y="3308925"/>
            <a:ext cx="2427317" cy="3236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2422" y="266007"/>
            <a:ext cx="102246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solidFill>
                  <a:schemeClr val="tx2"/>
                </a:solidFill>
              </a:rPr>
              <a:t>Трудно представить детство без сказок и любимых детских книг. Русская народная сказка входит в жизнь ребенка с самого раннего возраста и сопровождает на протяжении всего детства и остается с ним на всю жизнь. Сказка нужна не только для развлечения, но и для развития и обучения ребенка. Именно сказки в доступной форме объясняют малышу, что такое хорошо и плохо, закладывают моральные и материальные ценности. У каждого народа свои сказки, которые передают от поколения к поколению, основные нравственные ценности: добро, дружба, взаимопомощь, трудолюбие. Со своими детьми мы читали, драматизировали, инсценировали сказки, стихи, как в группе, так и для других детей детского сада. В разучивании текстов нам помогали родители. </a:t>
            </a:r>
            <a:endParaRPr lang="ru-RU" sz="2000" b="1">
              <a:solidFill>
                <a:schemeClr val="tx2"/>
              </a:solidFill>
            </a:endParaRPr>
          </a:p>
        </p:txBody>
      </p:sp>
      <p:pic>
        <p:nvPicPr>
          <p:cNvPr id="3" name="Рисунок 2" descr="detsad-385675-151673513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101" y="3400943"/>
            <a:ext cx="3778135" cy="2833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074" y="3424844"/>
            <a:ext cx="3701934" cy="2776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307" y="3358343"/>
            <a:ext cx="3663142" cy="2747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8924" y="399011"/>
            <a:ext cx="10058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Чем старше становится ребенок, тем больше планов и идей как воспитать патриота. </a:t>
            </a:r>
            <a:endParaRPr lang="ru-RU" sz="2800" b="1" smtClean="0">
              <a:solidFill>
                <a:schemeClr val="tx2"/>
              </a:solidFill>
            </a:endParaRPr>
          </a:p>
          <a:p>
            <a:r>
              <a:rPr lang="ru-RU" sz="2800" b="1" smtClean="0">
                <a:solidFill>
                  <a:schemeClr val="tx2"/>
                </a:solidFill>
              </a:rPr>
              <a:t>Я начинаю рассказывать детям о родном крае – малой родине. Примером является дом, семья, родной посёлок. </a:t>
            </a:r>
            <a:endParaRPr lang="ru-RU" sz="2800" b="1" smtClean="0">
              <a:solidFill>
                <a:schemeClr val="tx2"/>
              </a:solidFill>
            </a:endParaRPr>
          </a:p>
          <a:p>
            <a:r>
              <a:rPr lang="ru-RU" sz="2800" b="1" smtClean="0">
                <a:solidFill>
                  <a:schemeClr val="tx2"/>
                </a:solidFill>
              </a:rPr>
              <a:t>Родители принимают активное участие в организации экскурсий по памятным местам родного посёлка, в музей.</a:t>
            </a:r>
            <a:endParaRPr lang="ru-RU" sz="28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 (1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091" y="4206240"/>
            <a:ext cx="3192086" cy="2394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186" y="3108959"/>
            <a:ext cx="2660074" cy="1995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389" y="4605251"/>
            <a:ext cx="2682240" cy="2011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 (4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7592" y="3158836"/>
            <a:ext cx="2499360" cy="1874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7593" y="282633"/>
            <a:ext cx="100694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tx2"/>
                </a:solidFill>
              </a:rPr>
              <a:t>К старшему дошкольному возрасту тематика патриотического воспитания расширяется, и дошкольники получают доступные их пониманию представления о государственных праздниках, о Российской Армии, о воинах, которые охраняют нашу Родину. Примером являются папа и дедушка, они служили в армии. Еще и вспомним прадеда, который прошел всю войну.  В этот период активно привлекаю родителей к помощи в оформления тематических выставок, участия в акциях, конкурсах.</a:t>
            </a:r>
            <a:endParaRPr lang="ru-RU" sz="24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MG_20150430_11383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091" y="4505499"/>
            <a:ext cx="2815244" cy="2111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587" y="3424842"/>
            <a:ext cx="2331720" cy="31089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age-2020-09-18 15_25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380" y="4505498"/>
            <a:ext cx="2831868" cy="2123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Рисунок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6569" y="3353633"/>
            <a:ext cx="2820332" cy="21161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5796" y="249382"/>
            <a:ext cx="1007502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mtClean="0"/>
              <a:t> </a:t>
            </a:r>
            <a:r>
              <a:rPr lang="ru-RU" sz="2400" b="1" smtClean="0">
                <a:solidFill>
                  <a:schemeClr val="tx2"/>
                </a:solidFill>
              </a:rPr>
              <a:t>Расширяя представление детей о родной стране, государственных праздниках, формирую представление о том, что Российская Федерация (Россия) – огромная многонациональная страна. Закрепляю знания детей о флаге, гербе и гимне, представления о Москве – столице нашего государства России. Так же проводятся тематические праздники, помощниками в подготовке которых, являются родители, да и участниками тоже. </a:t>
            </a:r>
            <a:endParaRPr lang="ru-RU" sz="2400" b="1" smtClean="0">
              <a:solidFill>
                <a:schemeClr val="tx2"/>
              </a:solidFill>
            </a:endParaRPr>
          </a:p>
          <a:p>
            <a:r>
              <a:rPr lang="ru-RU" sz="2400" b="1" smtClean="0">
                <a:solidFill>
                  <a:schemeClr val="tx2"/>
                </a:solidFill>
              </a:rPr>
              <a:t>Большое внимание детей уделяется событиям 1941 – 1945 годов. </a:t>
            </a:r>
            <a:endParaRPr lang="ru-RU" sz="2400" b="1" smtClean="0">
              <a:solidFill>
                <a:schemeClr val="tx2"/>
              </a:solidFill>
            </a:endParaRPr>
          </a:p>
          <a:p>
            <a:endParaRPr lang="ru-RU" smtClean="0"/>
          </a:p>
        </p:txBody>
      </p:sp>
      <p:pic>
        <p:nvPicPr>
          <p:cNvPr id="3" name="Рисунок 2" descr="IMG_20160705_105725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7804" y="3424845"/>
            <a:ext cx="4233948" cy="3175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665" y="3441469"/>
            <a:ext cx="2369127" cy="3158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 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2043" y="3474720"/>
            <a:ext cx="4062153" cy="3046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5673" y="1"/>
            <a:ext cx="101082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tx2"/>
                </a:solidFill>
              </a:rPr>
              <a:t>В старшем дошкольном возрасте в преддверии дня Победы организовываем уголки по военной тематике, как для детей, так и для родителей, выставки рисунков, военной техники и  художественной литературы.</a:t>
            </a:r>
            <a:endParaRPr lang="ru-RU" sz="2400" b="1" smtClean="0">
              <a:solidFill>
                <a:schemeClr val="tx2"/>
              </a:solidFill>
            </a:endParaRPr>
          </a:p>
          <a:p>
            <a:r>
              <a:rPr lang="ru-RU" sz="2400" b="1" smtClean="0">
                <a:solidFill>
                  <a:schemeClr val="tx2"/>
                </a:solidFill>
              </a:rPr>
              <a:t>А также, с помощью родителей, был создан стенд, посвященный Дню Победы «Стена памяти». Там были фотографии, письма, истории солдат и тружеников тыла. Каждую историю мы изучили, рассмотрели каждую фотографию и прочитали каждое письмо. Дети были впечатлены рассказами  о подвигах солдат. </a:t>
            </a:r>
            <a:endParaRPr lang="ru-RU" sz="24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 (1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1120" y="3757352"/>
            <a:ext cx="3280756" cy="246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MG_20150427_16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007" y="3724103"/>
            <a:ext cx="3369423" cy="2527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50430_1138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189" y="3690850"/>
            <a:ext cx="3363884" cy="2522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549" y="216131"/>
            <a:ext cx="101082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solidFill>
                  <a:schemeClr val="tx2"/>
                </a:solidFill>
              </a:rPr>
              <a:t>Дети и родители  нашей группы участвовали во всех районных конкурсах среди воспитанников детских образовательных организаций, посвященных Дню Победы ВОВ. Рисовали рисунки, участвовали в конкурсе чтецов, делали поделки и клеили открытки ветеранам, подписав их своим неумелым почерком, но от чистого сердца.</a:t>
            </a:r>
            <a:endParaRPr lang="ru-RU" sz="2000" b="1" smtClean="0">
              <a:solidFill>
                <a:schemeClr val="tx2"/>
              </a:solidFill>
            </a:endParaRPr>
          </a:p>
          <a:p>
            <a:r>
              <a:rPr lang="ru-RU" sz="2000" b="1" smtClean="0">
                <a:solidFill>
                  <a:schemeClr val="tx2"/>
                </a:solidFill>
              </a:rPr>
              <a:t> </a:t>
            </a:r>
            <a:endParaRPr lang="ru-RU" sz="2000" b="1" smtClean="0">
              <a:solidFill>
                <a:schemeClr val="tx2"/>
              </a:solidFill>
            </a:endParaRPr>
          </a:p>
          <a:p>
            <a:r>
              <a:rPr lang="ru-RU" sz="2000" b="1" smtClean="0">
                <a:solidFill>
                  <a:schemeClr val="tx2"/>
                </a:solidFill>
              </a:rPr>
              <a:t>Обязательно ко Дню Победы, каждый год, готовится концерт, зрителями которого являются родители, бабушки и дедушки. И, не только зрителями, но и участниками. Дети поют песни о войне и победе, читают стихи и кружат в танцах под мелодии военных лет. </a:t>
            </a:r>
            <a:endParaRPr lang="ru-RU" sz="2000" b="1">
              <a:solidFill>
                <a:schemeClr val="tx2"/>
              </a:solidFill>
            </a:endParaRPr>
          </a:p>
        </p:txBody>
      </p:sp>
      <p:pic>
        <p:nvPicPr>
          <p:cNvPr id="3" name="Рисунок 2" descr="i (3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9073" y="3408217"/>
            <a:ext cx="2427662" cy="3236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0080" y="3823855"/>
            <a:ext cx="3613265" cy="270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389" y="3108960"/>
            <a:ext cx="2610543" cy="3480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62050" y="282632"/>
            <a:ext cx="50208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solidFill>
                  <a:schemeClr val="tx2"/>
                </a:solidFill>
              </a:rPr>
              <a:t>Организация и проведение таких мероприятий, являются основными направлениями на взаимодействие ДОУ и семьи по нравственно-патриотическому воспитанию дошкольников. Для патриотического воспитания детей, способствующего развитию личности гражданина и воспитания долга защитника Отечества. Они воспевают и поднимают на новую ступень смелость и отвагу, терпение к нуждам и выносливость народа, героизм людей, победивших смертельного врага. Концентрируют внимание к людям героям, взывают к памяти павшим в сражениях. Воспитывают уважение к тем людям, которые подарили нам, современному поколению, свободу, мир и счастливую жизнь на Земле! </a:t>
            </a:r>
            <a:endParaRPr lang="ru-RU" sz="2000" b="1">
              <a:solidFill>
                <a:schemeClr val="tx2"/>
              </a:solidFill>
            </a:endParaRPr>
          </a:p>
        </p:txBody>
      </p:sp>
      <p:pic>
        <p:nvPicPr>
          <p:cNvPr id="4" name="Рисунок 3" descr="IMG_20160705_105725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6406" y="648392"/>
            <a:ext cx="4178532" cy="31338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7813965" y="4006734"/>
            <a:ext cx="3325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solidFill>
                  <a:schemeClr val="tx2"/>
                </a:solidFill>
              </a:rPr>
              <a:t>Концерт к дню 9 Мая для  ветеранов войны и труда.</a:t>
            </a:r>
            <a:endParaRPr lang="ru-RU" sz="20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2544" y="1213659"/>
            <a:ext cx="979239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chemeClr val="tx2"/>
                </a:solidFill>
              </a:rPr>
              <a:t>     Привлечение родителей к проблемам нравственно-патриотического воспитания и развития детей способствует установлению благоприятного микроклимата в отношениях между воспитателями, детьми и родителями и создаёт благоприятные условия для патриотического воспитания дошкольников.     </a:t>
            </a:r>
            <a:endParaRPr lang="ru-RU" sz="2800" b="1" smtClean="0">
              <a:solidFill>
                <a:schemeClr val="tx2"/>
              </a:solidFill>
            </a:endParaRPr>
          </a:p>
          <a:p>
            <a:pPr>
              <a:buFont typeface="Arial" panose="020B0604020202020204"/>
              <a:buNone/>
            </a:pPr>
            <a:r>
              <a:rPr lang="ru-RU" sz="2800" b="1" smtClean="0">
                <a:solidFill>
                  <a:schemeClr val="tx2"/>
                </a:solidFill>
              </a:rPr>
              <a:t>     Применение в работе разнообразных методов, форм, создание определённых организационно-педагогических условий позволяет обеспечить повышение эффективности нравственно-патриотического воспитания дошкольников.</a:t>
            </a:r>
            <a:endParaRPr lang="ru-RU" sz="2800" b="1" smtClean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89615" y="349135"/>
            <a:ext cx="32015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mtClean="0">
                <a:solidFill>
                  <a:schemeClr val="tx2"/>
                </a:solidFill>
              </a:rPr>
              <a:t>Заключение</a:t>
            </a:r>
            <a:endParaRPr lang="ru-RU" sz="44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8589" y="980902"/>
            <a:ext cx="56300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smtClean="0">
                <a:solidFill>
                  <a:schemeClr val="tx2"/>
                </a:solidFill>
              </a:rPr>
              <a:t>Спасибо за внимание!</a:t>
            </a:r>
            <a:endParaRPr lang="ru-RU" sz="4400" b="1">
              <a:solidFill>
                <a:schemeClr val="tx2"/>
              </a:solidFill>
            </a:endParaRPr>
          </a:p>
        </p:txBody>
      </p:sp>
      <p:pic>
        <p:nvPicPr>
          <p:cNvPr id="3" name="Рисунок 2" descr="hHKi9pfO2fUKrOXXTBXKxCzYfUJfbxff2yx4ru_E7uhgfLnodzqQj3pudjI2tgX0wFKDV-FHg1YE1LxYtMz1jxGX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3042" y="2224346"/>
            <a:ext cx="5132070" cy="3844099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11810</Words>
  <Application>WPS Presentation</Application>
  <PresentationFormat>Произвольный</PresentationFormat>
  <Paragraphs>102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Arial</vt:lpstr>
      <vt:lpstr>SimSun</vt:lpstr>
      <vt:lpstr>Wingdings</vt:lpstr>
      <vt:lpstr>Times New Roman</vt:lpstr>
      <vt:lpstr>Arial</vt:lpstr>
      <vt:lpstr>Calibri</vt:lpstr>
      <vt:lpstr>Microsoft YaHei</vt:lpstr>
      <vt:lpstr>Arial Unicode MS</vt:lpstr>
      <vt:lpstr>Calibri Light</vt:lpstr>
      <vt:lpstr>Тема Office</vt:lpstr>
      <vt:lpstr>             «Современные подходы взаимодействия  детского сада и семьи по  нравственно – патриотическому  воспитанию дошкольников»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XxX</cp:lastModifiedBy>
  <cp:revision>64</cp:revision>
  <dcterms:created xsi:type="dcterms:W3CDTF">2021-10-28T11:48:00Z</dcterms:created>
  <dcterms:modified xsi:type="dcterms:W3CDTF">2025-10-28T18:27:25Z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95B032EA2F264264B0233CC98C665E91_12</vt:lpwstr>
  </property>
  <property fmtid="{D5CDD505-2E9C-101B-9397-08002B2CF9AE}" pid="3" name="KSOProductBuildVer">
    <vt:lpwstr>1049-12.2.0.23131</vt:lpwstr>
  </property>
</Properties>
</file>