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77" r:id="rId2"/>
    <p:sldId id="278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86" r:id="rId11"/>
  </p:sldIdLst>
  <p:sldSz cx="9906000" cy="6858000" type="A4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31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C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-1158" y="-102"/>
      </p:cViewPr>
      <p:guideLst>
        <p:guide orient="horz" pos="2160"/>
        <p:guide pos="384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76" d="100"/>
          <a:sy n="76" d="100"/>
        </p:scale>
        <p:origin x="3330" y="1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DAA022F5-9703-4B90-8B21-0C65ABD44F7E}" type="datetime1">
              <a:rPr lang="ru-RU" smtClean="0"/>
              <a:pPr rtl="0"/>
              <a:t>29.04.2020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63FFE7F-C917-439A-8026-3D301EB5CC28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279982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2541C1F1-A08D-408C-828C-5DFF929E3B24}" type="datetime1">
              <a:rPr lang="ru-RU" noProof="0" smtClean="0"/>
              <a:pPr rtl="0"/>
              <a:t>29.04.2020</a:t>
            </a:fld>
            <a:endParaRPr lang="ru-RU" noProof="0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 dirty="0" smtClean="0"/>
              <a:t>Образец текста</a:t>
            </a:r>
          </a:p>
          <a:p>
            <a:pPr lvl="1" rtl="0"/>
            <a:r>
              <a:rPr lang="ru-RU" noProof="0" dirty="0" smtClean="0"/>
              <a:t>Второй уровень</a:t>
            </a:r>
          </a:p>
          <a:p>
            <a:pPr lvl="2" rtl="0"/>
            <a:r>
              <a:rPr lang="ru-RU" noProof="0" dirty="0" smtClean="0"/>
              <a:t>Третий уровень</a:t>
            </a:r>
          </a:p>
          <a:p>
            <a:pPr lvl="3" rtl="0"/>
            <a:r>
              <a:rPr lang="ru-RU" noProof="0" dirty="0" smtClean="0"/>
              <a:t>Четвертый уровень</a:t>
            </a:r>
          </a:p>
          <a:p>
            <a:pPr lvl="4" rtl="0"/>
            <a:r>
              <a:rPr lang="ru-RU" noProof="0" dirty="0" smtClean="0"/>
              <a:t>Пятый уровень</a:t>
            </a:r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4EC0B30D-C07A-425B-A90C-BA7BEB191079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72319040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66775" y="4245434"/>
            <a:ext cx="7058025" cy="1464906"/>
          </a:xfrm>
        </p:spPr>
        <p:txBody>
          <a:bodyPr rtlCol="0" anchor="b">
            <a:normAutofit/>
          </a:bodyPr>
          <a:lstStyle>
            <a:lvl1pPr algn="l" rtl="0">
              <a:lnSpc>
                <a:spcPct val="80000"/>
              </a:lnSpc>
              <a:defRPr sz="480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66775" y="5731796"/>
            <a:ext cx="7058025" cy="440405"/>
          </a:xfrm>
        </p:spPr>
        <p:txBody>
          <a:bodyPr rtlCol="0"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smtClean="0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886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6775" y="457518"/>
            <a:ext cx="8172450" cy="1188720"/>
          </a:xfrm>
        </p:spPr>
        <p:txBody>
          <a:bodyPr rtlCol="0"/>
          <a:lstStyle>
            <a:lvl1pPr rtl="0">
              <a:defRPr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6B30942-AF54-4C43-B596-0C50C99B8721}" type="datetime1">
              <a:rPr lang="ru-RU" smtClean="0"/>
              <a:pPr rtl="0"/>
              <a:t>29.04.2020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244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9252" y="4242816"/>
            <a:ext cx="7058025" cy="1463040"/>
          </a:xfrm>
        </p:spPr>
        <p:txBody>
          <a:bodyPr rtlCol="0" anchor="b">
            <a:normAutofit/>
          </a:bodyPr>
          <a:lstStyle>
            <a:lvl1pPr rtl="0">
              <a:defRPr sz="4800"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866774" y="5733288"/>
            <a:ext cx="7058025" cy="438912"/>
          </a:xfrm>
        </p:spPr>
        <p:txBody>
          <a:bodyPr rtlCol="0"/>
          <a:lstStyle>
            <a:lvl1pPr marL="0" indent="0">
              <a:spcBef>
                <a:spcPts val="0"/>
              </a:spcBef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50677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типа объект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66775" y="1905000"/>
            <a:ext cx="3900488" cy="4271963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138737" y="1905000"/>
            <a:ext cx="3900488" cy="4271963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C2F214E-7C63-48DE-8A97-7C10AE756013}" type="datetime1">
              <a:rPr lang="ru-RU" smtClean="0"/>
              <a:pPr rtl="0"/>
              <a:t>29.04.2020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456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66775" y="1772816"/>
            <a:ext cx="3900488" cy="737121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66775" y="2509938"/>
            <a:ext cx="3900488" cy="3662263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138737" y="1772816"/>
            <a:ext cx="3900488" cy="737121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138737" y="2509938"/>
            <a:ext cx="3900488" cy="3662263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85BAC24-0F4C-4972-B608-4468E9B3B8B9}" type="datetime1">
              <a:rPr lang="ru-RU" smtClean="0"/>
              <a:pPr rtl="0"/>
              <a:t>29.04.2020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790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B12DAB0-1689-47C6-B468-472EFBE3E427}" type="datetime1">
              <a:rPr lang="ru-RU" smtClean="0"/>
              <a:pPr rtl="0"/>
              <a:t>29.04.2020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8976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E416D4A-7D3C-4EDC-9E62-93A6D001134D}" type="datetime1">
              <a:rPr lang="ru-RU" smtClean="0"/>
              <a:pPr rtl="0"/>
              <a:t>29.04.2020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681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9742" y="3090672"/>
            <a:ext cx="3789045" cy="1828800"/>
          </a:xfrm>
        </p:spPr>
        <p:txBody>
          <a:bodyPr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7212" y="457200"/>
            <a:ext cx="4395788" cy="57150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9742" y="4983480"/>
            <a:ext cx="3789045" cy="118872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C00B32A-A506-4EC1-9ACB-B65F7A3BE5FC}" type="datetime1">
              <a:rPr lang="ru-RU" smtClean="0"/>
              <a:pPr rtl="0"/>
              <a:t>29.04.2020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9742" y="3093099"/>
            <a:ext cx="3789045" cy="1828800"/>
          </a:xfrm>
        </p:spPr>
        <p:txBody>
          <a:bodyPr rtlCol="0" anchor="b">
            <a:normAutofit/>
          </a:bodyPr>
          <a:lstStyle>
            <a:lvl1pPr rtl="0">
              <a:defRPr sz="3600"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idx="1"/>
          </p:nvPr>
        </p:nvSpPr>
        <p:spPr>
          <a:xfrm>
            <a:off x="0" y="0"/>
            <a:ext cx="4953000" cy="6858000"/>
          </a:xfrm>
        </p:spPr>
        <p:txBody>
          <a:bodyPr tIns="457200"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9742" y="4983480"/>
            <a:ext cx="3789045" cy="118872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97724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E829B01-D91F-4418-A7A8-E692214653FD}" type="datetime1">
              <a:rPr lang="ru-RU" smtClean="0"/>
              <a:pPr rtl="0"/>
              <a:t>29.04.2020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715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553325" y="457200"/>
            <a:ext cx="1485900" cy="5719762"/>
          </a:xfrm>
        </p:spPr>
        <p:txBody>
          <a:bodyPr vert="eaVert" rtlCol="0"/>
          <a:lstStyle>
            <a:lvl1pPr rtl="0">
              <a:defRPr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66775" y="457200"/>
            <a:ext cx="6463665" cy="5719762"/>
          </a:xfrm>
        </p:spPr>
        <p:txBody>
          <a:bodyPr vert="eaVert"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013FBEF-9622-4E6F-91AD-1A84854E32E7}" type="datetime1">
              <a:rPr lang="ru-RU" smtClean="0"/>
              <a:pPr rtl="0"/>
              <a:t>29.04.2020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46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заголовка 1"/>
          <p:cNvSpPr>
            <a:spLocks noGrp="1"/>
          </p:cNvSpPr>
          <p:nvPr>
            <p:ph type="title"/>
          </p:nvPr>
        </p:nvSpPr>
        <p:spPr>
          <a:xfrm>
            <a:off x="866775" y="457518"/>
            <a:ext cx="8172450" cy="11887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866775" y="1905001"/>
            <a:ext cx="817245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dirty="0" smtClean="0"/>
              <a:t>Образец текста</a:t>
            </a:r>
          </a:p>
          <a:p>
            <a:pPr lvl="1" rtl="0"/>
            <a:r>
              <a:rPr lang="ru-RU" dirty="0" smtClean="0"/>
              <a:t>Второй уровень</a:t>
            </a:r>
          </a:p>
          <a:p>
            <a:pPr lvl="2" rtl="0"/>
            <a:r>
              <a:rPr lang="ru-RU" dirty="0" smtClean="0"/>
              <a:t>Третий уровень</a:t>
            </a:r>
          </a:p>
          <a:p>
            <a:pPr lvl="3" rtl="0"/>
            <a:r>
              <a:rPr lang="ru-RU" dirty="0" smtClean="0"/>
              <a:t>Четвертый уровень</a:t>
            </a:r>
          </a:p>
          <a:p>
            <a:pPr lvl="4" rtl="0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66775" y="6400800"/>
            <a:ext cx="89154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166EC540-81EE-43C0-909D-5BD43B41EC30}" type="datetime1">
              <a:rPr lang="ru-RU" smtClean="0"/>
              <a:pPr rtl="0"/>
              <a:t>29.04.2020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968565" y="6400800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pPr rt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147685" y="6400800"/>
            <a:ext cx="89154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E31375A4-56A4-47D6-9801-1991572033F7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3259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5"/>
        </a:buClr>
        <a:buSzPct val="9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defTabSz="914400" rtl="0" eaLnBrk="1" latinLnBrk="0" hangingPunct="1">
        <a:lnSpc>
          <a:spcPct val="90000"/>
        </a:lnSpc>
        <a:spcBef>
          <a:spcPts val="1200"/>
        </a:spcBef>
        <a:buClr>
          <a:schemeClr val="accent5"/>
        </a:buClr>
        <a:buSzPct val="9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5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5"/>
        </a:buClr>
        <a:buSzPct val="9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3258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5544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7830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402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124692" y="2192658"/>
            <a:ext cx="9905999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Архитектура </a:t>
            </a:r>
          </a:p>
          <a:p>
            <a:pPr algn="ctr"/>
            <a:r>
              <a:rPr lang="ru-RU" sz="54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второй половины </a:t>
            </a:r>
          </a:p>
          <a:p>
            <a:pPr algn="ctr"/>
            <a:r>
              <a:rPr lang="en-US" sz="54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XVIII</a:t>
            </a:r>
            <a:r>
              <a:rPr lang="ru-RU" sz="54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 века</a:t>
            </a:r>
            <a:endParaRPr lang="ru-RU" sz="5400" b="1" cap="none" spc="50" dirty="0">
              <a:ln w="11430"/>
              <a:solidFill>
                <a:schemeClr val="accent1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600700" y="386904"/>
            <a:ext cx="3669423" cy="138499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Варфоломей </a:t>
            </a:r>
            <a:r>
              <a:rPr lang="ru-RU" sz="2800" b="1" spc="50" dirty="0" err="1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Варфоломеевич</a:t>
            </a:r>
            <a:r>
              <a:rPr lang="ru-RU" sz="28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 Растрелли </a:t>
            </a:r>
            <a:endParaRPr lang="ru-RU" sz="2800" b="1" spc="50" dirty="0">
              <a:ln w="11430"/>
              <a:solidFill>
                <a:schemeClr val="accent1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5604" name="AutoShape 4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06" name="AutoShape 6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08" name="AutoShape 8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407556" y="2107535"/>
            <a:ext cx="439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004C22"/>
                </a:solidFill>
                <a:latin typeface="Arial Black" pitchFamily="34" charset="0"/>
              </a:rPr>
              <a:t>Проект Летнего дворца </a:t>
            </a:r>
          </a:p>
          <a:p>
            <a:pPr algn="ctr"/>
            <a:r>
              <a:rPr lang="ru-RU" sz="2000" dirty="0" smtClean="0">
                <a:solidFill>
                  <a:srgbClr val="004C22"/>
                </a:solidFill>
                <a:latin typeface="Arial Black" pitchFamily="34" charset="0"/>
              </a:rPr>
              <a:t>Елизаветы Петровны</a:t>
            </a:r>
            <a:endParaRPr lang="ru-RU" sz="2000" dirty="0">
              <a:solidFill>
                <a:srgbClr val="004C22"/>
              </a:solidFill>
              <a:latin typeface="Arial Black" pitchFamily="34" charset="0"/>
            </a:endParaRPr>
          </a:p>
        </p:txBody>
      </p:sp>
      <p:pic>
        <p:nvPicPr>
          <p:cNvPr id="1026" name="Picture 2" descr="Летний дворец . Неизвестный художник. Летний дворец Елизаветы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60338"/>
            <a:ext cx="5071052" cy="2873293"/>
          </a:xfrm>
          <a:prstGeom prst="rect">
            <a:avLst/>
          </a:prstGeom>
          <a:noFill/>
          <a:ln w="25400">
            <a:solidFill>
              <a:schemeClr val="accent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303648" y="5869559"/>
            <a:ext cx="44984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004C22"/>
                </a:solidFill>
                <a:latin typeface="Arial Black" pitchFamily="34" charset="0"/>
              </a:rPr>
              <a:t>Большой Петергофский </a:t>
            </a:r>
          </a:p>
          <a:p>
            <a:pPr algn="ctr"/>
            <a:r>
              <a:rPr lang="ru-RU" sz="2000" dirty="0" smtClean="0">
                <a:solidFill>
                  <a:srgbClr val="004C22"/>
                </a:solidFill>
                <a:latin typeface="Arial Black" pitchFamily="34" charset="0"/>
              </a:rPr>
              <a:t>дворец</a:t>
            </a:r>
            <a:endParaRPr lang="ru-RU" sz="2000" dirty="0">
              <a:solidFill>
                <a:srgbClr val="004C22"/>
              </a:solidFill>
              <a:latin typeface="Arial Black" pitchFamily="34" charset="0"/>
            </a:endParaRPr>
          </a:p>
        </p:txBody>
      </p:sp>
      <p:pic>
        <p:nvPicPr>
          <p:cNvPr id="1030" name="Picture 6" descr="Большой петергофский дворец / Государственный музей-заповедник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059" y="3200712"/>
            <a:ext cx="5062568" cy="3376733"/>
          </a:xfrm>
          <a:prstGeom prst="rect">
            <a:avLst/>
          </a:prstGeom>
          <a:noFill/>
          <a:ln w="25400">
            <a:solidFill>
              <a:schemeClr val="accent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Rastrelli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9730" y="2899063"/>
            <a:ext cx="2609850" cy="271202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600700" y="386904"/>
            <a:ext cx="4201391" cy="138499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Варфоломей </a:t>
            </a:r>
            <a:r>
              <a:rPr lang="ru-RU" sz="2800" b="1" spc="50" dirty="0" err="1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Варфоломеевич</a:t>
            </a:r>
            <a:r>
              <a:rPr lang="ru-RU" sz="28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 Растрелли </a:t>
            </a:r>
            <a:endParaRPr lang="ru-RU" sz="2800" b="1" spc="50" dirty="0">
              <a:ln w="11430"/>
              <a:solidFill>
                <a:schemeClr val="accent1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5604" name="AutoShape 4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06" name="AutoShape 6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08" name="AutoShape 8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673435" y="1972453"/>
            <a:ext cx="42084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004C22"/>
                </a:solidFill>
                <a:latin typeface="Arial Black" pitchFamily="34" charset="0"/>
              </a:rPr>
              <a:t>Зимний дворец в Санкт-Петербурге (Эрмитаж)</a:t>
            </a:r>
            <a:endParaRPr lang="ru-RU" sz="2000" dirty="0">
              <a:solidFill>
                <a:srgbClr val="004C22"/>
              </a:solidFill>
              <a:latin typeface="Arial Black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00698" y="5869559"/>
            <a:ext cx="42013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004C22"/>
                </a:solidFill>
                <a:latin typeface="Arial Black" pitchFamily="34" charset="0"/>
              </a:rPr>
              <a:t>Большой Екатерининский  </a:t>
            </a:r>
          </a:p>
          <a:p>
            <a:pPr algn="ctr"/>
            <a:r>
              <a:rPr lang="ru-RU" sz="2000" dirty="0" smtClean="0">
                <a:solidFill>
                  <a:srgbClr val="004C22"/>
                </a:solidFill>
                <a:latin typeface="Arial Black" pitchFamily="34" charset="0"/>
              </a:rPr>
              <a:t>Дворец в Царском Селе</a:t>
            </a:r>
            <a:endParaRPr lang="ru-RU" sz="2000" dirty="0">
              <a:solidFill>
                <a:srgbClr val="004C22"/>
              </a:solidFill>
              <a:latin typeface="Arial Black" pitchFamily="34" charset="0"/>
            </a:endParaRPr>
          </a:p>
        </p:txBody>
      </p:sp>
      <p:pic>
        <p:nvPicPr>
          <p:cNvPr id="1032" name="Picture 8" descr="Rastrell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9730" y="2899063"/>
            <a:ext cx="2609850" cy="271202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4) Русское барокко:Большой Екатерининский дворец.Часть 1 ..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59"/>
          <a:stretch/>
        </p:blipFill>
        <p:spPr bwMode="auto">
          <a:xfrm>
            <a:off x="155572" y="3521165"/>
            <a:ext cx="5445125" cy="3201753"/>
          </a:xfrm>
          <a:prstGeom prst="rect">
            <a:avLst/>
          </a:prstGeom>
          <a:noFill/>
          <a:ln w="25400">
            <a:solidFill>
              <a:schemeClr val="accent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Эрмитаж – главный музей России и один из крупнейших в мире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2" y="241214"/>
            <a:ext cx="5445124" cy="3061370"/>
          </a:xfrm>
          <a:prstGeom prst="rect">
            <a:avLst/>
          </a:prstGeom>
          <a:noFill/>
          <a:ln w="25400">
            <a:solidFill>
              <a:schemeClr val="accent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1156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600700" y="386904"/>
            <a:ext cx="4201391" cy="138499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Василий </a:t>
            </a:r>
          </a:p>
          <a:p>
            <a:pPr algn="ctr"/>
            <a:r>
              <a:rPr lang="ru-RU" sz="28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Иванович </a:t>
            </a:r>
          </a:p>
          <a:p>
            <a:pPr algn="ctr"/>
            <a:r>
              <a:rPr lang="ru-RU" sz="28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Баженов </a:t>
            </a:r>
            <a:endParaRPr lang="ru-RU" sz="2800" b="1" spc="50" dirty="0">
              <a:ln w="11430"/>
              <a:solidFill>
                <a:schemeClr val="accent1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5604" name="AutoShape 4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06" name="AutoShape 6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08" name="AutoShape 8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673435" y="2372563"/>
            <a:ext cx="42084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004C22"/>
                </a:solidFill>
                <a:latin typeface="Arial Black" pitchFamily="34" charset="0"/>
              </a:rPr>
              <a:t>Дом Пашкова в Москве</a:t>
            </a:r>
            <a:endParaRPr lang="ru-RU" sz="2000" dirty="0">
              <a:solidFill>
                <a:srgbClr val="004C22"/>
              </a:solidFill>
              <a:latin typeface="Arial Black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25793" y="6069614"/>
            <a:ext cx="42013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004C22"/>
                </a:solidFill>
                <a:latin typeface="Arial Black" pitchFamily="34" charset="0"/>
              </a:rPr>
              <a:t>Хлебный дом </a:t>
            </a:r>
            <a:r>
              <a:rPr lang="ru-RU" sz="2000" smtClean="0">
                <a:solidFill>
                  <a:srgbClr val="004C22"/>
                </a:solidFill>
                <a:latin typeface="Arial Black" pitchFamily="34" charset="0"/>
              </a:rPr>
              <a:t>в </a:t>
            </a:r>
            <a:r>
              <a:rPr lang="ru-RU" sz="2000" smtClean="0">
                <a:solidFill>
                  <a:srgbClr val="004C22"/>
                </a:solidFill>
                <a:latin typeface="Arial Black" pitchFamily="34" charset="0"/>
              </a:rPr>
              <a:t>Царицыно</a:t>
            </a:r>
            <a:endParaRPr lang="ru-RU" sz="2000" dirty="0">
              <a:solidFill>
                <a:srgbClr val="004C22"/>
              </a:solidFill>
              <a:latin typeface="Arial Black" pitchFamily="34" charset="0"/>
            </a:endParaRPr>
          </a:p>
        </p:txBody>
      </p:sp>
      <p:pic>
        <p:nvPicPr>
          <p:cNvPr id="3074" name="Picture 2" descr="Архитектор Василий Иванович Баженов (1738–1799): биография кратко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9581" y="2899064"/>
            <a:ext cx="2753819" cy="279515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Узнай Москву в событиях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989"/>
          <a:stretch/>
        </p:blipFill>
        <p:spPr bwMode="auto">
          <a:xfrm>
            <a:off x="163509" y="160338"/>
            <a:ext cx="5429250" cy="3185535"/>
          </a:xfrm>
          <a:prstGeom prst="rect">
            <a:avLst/>
          </a:prstGeom>
          <a:noFill/>
          <a:ln w="25400">
            <a:solidFill>
              <a:schemeClr val="accent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File:Хлебный-дом-03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36" b="18711"/>
          <a:stretch/>
        </p:blipFill>
        <p:spPr bwMode="auto">
          <a:xfrm>
            <a:off x="163509" y="3449782"/>
            <a:ext cx="5407389" cy="3127663"/>
          </a:xfrm>
          <a:prstGeom prst="rect">
            <a:avLst/>
          </a:prstGeom>
          <a:noFill/>
          <a:ln w="25400">
            <a:solidFill>
              <a:schemeClr val="accent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0829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600700" y="386904"/>
            <a:ext cx="4201391" cy="138499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Матвей</a:t>
            </a:r>
          </a:p>
          <a:p>
            <a:pPr algn="ctr"/>
            <a:r>
              <a:rPr lang="ru-RU" sz="28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Федорович</a:t>
            </a:r>
          </a:p>
          <a:p>
            <a:pPr algn="ctr"/>
            <a:r>
              <a:rPr lang="ru-RU" sz="28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Казаков</a:t>
            </a:r>
            <a:endParaRPr lang="ru-RU" sz="2800" b="1" spc="50" dirty="0">
              <a:ln w="11430"/>
              <a:solidFill>
                <a:schemeClr val="accent1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5604" name="AutoShape 4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06" name="AutoShape 6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08" name="AutoShape 8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535756" y="1799553"/>
            <a:ext cx="42084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004C22"/>
                </a:solidFill>
                <a:latin typeface="Arial Black" pitchFamily="34" charset="0"/>
              </a:rPr>
              <a:t>Здание Сената в Московском Кремле</a:t>
            </a:r>
            <a:endParaRPr lang="ru-RU" sz="2000" dirty="0">
              <a:solidFill>
                <a:srgbClr val="004C22"/>
              </a:solidFill>
              <a:latin typeface="Arial Black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535755" y="5539676"/>
            <a:ext cx="42013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004C22"/>
                </a:solidFill>
                <a:latin typeface="Arial Black" pitchFamily="34" charset="0"/>
              </a:rPr>
              <a:t>Старое здание Московского университета на Моховой улице</a:t>
            </a:r>
            <a:endParaRPr lang="ru-RU" sz="2000" dirty="0">
              <a:solidFill>
                <a:srgbClr val="004C22"/>
              </a:solidFill>
              <a:latin typeface="Arial Black" pitchFamily="34" charset="0"/>
            </a:endParaRPr>
          </a:p>
        </p:txBody>
      </p:sp>
      <p:pic>
        <p:nvPicPr>
          <p:cNvPr id="4098" name="Picture 2" descr="Архитектор Матвей Федорович Казаков – жизнь и творчество | Деловой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3072" y="2664813"/>
            <a:ext cx="2706833" cy="273427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Казаков Матвей Федорович — биография архитектора, личная жизнь ..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17"/>
          <a:stretch/>
        </p:blipFill>
        <p:spPr bwMode="auto">
          <a:xfrm>
            <a:off x="155575" y="274637"/>
            <a:ext cx="5029488" cy="2956935"/>
          </a:xfrm>
          <a:prstGeom prst="rect">
            <a:avLst/>
          </a:prstGeom>
          <a:noFill/>
          <a:ln w="25400">
            <a:solidFill>
              <a:schemeClr val="accent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Moscow 05-2012 Mokhovaya 05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14" r="12342"/>
          <a:stretch/>
        </p:blipFill>
        <p:spPr bwMode="auto">
          <a:xfrm>
            <a:off x="155574" y="3418298"/>
            <a:ext cx="5029489" cy="3335794"/>
          </a:xfrm>
          <a:prstGeom prst="rect">
            <a:avLst/>
          </a:prstGeom>
          <a:noFill/>
          <a:ln w="25400">
            <a:solidFill>
              <a:schemeClr val="accent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478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600700" y="386904"/>
            <a:ext cx="4201391" cy="138499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Матвей</a:t>
            </a:r>
          </a:p>
          <a:p>
            <a:pPr algn="ctr"/>
            <a:r>
              <a:rPr lang="ru-RU" sz="28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Федорович</a:t>
            </a:r>
          </a:p>
          <a:p>
            <a:pPr algn="ctr"/>
            <a:r>
              <a:rPr lang="ru-RU" sz="28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Казаков</a:t>
            </a:r>
            <a:endParaRPr lang="ru-RU" sz="2800" b="1" spc="50" dirty="0">
              <a:ln w="11430"/>
              <a:solidFill>
                <a:schemeClr val="accent1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5604" name="AutoShape 4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06" name="AutoShape 6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08" name="AutoShape 8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535756" y="1799553"/>
            <a:ext cx="42084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004C22"/>
                </a:solidFill>
                <a:latin typeface="Arial Black" pitchFamily="34" charset="0"/>
              </a:rPr>
              <a:t>Ново-Екатерининская больница в Москве</a:t>
            </a:r>
            <a:endParaRPr lang="ru-RU" sz="2000" dirty="0">
              <a:solidFill>
                <a:srgbClr val="004C22"/>
              </a:solidFill>
              <a:latin typeface="Arial Black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77345" y="5539676"/>
            <a:ext cx="39598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004C22"/>
                </a:solidFill>
                <a:latin typeface="Arial Black" pitchFamily="34" charset="0"/>
              </a:rPr>
              <a:t>Петровский путевой дворец в Москве</a:t>
            </a:r>
            <a:endParaRPr lang="ru-RU" sz="2000" dirty="0">
              <a:solidFill>
                <a:srgbClr val="004C22"/>
              </a:solidFill>
              <a:latin typeface="Arial Black" pitchFamily="34" charset="0"/>
            </a:endParaRPr>
          </a:p>
        </p:txBody>
      </p:sp>
      <p:pic>
        <p:nvPicPr>
          <p:cNvPr id="4098" name="Picture 2" descr="Архитектор Матвей Федорович Казаков – жизнь и творчество | Деловой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3072" y="2664813"/>
            <a:ext cx="2706833" cy="273427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Moscow Former Catherine Hospital asv2019-0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60338"/>
            <a:ext cx="5496918" cy="3092017"/>
          </a:xfrm>
          <a:prstGeom prst="rect">
            <a:avLst/>
          </a:prstGeom>
          <a:noFill/>
          <a:ln w="25400">
            <a:solidFill>
              <a:schemeClr val="accent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Петровский путевой дворец 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98" r="15837"/>
          <a:stretch/>
        </p:blipFill>
        <p:spPr bwMode="auto">
          <a:xfrm>
            <a:off x="140196" y="3440830"/>
            <a:ext cx="5527675" cy="3220018"/>
          </a:xfrm>
          <a:prstGeom prst="rect">
            <a:avLst/>
          </a:prstGeom>
          <a:noFill/>
          <a:ln w="25400">
            <a:solidFill>
              <a:schemeClr val="accent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7855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600700" y="386904"/>
            <a:ext cx="4201391" cy="138499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Иван</a:t>
            </a:r>
          </a:p>
          <a:p>
            <a:pPr algn="ctr"/>
            <a:r>
              <a:rPr lang="ru-RU" sz="28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Егорович</a:t>
            </a:r>
          </a:p>
          <a:p>
            <a:pPr algn="ctr"/>
            <a:r>
              <a:rPr lang="ru-RU" sz="2800" b="1" spc="50" dirty="0" err="1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Старов</a:t>
            </a:r>
            <a:endParaRPr lang="ru-RU" sz="2800" b="1" spc="50" dirty="0">
              <a:ln w="11430"/>
              <a:solidFill>
                <a:schemeClr val="accent1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5604" name="AutoShape 4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06" name="AutoShape 6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08" name="AutoShape 8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535756" y="1799553"/>
            <a:ext cx="42084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004C22"/>
                </a:solidFill>
                <a:latin typeface="Arial Black" pitchFamily="34" charset="0"/>
              </a:rPr>
              <a:t>Таврический дворец в Санкт-Петербурге</a:t>
            </a:r>
            <a:endParaRPr lang="ru-RU" sz="2000" dirty="0">
              <a:solidFill>
                <a:srgbClr val="004C22"/>
              </a:solidFill>
              <a:latin typeface="Arial Black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77345" y="5539676"/>
            <a:ext cx="39598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srgbClr val="004C22"/>
                </a:solidFill>
                <a:latin typeface="Arial Black" pitchFamily="34" charset="0"/>
              </a:rPr>
              <a:t>Троицкий собор Александро-Невской лавры</a:t>
            </a:r>
          </a:p>
        </p:txBody>
      </p:sp>
      <p:pic>
        <p:nvPicPr>
          <p:cNvPr id="6146" name="Picture 2" descr="Старов, Иван Егорович — Википедия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557"/>
          <a:stretch/>
        </p:blipFill>
        <p:spPr bwMode="auto">
          <a:xfrm>
            <a:off x="6369627" y="2693346"/>
            <a:ext cx="2761175" cy="266836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RUS-2016-SPB-Tauride Palace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316"/>
          <a:stretch/>
        </p:blipFill>
        <p:spPr bwMode="auto">
          <a:xfrm>
            <a:off x="155575" y="160340"/>
            <a:ext cx="5445125" cy="3071234"/>
          </a:xfrm>
          <a:prstGeom prst="rect">
            <a:avLst/>
          </a:prstGeom>
          <a:noFill/>
          <a:ln w="25400">
            <a:solidFill>
              <a:schemeClr val="accent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Троицкий собор Александро-Невской лавры» — карточка пользователя ..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75" b="12213"/>
          <a:stretch/>
        </p:blipFill>
        <p:spPr bwMode="auto">
          <a:xfrm>
            <a:off x="155574" y="3429000"/>
            <a:ext cx="5432101" cy="3234198"/>
          </a:xfrm>
          <a:prstGeom prst="rect">
            <a:avLst/>
          </a:prstGeom>
          <a:noFill/>
          <a:ln w="25400">
            <a:solidFill>
              <a:schemeClr val="accent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760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600700" y="386904"/>
            <a:ext cx="4201391" cy="95410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err="1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Джакомо</a:t>
            </a:r>
            <a:r>
              <a:rPr lang="ru-RU" sz="28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 </a:t>
            </a:r>
          </a:p>
          <a:p>
            <a:pPr algn="ctr"/>
            <a:r>
              <a:rPr lang="ru-RU" sz="28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Кваренги</a:t>
            </a:r>
            <a:endParaRPr lang="ru-RU" sz="2800" b="1" spc="50" dirty="0">
              <a:ln w="11430"/>
              <a:solidFill>
                <a:schemeClr val="accent1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5604" name="AutoShape 4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06" name="AutoShape 6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08" name="AutoShape 8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535756" y="1799553"/>
            <a:ext cx="42084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004C22"/>
                </a:solidFill>
                <a:latin typeface="Arial Black" pitchFamily="34" charset="0"/>
              </a:rPr>
              <a:t>Эрмитажный театр </a:t>
            </a:r>
          </a:p>
          <a:p>
            <a:pPr algn="ctr"/>
            <a:r>
              <a:rPr lang="ru-RU" sz="2000" dirty="0" smtClean="0">
                <a:solidFill>
                  <a:srgbClr val="004C22"/>
                </a:solidFill>
                <a:latin typeface="Arial Black" pitchFamily="34" charset="0"/>
              </a:rPr>
              <a:t>в Санкт-Петербурге</a:t>
            </a:r>
            <a:endParaRPr lang="ru-RU" sz="2000" dirty="0">
              <a:solidFill>
                <a:srgbClr val="004C22"/>
              </a:solidFill>
              <a:latin typeface="Arial Black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77345" y="5539676"/>
            <a:ext cx="39598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004C22"/>
                </a:solidFill>
                <a:latin typeface="Arial Black" pitchFamily="34" charset="0"/>
              </a:rPr>
              <a:t>Дровец Юсуповых </a:t>
            </a:r>
          </a:p>
          <a:p>
            <a:pPr algn="ctr"/>
            <a:r>
              <a:rPr lang="ru-RU" sz="2000" dirty="0">
                <a:solidFill>
                  <a:srgbClr val="004C22"/>
                </a:solidFill>
                <a:latin typeface="Arial Black" pitchFamily="34" charset="0"/>
              </a:rPr>
              <a:t>в</a:t>
            </a:r>
            <a:r>
              <a:rPr lang="ru-RU" sz="2000" dirty="0" smtClean="0">
                <a:solidFill>
                  <a:srgbClr val="004C22"/>
                </a:solidFill>
                <a:latin typeface="Arial Black" pitchFamily="34" charset="0"/>
              </a:rPr>
              <a:t> Санкт-Петербурге</a:t>
            </a:r>
            <a:endParaRPr lang="ru-RU" sz="2000" dirty="0">
              <a:solidFill>
                <a:srgbClr val="004C22"/>
              </a:solidFill>
              <a:latin typeface="Arial Black" pitchFamily="34" charset="0"/>
            </a:endParaRPr>
          </a:p>
        </p:txBody>
      </p:sp>
      <p:pic>
        <p:nvPicPr>
          <p:cNvPr id="7170" name="Picture 2" descr="Kvareng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664" y="2663304"/>
            <a:ext cx="2697164" cy="271530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Spb 06-2012 Palace Embankment various 1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305"/>
          <a:stretch/>
        </p:blipFill>
        <p:spPr bwMode="auto">
          <a:xfrm>
            <a:off x="155576" y="251823"/>
            <a:ext cx="5805216" cy="3260304"/>
          </a:xfrm>
          <a:prstGeom prst="rect">
            <a:avLst/>
          </a:prstGeom>
          <a:noFill/>
          <a:ln w="25400">
            <a:solidFill>
              <a:schemeClr val="accent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Spb 06-2012 Yusupov Palace at Fontank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3761390"/>
            <a:ext cx="5805216" cy="2940422"/>
          </a:xfrm>
          <a:prstGeom prst="rect">
            <a:avLst/>
          </a:prstGeom>
          <a:noFill/>
          <a:ln w="25400">
            <a:solidFill>
              <a:schemeClr val="accent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8952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600700" y="386904"/>
            <a:ext cx="4201391" cy="95410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Чарльз</a:t>
            </a:r>
          </a:p>
          <a:p>
            <a:pPr algn="ctr"/>
            <a:r>
              <a:rPr lang="ru-RU" sz="28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Камерон</a:t>
            </a:r>
            <a:endParaRPr lang="ru-RU" sz="2800" b="1" spc="50" dirty="0">
              <a:ln w="11430"/>
              <a:solidFill>
                <a:schemeClr val="accent1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5604" name="AutoShape 4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06" name="AutoShape 6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08" name="AutoShape 8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535756" y="1799553"/>
            <a:ext cx="42084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004C22"/>
                </a:solidFill>
                <a:latin typeface="Arial Black" pitchFamily="34" charset="0"/>
              </a:rPr>
              <a:t>Павловский дворец</a:t>
            </a:r>
          </a:p>
          <a:p>
            <a:pPr algn="ctr"/>
            <a:r>
              <a:rPr lang="ru-RU" sz="2000" dirty="0">
                <a:solidFill>
                  <a:srgbClr val="004C22"/>
                </a:solidFill>
                <a:latin typeface="Arial Black" pitchFamily="34" charset="0"/>
              </a:rPr>
              <a:t>б</a:t>
            </a:r>
            <a:r>
              <a:rPr lang="ru-RU" sz="2000" dirty="0" smtClean="0">
                <a:solidFill>
                  <a:srgbClr val="004C22"/>
                </a:solidFill>
                <a:latin typeface="Arial Black" pitchFamily="34" charset="0"/>
              </a:rPr>
              <a:t>лиз Царского Села</a:t>
            </a:r>
            <a:endParaRPr lang="ru-RU" sz="2000" dirty="0">
              <a:solidFill>
                <a:srgbClr val="004C22"/>
              </a:solidFill>
              <a:latin typeface="Arial Black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21493" y="5539676"/>
            <a:ext cx="39598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004C22"/>
                </a:solidFill>
                <a:latin typeface="Arial Black" pitchFamily="34" charset="0"/>
              </a:rPr>
              <a:t>Агатовые комнаты Большого Екатерининского дворца</a:t>
            </a:r>
          </a:p>
        </p:txBody>
      </p:sp>
      <p:pic>
        <p:nvPicPr>
          <p:cNvPr id="8194" name="Picture 2" descr="https://upload.wikimedia.org/wikipedia/commons/thumb/0/06/%D0%94%D0%B2%D0%BE%D1%80%D0%B5%D1%86%28%D0%9F%D0%B0%D0%B2%D0%BB%D0%BE%D0%B2%D1%81%D0%BA%29.JPG/1024px-%D0%94%D0%B2%D0%BE%D1%80%D0%B5%D1%86%28%D0%9F%D0%B0%D0%B2%D0%BB%D0%BE%D0%B2%D1%81%D0%BA%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338" y="241512"/>
            <a:ext cx="4656562" cy="3105891"/>
          </a:xfrm>
          <a:prstGeom prst="rect">
            <a:avLst/>
          </a:prstGeom>
          <a:noFill/>
          <a:ln w="25400">
            <a:solidFill>
              <a:schemeClr val="accent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s://upload.wikimedia.org/wikipedia/commons/6/69/Agaterooms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10"/>
          <a:stretch/>
        </p:blipFill>
        <p:spPr bwMode="auto">
          <a:xfrm>
            <a:off x="258338" y="3512127"/>
            <a:ext cx="4633922" cy="3096491"/>
          </a:xfrm>
          <a:prstGeom prst="rect">
            <a:avLst/>
          </a:prstGeom>
          <a:noFill/>
          <a:ln w="25400">
            <a:solidFill>
              <a:schemeClr val="accent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s://upload.wikimedia.org/wikipedia/commons/f/f0/Charles_Cameron_1800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4545" y="2636882"/>
            <a:ext cx="2743200" cy="271935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06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600700" y="386904"/>
            <a:ext cx="4201391" cy="95410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Антонио</a:t>
            </a:r>
          </a:p>
          <a:p>
            <a:pPr algn="ctr"/>
            <a:r>
              <a:rPr lang="ru-RU" sz="2800" b="1" spc="50" dirty="0" err="1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Ринальди</a:t>
            </a:r>
            <a:endParaRPr lang="ru-RU" sz="2800" b="1" spc="50" dirty="0">
              <a:ln w="11430"/>
              <a:solidFill>
                <a:schemeClr val="accent1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5604" name="AutoShape 4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06" name="AutoShape 6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08" name="AutoShape 8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535756" y="1799553"/>
            <a:ext cx="42084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004C22"/>
                </a:solidFill>
                <a:latin typeface="Arial Black" pitchFamily="34" charset="0"/>
              </a:rPr>
              <a:t>Мраморный дворец в Санкт-Петербурге</a:t>
            </a:r>
            <a:endParaRPr lang="ru-RU" sz="2000" dirty="0">
              <a:solidFill>
                <a:srgbClr val="004C22"/>
              </a:solidFill>
              <a:latin typeface="Arial Black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21493" y="5643585"/>
            <a:ext cx="39598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004C22"/>
                </a:solidFill>
                <a:latin typeface="Arial Black" pitchFamily="34" charset="0"/>
              </a:rPr>
              <a:t>Большой дворец в Гатчине</a:t>
            </a:r>
          </a:p>
        </p:txBody>
      </p:sp>
      <p:pic>
        <p:nvPicPr>
          <p:cNvPr id="9218" name="Picture 2" descr="Императорская Гатчина | Государственный музей-заповедник &quot;Гатчина&quot;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0891" y="2594269"/>
            <a:ext cx="2918215" cy="286228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Spb 06-2012 Palace Embankment various 0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78" r="4328" b="17940"/>
          <a:stretch/>
        </p:blipFill>
        <p:spPr bwMode="auto">
          <a:xfrm>
            <a:off x="155574" y="226550"/>
            <a:ext cx="5445125" cy="3119323"/>
          </a:xfrm>
          <a:prstGeom prst="rect">
            <a:avLst/>
          </a:prstGeom>
          <a:noFill/>
          <a:ln w="25400">
            <a:solidFill>
              <a:schemeClr val="accent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Gatchina Palace, Southern facade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652"/>
          <a:stretch/>
        </p:blipFill>
        <p:spPr bwMode="auto">
          <a:xfrm>
            <a:off x="155576" y="3542525"/>
            <a:ext cx="5445124" cy="3012814"/>
          </a:xfrm>
          <a:prstGeom prst="rect">
            <a:avLst/>
          </a:prstGeom>
          <a:noFill/>
          <a:ln w="25400">
            <a:solidFill>
              <a:schemeClr val="accent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4435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Цветущая вишня (16x9)">
  <a:themeElements>
    <a:clrScheme name="CherryBlossom">
      <a:dk1>
        <a:srgbClr val="595959"/>
      </a:dk1>
      <a:lt1>
        <a:sysClr val="window" lastClr="FFFFFF"/>
      </a:lt1>
      <a:dk2>
        <a:srgbClr val="000000"/>
      </a:dk2>
      <a:lt2>
        <a:srgbClr val="F6F7E4"/>
      </a:lt2>
      <a:accent1>
        <a:srgbClr val="C44475"/>
      </a:accent1>
      <a:accent2>
        <a:srgbClr val="FA906A"/>
      </a:accent2>
      <a:accent3>
        <a:srgbClr val="FCB268"/>
      </a:accent3>
      <a:accent4>
        <a:srgbClr val="DB6B70"/>
      </a:accent4>
      <a:accent5>
        <a:srgbClr val="D680A5"/>
      </a:accent5>
      <a:accent6>
        <a:srgbClr val="BA7362"/>
      </a:accent6>
      <a:hlink>
        <a:srgbClr val="DB6B70"/>
      </a:hlink>
      <a:folHlink>
        <a:srgbClr val="969696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_9533365_TF03031002_TF03031002.potx" id="{B37DE52E-BB74-47B4-A26A-EACB9BE9CDE9}" vid="{5EB45FF9-A214-4937-A534-89A8ED04E80B}"/>
    </a:ext>
  </a:extLst>
</a:theme>
</file>

<file path=ppt/theme/theme2.xml><?xml version="1.0" encoding="utf-8"?>
<a:theme xmlns:a="http://schemas.openxmlformats.org/drawingml/2006/main" name="Тема Office">
  <a:themeElements>
    <a:clrScheme name="CherryBlossom">
      <a:dk1>
        <a:srgbClr val="595959"/>
      </a:dk1>
      <a:lt1>
        <a:sysClr val="window" lastClr="FFFFFF"/>
      </a:lt1>
      <a:dk2>
        <a:srgbClr val="000000"/>
      </a:dk2>
      <a:lt2>
        <a:srgbClr val="F6F7E4"/>
      </a:lt2>
      <a:accent1>
        <a:srgbClr val="C44475"/>
      </a:accent1>
      <a:accent2>
        <a:srgbClr val="FA906A"/>
      </a:accent2>
      <a:accent3>
        <a:srgbClr val="FCB268"/>
      </a:accent3>
      <a:accent4>
        <a:srgbClr val="DB6B70"/>
      </a:accent4>
      <a:accent5>
        <a:srgbClr val="D680A5"/>
      </a:accent5>
      <a:accent6>
        <a:srgbClr val="BA7362"/>
      </a:accent6>
      <a:hlink>
        <a:srgbClr val="DB6B70"/>
      </a:hlink>
      <a:folHlink>
        <a:srgbClr val="969696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CherryBlossom">
      <a:dk1>
        <a:srgbClr val="595959"/>
      </a:dk1>
      <a:lt1>
        <a:sysClr val="window" lastClr="FFFFFF"/>
      </a:lt1>
      <a:dk2>
        <a:srgbClr val="000000"/>
      </a:dk2>
      <a:lt2>
        <a:srgbClr val="F6F7E4"/>
      </a:lt2>
      <a:accent1>
        <a:srgbClr val="C44475"/>
      </a:accent1>
      <a:accent2>
        <a:srgbClr val="FA906A"/>
      </a:accent2>
      <a:accent3>
        <a:srgbClr val="FCB268"/>
      </a:accent3>
      <a:accent4>
        <a:srgbClr val="DB6B70"/>
      </a:accent4>
      <a:accent5>
        <a:srgbClr val="D680A5"/>
      </a:accent5>
      <a:accent6>
        <a:srgbClr val="BA7362"/>
      </a:accent6>
      <a:hlink>
        <a:srgbClr val="DB6B70"/>
      </a:hlink>
      <a:folHlink>
        <a:srgbClr val="969696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tf03031002</Template>
  <TotalTime>614</TotalTime>
  <Words>113</Words>
  <Application>Microsoft Office PowerPoint</Application>
  <PresentationFormat>Лист A4 (210x297 мм)</PresentationFormat>
  <Paragraphs>47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Цветущая вишня (16x9)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Любимым МАМАМ!</dc:title>
  <dc:creator>ЛебедевРА</dc:creator>
  <cp:lastModifiedBy>zzz</cp:lastModifiedBy>
  <cp:revision>84</cp:revision>
  <dcterms:created xsi:type="dcterms:W3CDTF">2017-11-20T16:34:07Z</dcterms:created>
  <dcterms:modified xsi:type="dcterms:W3CDTF">2020-04-29T07:25:05Z</dcterms:modified>
</cp:coreProperties>
</file>