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80" r:id="rId3"/>
    <p:sldId id="258" r:id="rId4"/>
    <p:sldId id="267" r:id="rId5"/>
    <p:sldId id="279" r:id="rId6"/>
    <p:sldId id="269" r:id="rId7"/>
    <p:sldId id="274" r:id="rId8"/>
    <p:sldId id="272" r:id="rId9"/>
    <p:sldId id="284" r:id="rId10"/>
    <p:sldId id="270" r:id="rId11"/>
    <p:sldId id="271" r:id="rId12"/>
    <p:sldId id="268" r:id="rId13"/>
    <p:sldId id="266" r:id="rId14"/>
    <p:sldId id="282" r:id="rId15"/>
    <p:sldId id="261" r:id="rId16"/>
    <p:sldId id="26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5385" y="1124744"/>
            <a:ext cx="7670691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Урок русского языка в 7 классе</a:t>
            </a:r>
          </a:p>
          <a:p>
            <a:pPr algn="ctr"/>
            <a:r>
              <a:rPr lang="ru-RU" sz="2800" dirty="0">
                <a:latin typeface="Arial Black" panose="020B0A04020102020204" pitchFamily="34" charset="0"/>
              </a:rPr>
              <a:t>н</a:t>
            </a:r>
            <a:r>
              <a:rPr lang="ru-RU" sz="2800" dirty="0" smtClean="0">
                <a:latin typeface="Arial Black" panose="020B0A04020102020204" pitchFamily="34" charset="0"/>
              </a:rPr>
              <a:t>а тему </a:t>
            </a:r>
            <a:r>
              <a:rPr lang="ru-RU" sz="28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«Курить- здоровью вредить»</a:t>
            </a:r>
          </a:p>
          <a:p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4169505"/>
            <a:ext cx="48317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Подготовила учитель ГБОУ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СОШ №5 «ОЦ» </a:t>
            </a:r>
            <a:r>
              <a:rPr lang="ru-RU" dirty="0" err="1" smtClean="0">
                <a:latin typeface="Arial Black" panose="020B0A04020102020204" pitchFamily="34" charset="0"/>
              </a:rPr>
              <a:t>г.Новокуйбышевска</a:t>
            </a:r>
            <a:endParaRPr lang="ru-RU" dirty="0" smtClean="0">
              <a:latin typeface="Arial Black" panose="020B0A04020102020204" pitchFamily="34" charset="0"/>
            </a:endParaRPr>
          </a:p>
          <a:p>
            <a:r>
              <a:rPr lang="ru-RU" dirty="0">
                <a:latin typeface="Arial Black" panose="020B0A04020102020204" pitchFamily="34" charset="0"/>
              </a:rPr>
              <a:t>р</a:t>
            </a:r>
            <a:r>
              <a:rPr lang="ru-RU" dirty="0" smtClean="0">
                <a:latin typeface="Arial Black" panose="020B0A04020102020204" pitchFamily="34" charset="0"/>
              </a:rPr>
              <a:t>усского языка и литературы</a:t>
            </a:r>
          </a:p>
          <a:p>
            <a:r>
              <a:rPr lang="ru-RU" dirty="0" err="1" smtClean="0">
                <a:latin typeface="Arial Black" panose="020B0A04020102020204" pitchFamily="34" charset="0"/>
              </a:rPr>
              <a:t>Чурсина</a:t>
            </a:r>
            <a:r>
              <a:rPr lang="ru-RU" dirty="0" smtClean="0">
                <a:latin typeface="Arial Black" panose="020B0A04020102020204" pitchFamily="34" charset="0"/>
              </a:rPr>
              <a:t> Мария Георгиевна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692696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формированию негативного отношения 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вейпингу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мотивировать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к здоровому образу жизни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изученный материал, выполняя практическую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работу, включающую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виды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заданий, относящихся к теме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Вейп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контроль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799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351582"/>
            <a:ext cx="3691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Происхождение слова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196752"/>
            <a:ext cx="820891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от английского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vape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«курить электронную сигарету» ← англ.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vapour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аналогии с курением —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smoking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состоящим из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smoke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(дым) +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ing-ового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окончания, — появилось слово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vaping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(парение) по той же схеме.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vaping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произошло от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vape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что также стало обозначением всего этого движения. Хотя, по сути,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vape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переводится просто как «пар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5364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486473"/>
            <a:ext cx="4501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Лексическое значение слов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0690" y="1120369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Вейпинг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курения электронной сигареты, испарителей и других подобных устройств.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Вейпы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электронные сигареты, мини-кальяны.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Вейперы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новый вид курильщиков, которые курят не обычные сигареты, а сигареты с электронной начинкой, пропагандируя курение электронных устройств как безопасную альтернативу обычным сигаретам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Вейпинг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новое течение среди молодежи,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курильщики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объединяются в группы, покупают различные устройства для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4208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196752"/>
            <a:ext cx="87849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Однокоренные слова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вейперский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вейпить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2400" b="1" i="1" dirty="0" smtClean="0"/>
              <a:t>Вспомните, что такое синонимы, антонимы. Подберите синонимы</a:t>
            </a:r>
            <a:r>
              <a:rPr lang="ru-RU" sz="2400" dirty="0" smtClean="0"/>
              <a:t>.</a:t>
            </a:r>
          </a:p>
          <a:p>
            <a:pPr algn="just"/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Синонимы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паритель,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курильщик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sz="2400" b="1" i="1" dirty="0" smtClean="0"/>
              <a:t>Подберите </a:t>
            </a:r>
            <a:r>
              <a:rPr lang="ru-RU" sz="2400" b="1" dirty="0" smtClean="0">
                <a:solidFill>
                  <a:srgbClr val="7030A0"/>
                </a:solidFill>
              </a:rPr>
              <a:t>антонимы</a:t>
            </a:r>
            <a:r>
              <a:rPr lang="ru-RU" sz="2400" b="1" dirty="0" smtClean="0"/>
              <a:t> </a:t>
            </a:r>
            <a:r>
              <a:rPr lang="ru-RU" sz="2400" b="1" i="1" dirty="0" smtClean="0"/>
              <a:t> к словам:</a:t>
            </a:r>
          </a:p>
          <a:p>
            <a:pPr algn="just"/>
            <a:endParaRPr lang="ru-RU" dirty="0" smtClean="0"/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Болезнь-…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Больной-…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Слабый-…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Слабость-…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Хилый-…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Пассивный-…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Курящий-…</a:t>
            </a: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359379"/>
            <a:ext cx="9013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/>
              <a:t>Подберите однокоренные слова и сделайте морфемный разбор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3626637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-81897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 smtClean="0"/>
              <a:t>В данном тексте найдите </a:t>
            </a:r>
            <a:r>
              <a:rPr lang="ru-RU" sz="2400" b="1" i="1" dirty="0" smtClean="0">
                <a:solidFill>
                  <a:srgbClr val="7030A0"/>
                </a:solidFill>
              </a:rPr>
              <a:t>причастия  </a:t>
            </a:r>
            <a:r>
              <a:rPr lang="ru-RU" sz="2400" b="1" i="1" dirty="0" smtClean="0"/>
              <a:t>и дайте им</a:t>
            </a:r>
          </a:p>
          <a:p>
            <a:pPr algn="just"/>
            <a:r>
              <a:rPr lang="ru-RU" sz="2400" b="1" i="1" dirty="0" smtClean="0"/>
              <a:t> характеристику.  Если есть </a:t>
            </a:r>
            <a:r>
              <a:rPr lang="ru-RU" sz="2400" b="1" i="1" dirty="0" smtClean="0">
                <a:solidFill>
                  <a:srgbClr val="7030A0"/>
                </a:solidFill>
              </a:rPr>
              <a:t>причастные обороты</a:t>
            </a:r>
            <a:r>
              <a:rPr lang="ru-RU" sz="2400" b="1" i="1" dirty="0" smtClean="0"/>
              <a:t>, </a:t>
            </a:r>
          </a:p>
          <a:p>
            <a:pPr algn="just"/>
            <a:r>
              <a:rPr lang="ru-RU" sz="2400" b="1" i="1" dirty="0" smtClean="0"/>
              <a:t>объясните </a:t>
            </a:r>
            <a:r>
              <a:rPr lang="ru-RU" sz="2400" b="1" i="1" dirty="0" smtClean="0">
                <a:solidFill>
                  <a:srgbClr val="7030A0"/>
                </a:solidFill>
              </a:rPr>
              <a:t>расстановку знаков препинания.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3040" y="836712"/>
            <a:ext cx="799288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 сравнить с ингалятором, в котором при закипании жидкости образуется пар,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вдыхаемый  курильщиком.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выделяющемся паре при курении электронных сигарет содержится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тридцать одно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вещество.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Никотин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содержащийся 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жидкостях, вызывает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зависимость, а также приводит к развитию раковых заболеваний.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Вдыхаемый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дым вызывает сухость во рту.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Бесконтрольное вдыхание пара, содержащего никотин, может привести к передозировке никотина с соответствующими симптомами: головокружением, тошнотой, головной болью, повышенным слюноотделением, болью в животе, диареей, общей слабостью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" y="-38742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3362" y="1772816"/>
            <a:ext cx="90306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курения обычных сигарет электронными может продлевать период полного отказа от курения.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 о некоторых случаях, взорвавшихся около лица электронных сигаретах в связи с перегревом аккумулятора.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Общее использование одного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привести к передачи инфекционных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заболеваний,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таких как гепатит и туберкулез.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устройство для парения в общественных местах, среди детей и молодежи вероятен большой риск подать заразительный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и, возможно,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те, кто не курил вообще, начнут курить именно с этого испаряющего устройства.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Курение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вейпов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вызывает психологическую зависимость.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1339" y="188640"/>
            <a:ext cx="886768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Кореи провели исследование жидкости для электронных сигарет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выявили,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минимум,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десять токсинов и несоответствие между заявленным содержанием никотина и фактическим.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242088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55575" y="1556792"/>
            <a:ext cx="784887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Курение вредит здоровью, последствия курения проявляются позже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Курить-здоровью вредить.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Психологическая зависимость-это неконтролируемая тяга к чему-либо.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71600" y="349692"/>
            <a:ext cx="814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Выполните синтаксический разбор предложений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45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1564243"/>
            <a:ext cx="890764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1.Курильщики </a:t>
            </a:r>
            <a:r>
              <a:rPr lang="ru-RU" sz="2000" b="1" dirty="0"/>
              <a:t>впускают врага в свои уста, который похищает их мозг</a:t>
            </a:r>
            <a:r>
              <a:rPr lang="ru-RU" sz="2000" dirty="0"/>
              <a:t>.</a:t>
            </a:r>
          </a:p>
          <a:p>
            <a:r>
              <a:rPr lang="ru-RU" sz="2000" b="1" dirty="0" smtClean="0"/>
              <a:t>2.Кто </a:t>
            </a:r>
            <a:r>
              <a:rPr lang="ru-RU" sz="2000" b="1" dirty="0"/>
              <a:t>много курит, у того зубы желтеют.</a:t>
            </a:r>
            <a:endParaRPr lang="ru-RU" sz="2000" dirty="0"/>
          </a:p>
          <a:p>
            <a:r>
              <a:rPr lang="ru-RU" sz="2000" b="1" dirty="0" smtClean="0"/>
              <a:t>3.Заядлого </a:t>
            </a:r>
            <a:r>
              <a:rPr lang="ru-RU" sz="2000" b="1" dirty="0"/>
              <a:t>курильщика муха крылом перешибет.</a:t>
            </a:r>
            <a:endParaRPr lang="ru-RU" sz="2000" dirty="0"/>
          </a:p>
          <a:p>
            <a:r>
              <a:rPr lang="ru-RU" sz="2000" b="1" dirty="0" smtClean="0"/>
              <a:t>4.Кто </a:t>
            </a:r>
            <a:r>
              <a:rPr lang="ru-RU" sz="2000" b="1" dirty="0"/>
              <a:t>курит табак, тот себе враг.</a:t>
            </a:r>
            <a:endParaRPr lang="ru-RU" sz="2000" dirty="0"/>
          </a:p>
          <a:p>
            <a:r>
              <a:rPr lang="ru-RU" sz="2000" b="1" dirty="0" smtClean="0"/>
              <a:t>5.Курение </a:t>
            </a:r>
            <a:r>
              <a:rPr lang="ru-RU" sz="2000" b="1" dirty="0"/>
              <a:t>– дурная привычка.</a:t>
            </a:r>
            <a:endParaRPr lang="ru-RU" sz="2000" dirty="0"/>
          </a:p>
          <a:p>
            <a:r>
              <a:rPr lang="ru-RU" sz="2000" b="1" dirty="0" smtClean="0"/>
              <a:t>6.Кто </a:t>
            </a:r>
            <a:r>
              <a:rPr lang="ru-RU" sz="2000" b="1" dirty="0"/>
              <a:t>табачное зелье любит, тот сам себя губит.</a:t>
            </a:r>
            <a:endParaRPr lang="ru-RU" sz="2000" dirty="0"/>
          </a:p>
          <a:p>
            <a:r>
              <a:rPr lang="ru-RU" sz="2000" b="1" dirty="0" smtClean="0"/>
              <a:t>7.Курение </a:t>
            </a:r>
            <a:r>
              <a:rPr lang="ru-RU" sz="2000" b="1" dirty="0"/>
              <a:t>– медленное самоубийство.</a:t>
            </a:r>
            <a:endParaRPr lang="ru-RU" sz="2000" dirty="0"/>
          </a:p>
          <a:p>
            <a:r>
              <a:rPr lang="ru-RU" sz="2000" b="1" dirty="0" smtClean="0"/>
              <a:t>8.Курение </a:t>
            </a:r>
            <a:r>
              <a:rPr lang="ru-RU" sz="2000" b="1" dirty="0"/>
              <a:t>не личное дела, а большое общественное зло.</a:t>
            </a:r>
            <a:endParaRPr lang="ru-RU" sz="2000" dirty="0"/>
          </a:p>
          <a:p>
            <a:r>
              <a:rPr lang="ru-RU" sz="2000" b="1" dirty="0" smtClean="0"/>
              <a:t>9.Курит </a:t>
            </a:r>
            <a:r>
              <a:rPr lang="ru-RU" sz="2000" b="1" dirty="0"/>
              <a:t>один, а плоды курения достаются многим.</a:t>
            </a:r>
            <a:endParaRPr lang="ru-RU" sz="2000" dirty="0"/>
          </a:p>
          <a:p>
            <a:r>
              <a:rPr lang="ru-RU" sz="2000" b="1" dirty="0" smtClean="0"/>
              <a:t>10.Куришь </a:t>
            </a:r>
            <a:r>
              <a:rPr lang="ru-RU" sz="2000" b="1" dirty="0"/>
              <a:t>- сам себя погубишь.</a:t>
            </a:r>
            <a:endParaRPr lang="ru-RU" sz="2000" dirty="0"/>
          </a:p>
          <a:p>
            <a:r>
              <a:rPr lang="ru-RU" sz="2000" b="1" dirty="0" smtClean="0"/>
              <a:t>11.От </a:t>
            </a:r>
            <a:r>
              <a:rPr lang="ru-RU" sz="2000" b="1" dirty="0"/>
              <a:t>кого табачищем несет, тот себя не бережет.</a:t>
            </a:r>
            <a:endParaRPr lang="ru-RU" sz="2000" dirty="0"/>
          </a:p>
          <a:p>
            <a:r>
              <a:rPr lang="ru-RU" sz="2000" b="1" dirty="0" smtClean="0"/>
              <a:t>12.Табак </a:t>
            </a:r>
            <a:r>
              <a:rPr lang="ru-RU" sz="2000" b="1" dirty="0"/>
              <a:t>– здоровью враг</a:t>
            </a:r>
            <a:r>
              <a:rPr lang="ru-RU" sz="2000" b="1" dirty="0" smtClean="0"/>
              <a:t>.</a:t>
            </a:r>
            <a:endParaRPr lang="ru-RU" sz="2000" dirty="0"/>
          </a:p>
          <a:p>
            <a:r>
              <a:rPr lang="ru-RU" sz="2000" b="1" dirty="0" smtClean="0"/>
              <a:t>13.Табак </a:t>
            </a:r>
            <a:r>
              <a:rPr lang="ru-RU" sz="2000" b="1" dirty="0"/>
              <a:t>уму не товарищ.</a:t>
            </a:r>
            <a:endParaRPr lang="ru-RU" sz="2000" dirty="0"/>
          </a:p>
          <a:p>
            <a:r>
              <a:rPr lang="ru-RU" sz="2000" b="1" dirty="0" smtClean="0"/>
              <a:t>14.Табак </a:t>
            </a:r>
            <a:r>
              <a:rPr lang="ru-RU" sz="2000" b="1" dirty="0"/>
              <a:t>– яд, курение – зло.</a:t>
            </a:r>
            <a:endParaRPr lang="ru-RU" sz="2000" dirty="0"/>
          </a:p>
          <a:p>
            <a:r>
              <a:rPr lang="ru-RU" sz="2000" b="1" dirty="0" smtClean="0"/>
              <a:t>15.Табачный </a:t>
            </a:r>
            <a:r>
              <a:rPr lang="ru-RU" sz="2000" b="1" dirty="0"/>
              <a:t>дурман с разумом не ладит.</a:t>
            </a:r>
            <a:endParaRPr lang="ru-RU" sz="2000" dirty="0"/>
          </a:p>
          <a:p>
            <a:r>
              <a:rPr lang="ru-RU" sz="2000" b="1" dirty="0" smtClean="0"/>
              <a:t>16.Курение </a:t>
            </a:r>
            <a:r>
              <a:rPr lang="ru-RU" sz="2000" b="1" dirty="0"/>
              <a:t>или здоровье – выбирайте сами</a:t>
            </a:r>
            <a:r>
              <a:rPr lang="ru-RU" sz="2000" b="1" dirty="0" smtClean="0"/>
              <a:t>!</a:t>
            </a:r>
            <a:endParaRPr lang="ru-RU" sz="2000" dirty="0"/>
          </a:p>
          <a:p>
            <a:r>
              <a:rPr lang="ru-RU" dirty="0"/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4987" y="247395"/>
            <a:ext cx="2028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Пословицы </a:t>
            </a:r>
            <a:endParaRPr lang="ru-RU" sz="28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5816" y="733246"/>
            <a:ext cx="8656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</a:rPr>
              <a:t>Выпишите те пословицы, где подлежащее и сказуемое </a:t>
            </a:r>
            <a:r>
              <a:rPr lang="ru-RU" sz="2400" b="1" i="1" dirty="0" smtClean="0">
                <a:solidFill>
                  <a:srgbClr val="7030A0"/>
                </a:solidFill>
              </a:rPr>
              <a:t>выражены существительным </a:t>
            </a:r>
            <a:r>
              <a:rPr lang="ru-RU" sz="2400" b="1" i="1" dirty="0">
                <a:solidFill>
                  <a:srgbClr val="7030A0"/>
                </a:solidFill>
              </a:rPr>
              <a:t>в именительном падеже</a:t>
            </a:r>
          </a:p>
        </p:txBody>
      </p:sp>
    </p:spTree>
    <p:extLst>
      <p:ext uri="{BB962C8B-B14F-4D97-AF65-F5344CB8AC3E}">
        <p14:creationId xmlns:p14="http://schemas.microsoft.com/office/powerpoint/2010/main" val="1147270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287070"/>
            <a:ext cx="3544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Словарный диктант</a:t>
            </a:r>
            <a:endParaRPr lang="ru-RU" sz="2800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06636" y="1233000"/>
            <a:ext cx="888230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Злоупотребление, пристрастие, привычка, запрет,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привыкание, склонность, одышка, недостаток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влияние, 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нарушение, отрава, переходный возраст, независимость, 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доровый образ жизни.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project-backup.gym1505.ru/sites/default/files/project/proj-24740/stopvap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36" y="3284984"/>
            <a:ext cx="614517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https://psyfiles.ru/wp-content/uploads/7/9/d/79d7558b2477eb2d6fda213785177aa0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29" y="1052736"/>
            <a:ext cx="8136904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365748" y="260648"/>
            <a:ext cx="26186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Сделаем вывод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359078"/>
            <a:ext cx="7714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Вспомним, что такое сочинение-рассуждение.</a:t>
            </a:r>
            <a:endParaRPr lang="ru-RU" sz="2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340768"/>
            <a:ext cx="8964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Сочинение-рассуждение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предполагает изложение собственных мыслей на заданную тему. Это может быть отзыв о прочитанной книге, рассказ о своём отношении к общественному явлению и тому подобное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сочинения-рассуждения:</a:t>
            </a:r>
          </a:p>
          <a:p>
            <a:pPr algn="just"/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1.Тезис.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2.Аргументы (доказательства или опровержения).</a:t>
            </a: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3.Вывод (заключение).</a:t>
            </a:r>
          </a:p>
        </p:txBody>
      </p:sp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https://fs00.infourok.ru/images/doc/232/77119/5/img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9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386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600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41842" y="359078"/>
            <a:ext cx="3260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/>
              <a:t>Домашнее задание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1854116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Напишите сочинение-рассуждение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https://avatars.mds.yandex.net/i?id=eea01a727c3008cfee39a217a1ba30db-5283746-images-thumbs&amp;n=1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876" b="42747"/>
          <a:stretch/>
        </p:blipFill>
        <p:spPr bwMode="auto">
          <a:xfrm>
            <a:off x="2195736" y="2780928"/>
            <a:ext cx="4896544" cy="24482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4070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4" y="1093386"/>
            <a:ext cx="87849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Курение вредит здоровью, последствия курения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проявляются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Вейпить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нет:  это выбор  лично каждого. Да, сейчас это кажется модно и круто.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мода пройдет, а вот здоровье не вернется, поэтому желаю вам делать свой выбор осознанно.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9362" y="319242"/>
            <a:ext cx="26452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В заключении…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https://ds02.infourok.ru/uploads/ex/0685/000411ac-db3d89cb/2/img1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49" y="2564904"/>
            <a:ext cx="5733011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08818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03648" y="1614380"/>
            <a:ext cx="66247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algn="ctr"/>
            <a:endParaRPr lang="ru-RU" sz="44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Будьте здоровы!</a:t>
            </a:r>
            <a:endParaRPr lang="ru-RU" sz="44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5448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674</Words>
  <Application>Microsoft Office PowerPoint</Application>
  <PresentationFormat>Экран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23</cp:revision>
  <dcterms:created xsi:type="dcterms:W3CDTF">2021-11-02T05:23:23Z</dcterms:created>
  <dcterms:modified xsi:type="dcterms:W3CDTF">2021-11-04T13:41:42Z</dcterms:modified>
</cp:coreProperties>
</file>