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2" r:id="rId2"/>
  </p:sldMasterIdLst>
  <p:notesMasterIdLst>
    <p:notesMasterId r:id="rId36"/>
  </p:notesMasterIdLst>
  <p:sldIdLst>
    <p:sldId id="283" r:id="rId3"/>
    <p:sldId id="291" r:id="rId4"/>
    <p:sldId id="263" r:id="rId5"/>
    <p:sldId id="289" r:id="rId6"/>
    <p:sldId id="258" r:id="rId7"/>
    <p:sldId id="259" r:id="rId8"/>
    <p:sldId id="288" r:id="rId9"/>
    <p:sldId id="257" r:id="rId10"/>
    <p:sldId id="296" r:id="rId11"/>
    <p:sldId id="297" r:id="rId12"/>
    <p:sldId id="265" r:id="rId13"/>
    <p:sldId id="298" r:id="rId14"/>
    <p:sldId id="264" r:id="rId15"/>
    <p:sldId id="290" r:id="rId16"/>
    <p:sldId id="284" r:id="rId17"/>
    <p:sldId id="266" r:id="rId18"/>
    <p:sldId id="299" r:id="rId19"/>
    <p:sldId id="300" r:id="rId20"/>
    <p:sldId id="301" r:id="rId21"/>
    <p:sldId id="302" r:id="rId22"/>
    <p:sldId id="303" r:id="rId23"/>
    <p:sldId id="304" r:id="rId24"/>
    <p:sldId id="305" r:id="rId25"/>
    <p:sldId id="306" r:id="rId26"/>
    <p:sldId id="307" r:id="rId27"/>
    <p:sldId id="308" r:id="rId28"/>
    <p:sldId id="272" r:id="rId29"/>
    <p:sldId id="292" r:id="rId30"/>
    <p:sldId id="293" r:id="rId31"/>
    <p:sldId id="276" r:id="rId32"/>
    <p:sldId id="285" r:id="rId33"/>
    <p:sldId id="286" r:id="rId34"/>
    <p:sldId id="294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944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FAF55B-0E56-44F0-B10E-0A95C7CC0BB6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FEA9B4-21AB-499B-A85F-68E8DEBC61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6023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A9B4-21AB-499B-A85F-68E8DEBC61BB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6276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A9B4-21AB-499B-A85F-68E8DEBC61BB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63435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FEA9B4-21AB-499B-A85F-68E8DEBC61BB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1347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8158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22174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1514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9335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3573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77812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7778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541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0280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4003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64964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E704F-D01B-4F7C-980D-A253B81F2589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749E4-B41C-4EBC-8667-F95584719D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02750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E704F-D01B-4F7C-980D-A253B81F2589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749E4-B41C-4EBC-8667-F95584719D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3513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E704F-D01B-4F7C-980D-A253B81F2589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749E4-B41C-4EBC-8667-F95584719D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5364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E704F-D01B-4F7C-980D-A253B81F2589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749E4-B41C-4EBC-8667-F95584719D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54253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E704F-D01B-4F7C-980D-A253B81F2589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749E4-B41C-4EBC-8667-F95584719D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87711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E704F-D01B-4F7C-980D-A253B81F2589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749E4-B41C-4EBC-8667-F95584719D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5075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E704F-D01B-4F7C-980D-A253B81F2589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749E4-B41C-4EBC-8667-F95584719D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1022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E704F-D01B-4F7C-980D-A253B81F2589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749E4-B41C-4EBC-8667-F95584719D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0087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E704F-D01B-4F7C-980D-A253B81F2589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749E4-B41C-4EBC-8667-F95584719D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59752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E704F-D01B-4F7C-980D-A253B81F2589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749E4-B41C-4EBC-8667-F95584719D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7734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E704F-D01B-4F7C-980D-A253B81F2589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749E4-B41C-4EBC-8667-F95584719DB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719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5896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4E704F-D01B-4F7C-980D-A253B81F2589}" type="datetimeFigureOut">
              <a:rPr lang="ru-RU" smtClean="0"/>
              <a:pPr/>
              <a:t>20.09.2022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749E4-B41C-4EBC-8667-F95584719DB4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6584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E%D1%80%D0%B4%D0%B5%D0%BD_%D0%91%D0%B5%D0%BB%D0%BE%D0%B9_%D0%97%D0%B2%D0%B5%D0%B7%D0%B4%D1%8B" TargetMode="External"/><Relationship Id="rId2" Type="http://schemas.openxmlformats.org/officeDocument/2006/relationships/hyperlink" Target="https://ru.wikipedia.org/wiki/%D0%97%D0%B0_%D1%82%D1%80%D1%83%D0%B4%D0%BE%D0%B2%D0%BE%D0%B5_%D0%BE%D1%82%D0%BB%D0%B8%D1%87%D0%B8%D0%B5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s://ru.wikipedia.org/wiki/%D0%AD%D1%81%D1%82%D0%BE%D0%BD%D1%81%D0%BA%D0%B8%D0%B9_%D0%9E%D0%BB%D0%B8%D0%BC%D0%BF%D0%B8%D0%B9%D1%81%D0%BA%D0%B8%D0%B9_%D0%9A%D0%BE%D0%BC%D0%B8%D1%82%D0%B5%D1%82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C%D0%B5%D0%B4%D0%B0%D0%BB%D1%8C_%C2%AB%D0%97%D0%B0_%D1%82%D1%80%D1%83%D0%B4%D0%BE%D0%B2%D1%83%D1%8E_%D0%B4%D0%BE%D0%B1%D0%BB%D0%B5%D1%81%D1%82%D1%8C%C2%BB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s://ru.wikipedia.org/wiki/%D0%9C%D0%B5%D0%B4%D0%B0%D0%BB%D1%8C_%D0%BE%D1%80%D0%B4%D0%B5%D0%BD%D0%B0_%C2%AB%D0%97%D0%B0_%D0%B7%D0%B0%D1%81%D0%BB%D1%83%D0%B3%D0%B8_%D0%BF%D0%B5%D1%80%D0%B5%D0%B4_%D0%9E%D1%82%D0%B5%D1%87%D0%B5%D1%81%D1%82%D0%B2%D0%BE%D0%BC%C2%BB" TargetMode="Externa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C%D0%B5%D0%B4%D0%B0%D0%BB%D1%8C_%C2%AB%D0%97%D0%B0_%D0%B2%D0%BE%D0%B8%D0%BD%D1%81%D0%BA%D1%83%D1%8E_%D0%B4%D0%BE%D0%B1%D0%BB%D0%B5%D1%81%D1%82%D1%8C%C2%BB_(%D0%9C%D0%92%D0%94)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>
                <a16:creationId xmlns="" xmlns:a16="http://schemas.microsoft.com/office/drawing/2014/main" id="{5DD15883-88AA-4975-8020-95D0E3F69C45}"/>
              </a:ext>
            </a:extLst>
          </p:cNvPr>
          <p:cNvSpPr>
            <a:spLocks/>
          </p:cNvSpPr>
          <p:nvPr/>
        </p:nvSpPr>
        <p:spPr bwMode="auto">
          <a:xfrm>
            <a:off x="683568" y="116632"/>
            <a:ext cx="8315559" cy="3526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1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БЮДЖЕТНОЕ ОБЩЕОБРАЗОВАТЕЛЬНОЕ УЧРЕЖДЕНИЕ ЧУВАШСКОЙ РЕСПУБЛИКИ «ЧУВАШСКИЙ КАДЕТСКИЙ КОРПУС ПРИВОЛЖСКОГО ФЕДЕРАЛЬНОГО ОКРУГА </a:t>
            </a:r>
            <a:endParaRPr lang="en-US" sz="1400" b="1" dirty="0">
              <a:solidFill>
                <a:srgbClr val="00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1400" b="1" dirty="0">
                <a:solidFill>
                  <a:srgbClr val="0000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ИМЕНИ ГЕРОЯ СОВЕТСКОГО СОЮЗА А.В. КОЧЕТОВА»</a:t>
            </a:r>
          </a:p>
          <a:p>
            <a:pPr algn="ctr">
              <a:spcBef>
                <a:spcPts val="0"/>
              </a:spcBef>
              <a:buNone/>
            </a:pPr>
            <a:endParaRPr lang="ru-RU" sz="1400" b="1" dirty="0">
              <a:solidFill>
                <a:srgbClr val="000066"/>
              </a:solidFill>
              <a:latin typeface="Bookman Old Style" panose="02050604050505020204" pitchFamily="18" charset="0"/>
            </a:endParaRPr>
          </a:p>
          <a:p>
            <a:pPr algn="ctr">
              <a:buFontTx/>
              <a:buNone/>
              <a:defRPr/>
            </a:pPr>
            <a:endParaRPr lang="en-US" altLang="ru-RU" sz="2300" b="1" cap="all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r>
              <a:rPr lang="ru-RU" sz="7000" b="1" dirty="0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Олимпийцы </a:t>
            </a:r>
            <a:r>
              <a:rPr lang="ru-RU" sz="7000" b="1" dirty="0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Чувашской </a:t>
            </a:r>
            <a:r>
              <a:rPr lang="ru-RU" sz="7000" b="1" dirty="0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Республики</a:t>
            </a:r>
            <a:endParaRPr lang="ru-RU" sz="2000" b="1" dirty="0" smtClean="0">
              <a:solidFill>
                <a:srgbClr val="000066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ru-RU" sz="1600" dirty="0">
              <a:solidFill>
                <a:srgbClr val="000066"/>
              </a:solidFill>
              <a:effectLst/>
              <a:latin typeface="Bookman Old Style" panose="02050604050505020204" pitchFamily="18" charset="0"/>
              <a:ea typeface="Times New Roman" panose="02020603050405020304" pitchFamily="18" charset="0"/>
            </a:endParaRPr>
          </a:p>
          <a:p>
            <a:pPr algn="ctr">
              <a:spcBef>
                <a:spcPts val="0"/>
              </a:spcBef>
              <a:buNone/>
            </a:pPr>
            <a:endParaRPr lang="ru-RU" sz="1800" dirty="0">
              <a:solidFill>
                <a:srgbClr val="00006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Объект 2">
            <a:extLst>
              <a:ext uri="{FF2B5EF4-FFF2-40B4-BE49-F238E27FC236}">
                <a16:creationId xmlns="" xmlns:a16="http://schemas.microsoft.com/office/drawing/2014/main" id="{36C57829-F6E7-4DB4-84B3-A0EEF4131565}"/>
              </a:ext>
            </a:extLst>
          </p:cNvPr>
          <p:cNvSpPr>
            <a:spLocks/>
          </p:cNvSpPr>
          <p:nvPr/>
        </p:nvSpPr>
        <p:spPr bwMode="auto">
          <a:xfrm>
            <a:off x="5364088" y="4929198"/>
            <a:ext cx="3635039" cy="1280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Автор: </a:t>
            </a:r>
          </a:p>
          <a:p>
            <a:pPr>
              <a:spcBef>
                <a:spcPts val="0"/>
              </a:spcBef>
              <a:buNone/>
            </a:pPr>
            <a:r>
              <a:rPr lang="ru-RU" sz="1800" b="1" dirty="0" err="1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Раськина</a:t>
            </a:r>
            <a:r>
              <a:rPr lang="ru-RU" sz="1800" b="1" dirty="0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Надежда Валериевна</a:t>
            </a:r>
            <a:r>
              <a:rPr lang="ru-RU" sz="1800" b="1" dirty="0" smtClean="0">
                <a:solidFill>
                  <a:srgbClr val="000066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>
              <a:spcBef>
                <a:spcPts val="0"/>
              </a:spcBef>
              <a:buNone/>
            </a:pPr>
            <a:r>
              <a:rPr lang="ru-RU" sz="1800" dirty="0" smtClean="0">
                <a:solidFill>
                  <a:srgbClr val="000066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Учитель математики</a:t>
            </a:r>
            <a:endParaRPr lang="ru-RU" sz="1800" dirty="0" smtClean="0">
              <a:solidFill>
                <a:srgbClr val="000066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buNone/>
              <a:defRPr/>
            </a:pPr>
            <a:endParaRPr lang="ru-RU" altLang="ru-RU" sz="2800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Times New Roman" pitchFamily="18" charset="0"/>
            </a:endParaRPr>
          </a:p>
          <a:p>
            <a:pPr algn="ctr">
              <a:buNone/>
              <a:defRPr/>
            </a:pPr>
            <a:endParaRPr lang="ru-RU" altLang="ru-RU" sz="2800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Times New Roman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BC550FA3-0481-4634-9F8B-694735D34C8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68344" y="764704"/>
            <a:ext cx="1174329" cy="1174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3096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980728"/>
            <a:ext cx="7886700" cy="709961"/>
          </a:xfrm>
        </p:spPr>
        <p:txBody>
          <a:bodyPr>
            <a:normAutofit fontScale="90000"/>
          </a:bodyPr>
          <a:lstStyle/>
          <a:p>
            <a:pPr marL="171450" lvl="0" indent="-171450" algn="ctr">
              <a:spcBef>
                <a:spcPts val="750"/>
              </a:spcBef>
            </a:pPr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Актуальность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b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>
              <a:solidFill>
                <a:srgbClr val="0000CC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2204863"/>
            <a:ext cx="7471742" cy="3972099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Года выдающихся земляков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Чувашской Республики могу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поделиться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учащимися,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замечательные люди выросли на нашей земле и какой вклад внесли в процветание нашей Республики 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страны; </a:t>
            </a:r>
          </a:p>
          <a:p>
            <a:pPr>
              <a:lnSpc>
                <a:spcPct val="10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примере спортсменов, прославивших Чувашскую Республику, побуждать молодежь к занятиям спортом</a:t>
            </a:r>
            <a:r>
              <a:rPr lang="ru-RU" sz="2400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8929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80528" y="5013176"/>
            <a:ext cx="1828800" cy="16208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7992888" cy="792087"/>
          </a:xfrm>
        </p:spPr>
        <p:txBody>
          <a:bodyPr>
            <a:normAutofit/>
          </a:bodyPr>
          <a:lstStyle/>
          <a:p>
            <a:pPr lvl="0">
              <a:spcBef>
                <a:spcPts val="750"/>
              </a:spcBef>
            </a:pP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Цель</a:t>
            </a:r>
            <a:r>
              <a:rPr lang="ru-RU" sz="2400" dirty="0">
                <a:solidFill>
                  <a:srgbClr val="0000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br>
              <a:rPr lang="ru-RU" sz="24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привлечь внимание </a:t>
            </a:r>
            <a:r>
              <a:rPr lang="ru-RU" sz="2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учащихся </a:t>
            </a:r>
            <a:r>
              <a:rPr lang="ru-RU" sz="2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 здоровому образу жизни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2088" y="1412776"/>
            <a:ext cx="7884368" cy="476418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Задачи</a:t>
            </a:r>
            <a:r>
              <a:rPr lang="ru-RU" sz="24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узнать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спортсменах Чувашского края, которые участвовали в Олимпийских играх в разные годы;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значимость спорта в жизни человека; 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примере конкретных спортсменов, что чемпионом может стать каждый – стоит только захотеть;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спорт помогает быть ответственным, дисциплинированным и успешным.</a:t>
            </a:r>
          </a:p>
          <a:p>
            <a:pPr marL="0" indent="0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</a:t>
            </a:r>
          </a:p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  <a:r>
              <a:rPr lang="ru-RU" sz="24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400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может стать олимпийским чемпионом</a:t>
            </a:r>
            <a:r>
              <a:rPr lang="ru-RU" sz="2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80379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80528" y="5013176"/>
            <a:ext cx="1828800" cy="162080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59632" y="567304"/>
            <a:ext cx="772427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Объект 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исследования:</a:t>
            </a:r>
            <a:r>
              <a:rPr lang="ru-RU" sz="24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участники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олимпийских игр Чувашской Республики</a:t>
            </a:r>
            <a:r>
              <a:rPr lang="ru-RU" sz="2200" i="1" dirty="0" smtClean="0"/>
              <a:t>.</a:t>
            </a:r>
          </a:p>
          <a:p>
            <a:pPr algn="ctr">
              <a:lnSpc>
                <a:spcPct val="150000"/>
              </a:lnSpc>
            </a:pP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исследования: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биография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достижения олимпийцев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Чувашии.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1187624" y="2420889"/>
            <a:ext cx="7327726" cy="3756074"/>
          </a:xfrm>
        </p:spPr>
        <p:txBody>
          <a:bodyPr>
            <a:normAutofit/>
          </a:bodyPr>
          <a:lstStyle/>
          <a:p>
            <a:pPr algn="ctr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Методы исследования: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анкетирование;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печатными изданиями;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ресурсами интернета;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нтервью с участником олимпийских игр;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стреча с родственниками спортсмена.</a:t>
            </a:r>
          </a:p>
          <a:p>
            <a:pPr algn="ctr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1034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80528" y="5013176"/>
            <a:ext cx="1828800" cy="16208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498286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работы:</a:t>
            </a:r>
            <a:endParaRPr lang="ru-RU" sz="28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268760"/>
            <a:ext cx="7886700" cy="48553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/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908720"/>
            <a:ext cx="7779196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1. Подготовительный</a:t>
            </a:r>
          </a:p>
          <a:p>
            <a:pPr algn="just">
              <a:spcAft>
                <a:spcPts val="0"/>
              </a:spcAft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определение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целей и формирование задач 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spcAft>
                <a:spcPts val="0"/>
              </a:spcAft>
              <a:buFontTx/>
              <a:buChar char="-"/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обсуждение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плана работы, возможных источников информации,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algn="just"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ожидаемых результатов;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выбор способов работы (используемые методы исследования).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Поисково-исследовательский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(реализация плана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Общался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Татьяной Акимовой по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видеосвязи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 встретился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ее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родственниками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 изучал фотографии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семейного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альбома: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изучал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статьи, книги, написанные о чувашских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олимпийцах; 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Интернет-ресурсы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дополнили сведения по данной теме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3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Завершающий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оформление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материалов исследования;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 создание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презентации;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- формулировка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выводов.</a:t>
            </a:r>
          </a:p>
          <a:p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6784" y="322696"/>
            <a:ext cx="1982044" cy="134495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7656" y="4734658"/>
            <a:ext cx="2991172" cy="189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236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80528" y="5013176"/>
            <a:ext cx="1828800" cy="16208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208912" cy="1872208"/>
          </a:xfrm>
        </p:spPr>
        <p:txBody>
          <a:bodyPr>
            <a:normAutofit/>
          </a:bodyPr>
          <a:lstStyle/>
          <a:p>
            <a:r>
              <a:rPr lang="ru-RU" b="1" dirty="0"/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8800" y="908720"/>
            <a:ext cx="6415608" cy="5400599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pPr marL="0" indent="0">
              <a:buNone/>
            </a:pP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</a:t>
            </a:r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результаты:</a:t>
            </a:r>
            <a:endParaRPr lang="ru-RU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навыков исследовательской работы;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об олимпийцах;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сохранение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памяти, гордость за них, равнение на них;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удовлетворенность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общения с родственниками 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знакомыми;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ропаганда здорового образа жизни.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1815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44208" y="1428355"/>
            <a:ext cx="2592288" cy="301864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365127"/>
            <a:ext cx="7488832" cy="1263674"/>
          </a:xfrm>
        </p:spPr>
        <p:txBody>
          <a:bodyPr>
            <a:normAutofit fontScale="90000"/>
          </a:bodyPr>
          <a:lstStyle/>
          <a:p>
            <a:pPr lvl="0">
              <a:spcBef>
                <a:spcPts val="750"/>
              </a:spcBef>
            </a:pPr>
            <a:r>
              <a:rPr lang="ru-RU" sz="2200" b="1" i="1" dirty="0">
                <a:solidFill>
                  <a:srgbClr val="0000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«Нет ничего благороднее солнца, дающего столько тепла и света, так и люди прославляют те состязания, величественнее которых нет ничего,- Олимпийские игры».</a:t>
            </a:r>
            <a:r>
              <a:rPr lang="ru-RU" sz="2000" b="1" i="1" dirty="0">
                <a:solidFill>
                  <a:srgbClr val="0000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2000" b="1" i="1" dirty="0">
                <a:solidFill>
                  <a:srgbClr val="0000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b="1" i="1" dirty="0">
                <a:solidFill>
                  <a:srgbClr val="0000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                       </a:t>
            </a:r>
            <a:r>
              <a:rPr lang="ru-RU" sz="2000" b="1" i="1" dirty="0" smtClean="0">
                <a:solidFill>
                  <a:srgbClr val="0000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Древнегреческий </a:t>
            </a:r>
            <a:r>
              <a:rPr lang="ru-RU" sz="2000" b="1" i="1" dirty="0">
                <a:solidFill>
                  <a:srgbClr val="0000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поэт Пиндара</a:t>
            </a:r>
            <a:r>
              <a:rPr lang="ru-RU" sz="1900" dirty="0">
                <a:solidFill>
                  <a:srgbClr val="0000CC"/>
                </a:solidFill>
                <a:latin typeface="Calibri" panose="020F0502020204030204"/>
                <a:ea typeface="+mn-ea"/>
                <a:cs typeface="+mn-cs"/>
              </a:rPr>
              <a:t/>
            </a:r>
            <a:br>
              <a:rPr lang="ru-RU" sz="1900" dirty="0">
                <a:solidFill>
                  <a:srgbClr val="0000CC"/>
                </a:solidFill>
                <a:latin typeface="Calibri" panose="020F0502020204030204"/>
                <a:ea typeface="+mn-ea"/>
                <a:cs typeface="+mn-cs"/>
              </a:rPr>
            </a:br>
            <a:endParaRPr lang="ru-RU" dirty="0">
              <a:solidFill>
                <a:srgbClr val="0000CC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428355"/>
            <a:ext cx="59046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Олимпийские игры зародились в древней Греции,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проводились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776 до н.э. по 394 н.э. (всего было проведено 293 Олимпиады)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39552" y="2444018"/>
            <a:ext cx="590465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Первые Олимпийские Игры современности состоялись в 1896 году в Афинах.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Мужчины 14 стран соревновались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9 разных спортивных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культурах(велоспорт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классическая борьба, легкая атлетика, плавание,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теннис).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было разыграно 43 комплекта медалей.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Женщины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появились в спортивных делегациях в 1900 году.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55576" y="4831687"/>
            <a:ext cx="849959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России принимала участие в IV (1908 г.) и V (1912 г.) играх.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последующих всемирных состязаниях в течение 40 лет Россия не участвовала. В 1952 году команда Советского Союза вновь приехала на XV Олимпийские игры в город Хельсинки (Финляндия).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Чувашские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спортсмены впервые дебютировали именно на XV Олимпиаде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407704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80528" y="5013176"/>
            <a:ext cx="1828800" cy="16208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"/>
          </a:xfrm>
        </p:spPr>
        <p:txBody>
          <a:bodyPr>
            <a:noAutofit/>
          </a:bodyPr>
          <a:lstStyle/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012513349"/>
              </p:ext>
            </p:extLst>
          </p:nvPr>
        </p:nvGraphicFramePr>
        <p:xfrm>
          <a:off x="395537" y="764704"/>
          <a:ext cx="8496942" cy="58699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04055">
                  <a:extLst>
                    <a:ext uri="{9D8B030D-6E8A-4147-A177-3AD203B41FA5}">
                      <a16:colId xmlns="" xmlns:a16="http://schemas.microsoft.com/office/drawing/2014/main" val="1947732559"/>
                    </a:ext>
                  </a:extLst>
                </a:gridCol>
                <a:gridCol w="3508858">
                  <a:extLst>
                    <a:ext uri="{9D8B030D-6E8A-4147-A177-3AD203B41FA5}">
                      <a16:colId xmlns="" xmlns:a16="http://schemas.microsoft.com/office/drawing/2014/main" val="508069960"/>
                    </a:ext>
                  </a:extLst>
                </a:gridCol>
                <a:gridCol w="2232701">
                  <a:extLst>
                    <a:ext uri="{9D8B030D-6E8A-4147-A177-3AD203B41FA5}">
                      <a16:colId xmlns="" xmlns:a16="http://schemas.microsoft.com/office/drawing/2014/main" val="1940694997"/>
                    </a:ext>
                  </a:extLst>
                </a:gridCol>
                <a:gridCol w="1027193">
                  <a:extLst>
                    <a:ext uri="{9D8B030D-6E8A-4147-A177-3AD203B41FA5}">
                      <a16:colId xmlns="" xmlns:a16="http://schemas.microsoft.com/office/drawing/2014/main" val="4236045536"/>
                    </a:ext>
                  </a:extLst>
                </a:gridCol>
                <a:gridCol w="1224135">
                  <a:extLst>
                    <a:ext uri="{9D8B030D-6E8A-4147-A177-3AD203B41FA5}">
                      <a16:colId xmlns="" xmlns:a16="http://schemas.microsoft.com/office/drawing/2014/main" val="1415061117"/>
                    </a:ext>
                  </a:extLst>
                </a:gridCol>
              </a:tblGrid>
              <a:tr h="4660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ФИО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 спорта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участия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141969345"/>
                  </a:ext>
                </a:extLst>
              </a:tr>
              <a:tr h="2670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Андреев </a:t>
                      </a: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Павел Андреевич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бег на 10000 м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1972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422295250"/>
                  </a:ext>
                </a:extLst>
              </a:tr>
              <a:tr h="2670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Пуклаков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Николай Иванович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бег на 5000 м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1972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полуфин</a:t>
                      </a: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995065961"/>
                  </a:ext>
                </a:extLst>
              </a:tr>
              <a:tr h="2670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Семёнов Виктор Семёнович 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ходьба на 20 км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1976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782812599"/>
                  </a:ext>
                </a:extLst>
              </a:tr>
              <a:tr h="2670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Мохнёв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Геннадий Дмитриевич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байдарка -4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1980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928072921"/>
                  </a:ext>
                </a:extLst>
              </a:tr>
              <a:tr h="41291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Леонтьев Юрий Кириллович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стрельба из лука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1988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2000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(КЗ)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23993396"/>
                  </a:ext>
                </a:extLst>
              </a:tr>
              <a:tr h="2670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Иванова Алина Петровна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спортивная ходьба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1992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(дизкв.)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12507709"/>
                  </a:ext>
                </a:extLst>
              </a:tr>
              <a:tr h="2670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Пашкова Надежда Николаевна 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маунтинбайк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1996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24788623"/>
                  </a:ext>
                </a:extLst>
              </a:tr>
              <a:tr h="5463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Петрова (Якимова) Людмила Николаевна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бег на 10000 м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марафон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1996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2004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506037380"/>
                  </a:ext>
                </a:extLst>
              </a:tr>
              <a:tr h="5463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Грузинова (</a:t>
                      </a: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Бронюкова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 Елена Николаевна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спортивная ходьба на 10 км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1996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326078704"/>
                  </a:ext>
                </a:extLst>
              </a:tr>
              <a:tr h="26703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Башминов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Александ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Васильевич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баскетбол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2000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(КЗ)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1454465"/>
                  </a:ext>
                </a:extLst>
              </a:tr>
              <a:tr h="5463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Вайнберг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(Ильина) Надежда Алексеевна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марафонский бег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2000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186525067"/>
                  </a:ext>
                </a:extLst>
              </a:tr>
              <a:tr h="5463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Григорьева (Никифорова) Лидия Николаевна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бег на 10000 м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2004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265321802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403648" y="260648"/>
            <a:ext cx="72831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Уроженцы Чувашии </a:t>
            </a:r>
            <a:r>
              <a:rPr lang="ru-RU" sz="24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–участники </a:t>
            </a:r>
            <a:r>
              <a:rPr lang="ru-RU" sz="24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олимпийских игр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198038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80528" y="5013176"/>
            <a:ext cx="1828800" cy="16208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579296" cy="144016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Уроженцы Чувашии –участники олимпийских игр</a:t>
            </a:r>
            <a:endParaRPr lang="ru-RU" sz="2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80521865"/>
              </p:ext>
            </p:extLst>
          </p:nvPr>
        </p:nvGraphicFramePr>
        <p:xfrm>
          <a:off x="444733" y="548680"/>
          <a:ext cx="8375739" cy="645693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72700">
                  <a:extLst>
                    <a:ext uri="{9D8B030D-6E8A-4147-A177-3AD203B41FA5}">
                      <a16:colId xmlns="" xmlns:a16="http://schemas.microsoft.com/office/drawing/2014/main" val="1947732559"/>
                    </a:ext>
                  </a:extLst>
                </a:gridCol>
                <a:gridCol w="3626575">
                  <a:extLst>
                    <a:ext uri="{9D8B030D-6E8A-4147-A177-3AD203B41FA5}">
                      <a16:colId xmlns="" xmlns:a16="http://schemas.microsoft.com/office/drawing/2014/main" val="508069960"/>
                    </a:ext>
                  </a:extLst>
                </a:gridCol>
                <a:gridCol w="2088232">
                  <a:extLst>
                    <a:ext uri="{9D8B030D-6E8A-4147-A177-3AD203B41FA5}">
                      <a16:colId xmlns="" xmlns:a16="http://schemas.microsoft.com/office/drawing/2014/main" val="1940694997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4236045536"/>
                    </a:ext>
                  </a:extLst>
                </a:gridCol>
                <a:gridCol w="1080120">
                  <a:extLst>
                    <a:ext uri="{9D8B030D-6E8A-4147-A177-3AD203B41FA5}">
                      <a16:colId xmlns="" xmlns:a16="http://schemas.microsoft.com/office/drawing/2014/main" val="1415061117"/>
                    </a:ext>
                  </a:extLst>
                </a:gridCol>
              </a:tblGrid>
              <a:tr h="5465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ФИО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 спорта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участия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141969345"/>
                  </a:ext>
                </a:extLst>
              </a:tr>
              <a:tr h="5465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Егорова Ольга Николаевна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бег на 5000 м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бег на 1500 м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422295250"/>
                  </a:ext>
                </a:extLst>
              </a:tr>
              <a:tr h="5710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Иванов Сергей Валерьевич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груп.велогонка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 224 км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ОФГ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995065961"/>
                  </a:ext>
                </a:extLst>
              </a:tr>
              <a:tr h="5465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Захарова (Васильева) Светлана Владимировна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марафон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2004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782812599"/>
                  </a:ext>
                </a:extLst>
              </a:tr>
              <a:tr h="5465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Майорова (Иванова) Альбина Геннадьевна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марафон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2004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928072921"/>
                  </a:ext>
                </a:extLst>
              </a:tr>
              <a:tr h="2732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Абрамов Андрей Викторович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стрельба из лука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 (КЗ)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23993396"/>
                  </a:ext>
                </a:extLst>
              </a:tr>
              <a:tr h="2732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Андреева Вера Сергеевна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маунтинбайк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12507709"/>
                  </a:ext>
                </a:extLst>
              </a:tr>
              <a:tr h="5465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Арясова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Хмелёва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Татьяна Алексеевна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бег на 10000 м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24788623"/>
                  </a:ext>
                </a:extLst>
              </a:tr>
              <a:tr h="2732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Иванов </a:t>
                      </a: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Сергей</a:t>
                      </a:r>
                      <a:r>
                        <a:rPr lang="ru-RU" sz="1800" b="1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Николаевич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бег на 10000 м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506037380"/>
                  </a:ext>
                </a:extLst>
              </a:tr>
              <a:tr h="5465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Тимофеева (Никифорова) Ирина Николаевна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марафон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326078704"/>
                  </a:ext>
                </a:extLst>
              </a:tr>
              <a:tr h="5465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Акимова (Семенова) Татьяна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Сергеевна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биатлон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411454465"/>
                  </a:ext>
                </a:extLst>
              </a:tr>
              <a:tr h="2884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Поляшов</a:t>
                      </a: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Владислав Сергеевич 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гимн.(</a:t>
                      </a: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конь,брусья</a:t>
                      </a: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14,</a:t>
                      </a:r>
                      <a:r>
                        <a:rPr lang="ru-RU" sz="1800" b="1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186525067"/>
                  </a:ext>
                </a:extLst>
              </a:tr>
              <a:tr h="5465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Герасимова Елена Анатольевна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гимнастика (бревно)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2653218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91685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80528" y="5013176"/>
            <a:ext cx="1828800" cy="16208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648" y="188640"/>
            <a:ext cx="7632847" cy="70145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2008"/>
          </a:xfrm>
        </p:spPr>
        <p:txBody>
          <a:bodyPr>
            <a:noAutofit/>
          </a:bodyPr>
          <a:lstStyle/>
          <a:p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398301261"/>
              </p:ext>
            </p:extLst>
          </p:nvPr>
        </p:nvGraphicFramePr>
        <p:xfrm>
          <a:off x="395536" y="1237794"/>
          <a:ext cx="8640959" cy="4594202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12598">
                  <a:extLst>
                    <a:ext uri="{9D8B030D-6E8A-4147-A177-3AD203B41FA5}">
                      <a16:colId xmlns="" xmlns:a16="http://schemas.microsoft.com/office/drawing/2014/main" val="1947732559"/>
                    </a:ext>
                  </a:extLst>
                </a:gridCol>
                <a:gridCol w="3568331">
                  <a:extLst>
                    <a:ext uri="{9D8B030D-6E8A-4147-A177-3AD203B41FA5}">
                      <a16:colId xmlns="" xmlns:a16="http://schemas.microsoft.com/office/drawing/2014/main" val="508069960"/>
                    </a:ext>
                  </a:extLst>
                </a:gridCol>
                <a:gridCol w="2270544">
                  <a:extLst>
                    <a:ext uri="{9D8B030D-6E8A-4147-A177-3AD203B41FA5}">
                      <a16:colId xmlns="" xmlns:a16="http://schemas.microsoft.com/office/drawing/2014/main" val="1940694997"/>
                    </a:ext>
                  </a:extLst>
                </a:gridCol>
                <a:gridCol w="1044603">
                  <a:extLst>
                    <a:ext uri="{9D8B030D-6E8A-4147-A177-3AD203B41FA5}">
                      <a16:colId xmlns="" xmlns:a16="http://schemas.microsoft.com/office/drawing/2014/main" val="4236045536"/>
                    </a:ext>
                  </a:extLst>
                </a:gridCol>
                <a:gridCol w="1244883">
                  <a:extLst>
                    <a:ext uri="{9D8B030D-6E8A-4147-A177-3AD203B41FA5}">
                      <a16:colId xmlns="" xmlns:a16="http://schemas.microsoft.com/office/drawing/2014/main" val="1415061117"/>
                    </a:ext>
                  </a:extLst>
                </a:gridCol>
              </a:tblGrid>
              <a:tr h="5478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ФИО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Вид спорта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 участия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Результат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141969345"/>
                  </a:ext>
                </a:extLst>
              </a:tr>
              <a:tr h="2492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Бурлакова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</a:t>
                      </a: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Шамакова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) Надежда Валентиновна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лыжная эстафета </a:t>
                      </a:r>
                      <a:endParaRPr lang="ru-RU" sz="18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4x5 км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1984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4, 9(КЗ)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422295250"/>
                  </a:ext>
                </a:extLst>
              </a:tr>
              <a:tr h="3653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Шеходанова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Наталья Геннадьевна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бег на 100 м с барьерами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1996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 (допинг)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995065961"/>
                  </a:ext>
                </a:extLst>
              </a:tr>
              <a:tr h="2492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Мышковец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Юрий Михайлович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тяжелая атлетика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782812599"/>
                  </a:ext>
                </a:extLst>
              </a:tr>
              <a:tr h="2492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Гольц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Наталья Юрьевна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вольная борьба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928072921"/>
                  </a:ext>
                </a:extLst>
              </a:tr>
              <a:tr h="3853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Сибилёва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Татьяна Валерьевна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спортивная ходьба на 20 км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23993396"/>
                  </a:ext>
                </a:extLst>
              </a:tr>
              <a:tr h="2492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Савицкая Кристина Николаевна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легкоатлетическое семиборье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2012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12507709"/>
                  </a:ext>
                </a:extLst>
              </a:tr>
              <a:tr h="2492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Муратова Елена Игоревна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фристайл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2014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024788623"/>
                  </a:ext>
                </a:extLst>
              </a:tr>
              <a:tr h="77874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Козырев Сергей Вадимович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вольная борьба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2021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1/8 финала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5060373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52939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712968" cy="636680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Призеры олимпиад, представляющие Чувашию</a:t>
            </a:r>
            <a:endParaRPr lang="ru-RU" sz="36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115616" y="1406769"/>
            <a:ext cx="7720652" cy="5118575"/>
          </a:xfrm>
        </p:spPr>
        <p:txBody>
          <a:bodyPr/>
          <a:lstStyle/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Корнилаев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Сергей Григорьевич -</a:t>
            </a:r>
          </a:p>
          <a:p>
            <a:pPr marL="0" indent="0">
              <a:buNone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бронзовый призер по вольной борьбе (1980, Москва)</a:t>
            </a:r>
          </a:p>
          <a:p>
            <a:pPr marL="0" indent="0">
              <a:buNone/>
            </a:pP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Сидорова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Анжелика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Александровна- серебренный призер по прыжкам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шестом (2021, Токио)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604448" y="1412776"/>
            <a:ext cx="231821" cy="13467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6706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412776"/>
            <a:ext cx="7886700" cy="49685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Чувашская Республика занимает 57 место среди регионов бывшего СССР по олимпийским медалям. 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13-ю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уроженцами Чувашии в составе команды СССР или России завоевано 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олимпийский медалей: </a:t>
            </a:r>
            <a:endPara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 золотых </a:t>
            </a:r>
          </a:p>
          <a:p>
            <a:pPr marL="0" indent="0" algn="ctr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серебряных</a:t>
            </a:r>
          </a:p>
          <a:p>
            <a:pPr marL="0" indent="0" algn="ctr">
              <a:buNone/>
            </a:pP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бронзовых</a:t>
            </a:r>
            <a:r>
              <a:rPr lang="ru-RU" sz="3200" b="1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0157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2808312" cy="345638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63668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Игнатьев </a:t>
            </a:r>
            <a:r>
              <a:rPr lang="ru-RU" b="1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Ардалион</a:t>
            </a:r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Васильевич</a:t>
            </a:r>
            <a:br>
              <a:rPr lang="ru-R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(легкая атлетика</a:t>
            </a:r>
            <a:r>
              <a:rPr lang="ru-R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6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3203848" y="1412776"/>
            <a:ext cx="5940152" cy="5328592"/>
          </a:xfrm>
        </p:spPr>
        <p:txBody>
          <a:bodyPr>
            <a:normAutofit fontScale="40000" lnSpcReduction="20000"/>
          </a:bodyPr>
          <a:lstStyle/>
          <a:p>
            <a:pPr marL="342900" lvl="1" indent="0" algn="just">
              <a:lnSpc>
                <a:spcPct val="120000"/>
              </a:lnSpc>
              <a:buNone/>
            </a:pP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24.11.1930 в деревне Новое </a:t>
            </a:r>
            <a:r>
              <a:rPr lang="ru-RU" sz="5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Тойдеряково</a:t>
            </a: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5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Ĕнел</a:t>
            </a: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55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Яльчикского</a:t>
            </a: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Чувашской Республики (</a:t>
            </a:r>
            <a:r>
              <a:rPr lang="ru-RU" sz="5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умер 24.10.1998</a:t>
            </a:r>
            <a:r>
              <a:rPr lang="ru-RU" sz="5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5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1" indent="0" algn="just">
              <a:lnSpc>
                <a:spcPct val="120000"/>
              </a:lnSpc>
              <a:buNone/>
            </a:pPr>
            <a:r>
              <a:rPr lang="ru-RU" sz="5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</a:t>
            </a: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спорта СССР по лёгкой атлетике. </a:t>
            </a:r>
          </a:p>
          <a:p>
            <a:pPr lvl="1" algn="just">
              <a:lnSpc>
                <a:spcPct val="120000"/>
              </a:lnSpc>
            </a:pPr>
            <a:r>
              <a:rPr lang="ru-RU" sz="5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</a:t>
            </a: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рекордсмен Европы (1945); </a:t>
            </a:r>
            <a:endParaRPr lang="ru-RU" sz="5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</a:pPr>
            <a:r>
              <a:rPr lang="ru-RU" sz="5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 </a:t>
            </a:r>
            <a:r>
              <a:rPr lang="ru-RU" sz="5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5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5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5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1952 4-е место);</a:t>
            </a:r>
          </a:p>
          <a:p>
            <a:pPr lvl="1">
              <a:lnSpc>
                <a:spcPct val="120000"/>
              </a:lnSpc>
            </a:pPr>
            <a:r>
              <a:rPr lang="ru-RU" sz="5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бронзовый </a:t>
            </a:r>
            <a:r>
              <a:rPr lang="ru-RU" sz="5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призёр Х</a:t>
            </a:r>
            <a:r>
              <a:rPr lang="en-US" sz="5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 </a:t>
            </a:r>
            <a:endParaRPr lang="ru-RU" sz="55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1" indent="0">
              <a:lnSpc>
                <a:spcPct val="120000"/>
              </a:lnSpc>
              <a:buNone/>
            </a:pPr>
            <a:r>
              <a:rPr lang="ru-RU" sz="5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Олимпийских игр </a:t>
            </a:r>
            <a:r>
              <a:rPr lang="ru-RU" sz="5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(1956); </a:t>
            </a:r>
            <a:endParaRPr lang="ru-RU" sz="55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</a:pPr>
            <a:r>
              <a:rPr lang="ru-RU" sz="5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16-кратный </a:t>
            </a: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рекордсмен СССР; </a:t>
            </a:r>
            <a:endParaRPr lang="ru-RU" sz="5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</a:pPr>
            <a:r>
              <a:rPr lang="ru-RU" sz="5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15-кратный </a:t>
            </a: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 </a:t>
            </a:r>
            <a:r>
              <a:rPr lang="ru-RU" sz="5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СССР</a:t>
            </a: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ru-RU" sz="5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lvl="1" indent="0">
              <a:lnSpc>
                <a:spcPct val="120000"/>
              </a:lnSpc>
              <a:buNone/>
            </a:pP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5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аграждён </a:t>
            </a:r>
            <a:r>
              <a:rPr lang="ru-RU" sz="5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орденами Трудового Красного Знамени и «Знак Почёта».</a:t>
            </a:r>
          </a:p>
          <a:p>
            <a:pPr marL="342900" lvl="1" indent="0" algn="just">
              <a:buNone/>
            </a:pPr>
            <a:endParaRPr lang="ru-RU" dirty="0" smtClean="0"/>
          </a:p>
          <a:p>
            <a:pPr marL="342900" lvl="1" indent="0" algn="just">
              <a:buNone/>
            </a:pPr>
            <a:endParaRPr lang="ru-RU" dirty="0"/>
          </a:p>
          <a:p>
            <a:pPr marL="342900" lvl="1" indent="0" algn="just">
              <a:buNone/>
            </a:pPr>
            <a:r>
              <a:rPr lang="ru-RU" dirty="0" smtClean="0"/>
              <a:t>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9130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260649"/>
            <a:ext cx="5455518" cy="792088"/>
          </a:xfrm>
        </p:spPr>
        <p:txBody>
          <a:bodyPr>
            <a:normAutofit fontScale="90000"/>
          </a:bodyPr>
          <a:lstStyle/>
          <a:p>
            <a:r>
              <a:rPr lang="ru-RU" sz="3000" b="1" dirty="0" err="1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Чиркова-Лозовая</a:t>
            </a:r>
            <a:r>
              <a:rPr lang="ru-RU" sz="30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Светлана Михайловна (фехтование)</a:t>
            </a:r>
            <a:endParaRPr lang="ru-RU" sz="30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124744"/>
            <a:ext cx="8761714" cy="5472608"/>
          </a:xfrm>
        </p:spPr>
        <p:txBody>
          <a:bodyPr>
            <a:normAutofit fontScale="400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Родилась 05.11.1945 г. в деревне </a:t>
            </a:r>
            <a:r>
              <a:rPr lang="ru-RU" sz="5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Топнеры</a:t>
            </a:r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5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Тупнер</a:t>
            </a:r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5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Цивильского</a:t>
            </a:r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Чувашской Республики.</a:t>
            </a:r>
          </a:p>
          <a:p>
            <a:pPr marL="0" indent="0">
              <a:buNone/>
            </a:pPr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спорта СССР по фехтованию ;</a:t>
            </a:r>
          </a:p>
          <a:p>
            <a:pPr marL="0" indent="0">
              <a:buNone/>
            </a:pPr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мастер спорта СССР;</a:t>
            </a:r>
          </a:p>
          <a:p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призер чемпионатов (1968-1970);</a:t>
            </a:r>
          </a:p>
          <a:p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чемпионка Кубков (1972, 1973) СССР;</a:t>
            </a:r>
          </a:p>
          <a:p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призер чемпионатов Европы (1969-1973);</a:t>
            </a:r>
          </a:p>
          <a:p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призер чемпионата мира (1969);</a:t>
            </a:r>
          </a:p>
          <a:p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чемпионка (1970, 1971) мира;</a:t>
            </a:r>
          </a:p>
          <a:p>
            <a:r>
              <a:rPr lang="ru-RU" sz="4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ru-RU" sz="5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чемпионка 19-х и 20-х летних</a:t>
            </a:r>
          </a:p>
          <a:p>
            <a:pPr marL="0" indent="0">
              <a:buNone/>
            </a:pPr>
            <a:r>
              <a:rPr lang="ru-RU" sz="55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Олимпийских игр (1968, 1972) </a:t>
            </a:r>
          </a:p>
          <a:p>
            <a:pPr marL="0" indent="0">
              <a:buNone/>
            </a:pPr>
            <a:r>
              <a:rPr lang="ru-RU" sz="5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фехтованию на рапирах в командном зачете в составе команды СССР.</a:t>
            </a:r>
          </a:p>
          <a:p>
            <a:pPr marL="0" indent="0">
              <a:buNone/>
            </a:pPr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награждена медалью «</a:t>
            </a:r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За трудовое отличие"/>
              </a:rPr>
              <a:t>За трудовое отличие</a:t>
            </a:r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(1972), </a:t>
            </a:r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Орден Белой Звезды"/>
              </a:rPr>
              <a:t>орденом Белой Звезды</a:t>
            </a:r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3-й степени(2006). </a:t>
            </a:r>
          </a:p>
          <a:p>
            <a:pPr marL="0" indent="0">
              <a:buNone/>
            </a:pPr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Почетный член </a:t>
            </a:r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tooltip="Эстонский Олимпийский Комитет"/>
              </a:rPr>
              <a:t>Эстонского олимпийского комитета</a:t>
            </a:r>
            <a:r>
              <a:rPr lang="ru-RU" sz="5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92280" y="1268759"/>
            <a:ext cx="1885667" cy="2563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02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332656"/>
            <a:ext cx="6967686" cy="104764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Соколов Валериан Сергеевич (бокс).</a:t>
            </a:r>
            <a:r>
              <a:rPr lang="ru-RU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 descr="https://www.cheboksary.ru/images/107139.jpg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2160240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833900" y="980728"/>
            <a:ext cx="5842556" cy="4883273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30.08.1946 г. в деревне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Шихабылово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Урмарского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Чувашской Республики. 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спорта (1968, бокс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0" indent="0"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чемпион </a:t>
            </a:r>
            <a:r>
              <a:rPr lang="en-US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IXX 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олимпийских игр  </a:t>
            </a:r>
          </a:p>
          <a:p>
            <a:pPr marL="0" indent="0"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(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1968 - до 54 кг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СССР (1968 - до 54 кг, 1969, 1971,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1973 - до 57 кг); </a:t>
            </a: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серебряный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(1972, 1974, 1975 - до 57 кг) призер чемпионатов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СССР; </a:t>
            </a: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бронзовый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(1970 - до 57 кг) призер чемпионатов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СССР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обладатель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Кубка СССР (1967, 1970, 1971). 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ринге провел 216 боев, одержал 196 побед.</a:t>
            </a:r>
          </a:p>
        </p:txBody>
      </p:sp>
    </p:spTree>
    <p:extLst>
      <p:ext uri="{BB962C8B-B14F-4D97-AF65-F5344CB8AC3E}">
        <p14:creationId xmlns:p14="http://schemas.microsoft.com/office/powerpoint/2010/main" xmlns="" val="529204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 descr="D:\НПК\rian707062-hr-ru (2).jp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304" y="1844824"/>
            <a:ext cx="2490916" cy="345638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-99392"/>
            <a:ext cx="8712968" cy="1440160"/>
          </a:xfrm>
        </p:spPr>
        <p:txBody>
          <a:bodyPr>
            <a:noAutofit/>
          </a:bodyPr>
          <a:lstStyle/>
          <a:p>
            <a:pPr algn="ctr"/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Воронков Владимир </a:t>
            </a:r>
            <a:r>
              <a:rPr lang="ru-R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Петрович</a:t>
            </a:r>
            <a:br>
              <a:rPr lang="ru-R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(лыжные гонки)</a:t>
            </a:r>
            <a:endParaRPr lang="ru-RU" sz="36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627784" y="1196752"/>
            <a:ext cx="6516216" cy="52565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20.03.1944 г. в селе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Тугаево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(Тукай) Комсомольского района Чувашской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</a:t>
            </a:r>
            <a:r>
              <a:rPr lang="ru-RU" dirty="0" smtClean="0"/>
              <a:t> 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25.09.2018 г.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Москве</a:t>
            </a:r>
            <a:r>
              <a:rPr lang="ru-RU" dirty="0" smtClean="0"/>
              <a:t>).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мастер спорта СССР по лыжному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спорту; </a:t>
            </a:r>
          </a:p>
          <a:p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частник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 зимних Олимпийских игр </a:t>
            </a:r>
            <a:endParaRPr lang="ru-RU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(1968,  4 –е место в гонке на 30 км); </a:t>
            </a:r>
          </a:p>
          <a:p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зимних Олимпийских игр </a:t>
            </a:r>
            <a: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(1972</a:t>
            </a:r>
            <a:r>
              <a:rPr lang="ru-RU" sz="1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6-кратный чемпион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СССР (1965-1973); 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мира (1970); 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победитель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Кубка мира (1969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агражден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медалью «За трудовую доблесть»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(1972). 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именем названа спортивная школа 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Канаш.</a:t>
            </a:r>
          </a:p>
        </p:txBody>
      </p:sp>
    </p:spTree>
    <p:extLst>
      <p:ext uri="{BB962C8B-B14F-4D97-AF65-F5344CB8AC3E}">
        <p14:creationId xmlns:p14="http://schemas.microsoft.com/office/powerpoint/2010/main" xmlns="" val="3239840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365127"/>
            <a:ext cx="7272808" cy="831626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Ярды </a:t>
            </a:r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Валерий Николаевич (велоспорт</a:t>
            </a: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23528" y="1988840"/>
            <a:ext cx="2005937" cy="3024336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627784" y="908720"/>
            <a:ext cx="6264696" cy="576064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18.01.1948 г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в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селе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Бреняши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Пĕренеш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Шумерлинского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Чувашской Республики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(умер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01.08.1994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г).</a:t>
            </a: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XIX летних (1968, 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Мехико);</a:t>
            </a:r>
          </a:p>
          <a:p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 летних Олимпийских игр </a:t>
            </a:r>
            <a:endParaRPr lang="ru-RU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1972, Мюнхен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мира в командной шоссейной гонке на 100 км (1970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рекордсмен СССР (1969-1972) по велосипедному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спорту;</a:t>
            </a:r>
          </a:p>
          <a:p>
            <a:pPr marL="0" indent="0"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агражден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орденом «Знак Почета». 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Имя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Ярды носит республиканская специализированная детско-юношеская школа олимпийского резерва.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23543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907232"/>
            <a:ext cx="2211422" cy="280831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-387424"/>
            <a:ext cx="7776864" cy="2131441"/>
          </a:xfrm>
        </p:spPr>
        <p:txBody>
          <a:bodyPr>
            <a:noAutofit/>
          </a:bodyPr>
          <a:lstStyle/>
          <a:p>
            <a:r>
              <a:rPr lang="ru-RU" sz="3200" b="1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Кедяров</a:t>
            </a:r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Александр Петрович (стрельба</a:t>
            </a: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3200" b="1" dirty="0"/>
              <a:t/>
            </a:r>
            <a:br>
              <a:rPr lang="ru-RU" sz="3200" b="1" dirty="0"/>
            </a:br>
            <a:endParaRPr lang="ru-RU" sz="32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1906300" cy="2971527"/>
          </a:xfrm>
        </p:spPr>
        <p:txBody>
          <a:bodyPr>
            <a:normAutofit fontScale="92500" lnSpcReduction="10000"/>
          </a:bodyPr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699792" y="764704"/>
            <a:ext cx="6336704" cy="59766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24.12.1947 г. в селе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Янгличи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Янкăăлч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Канашского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Чувашской Республики.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спорта СССР по пулевой стрельбе (1969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спорта СССР (1973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серебряный призер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XXI летних </a:t>
            </a:r>
            <a:endPara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Олимпийских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 (1976, Канада) </a:t>
            </a:r>
            <a:endParaRPr lang="ru-RU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личном составе и командном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зачете;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7-кратный чемпион мира;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6-кратный рекордсмен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мира в личном и командном зачете в упражнении «Бегущий кабан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7-кратный рекордсмен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Eвропы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7-кратный чемпион СССР;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агражден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орденами и медалями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СССР; заслуженный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 физической культуры и спорта Республики Беларусь (2000).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13771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16" y="1844824"/>
            <a:ext cx="2119120" cy="307284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365127"/>
            <a:ext cx="6336704" cy="9036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Егорова Валентина Михайловна </a:t>
            </a:r>
            <a:r>
              <a:rPr lang="ru-RU" sz="3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6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легкая атлетика</a:t>
            </a:r>
            <a:r>
              <a:rPr lang="ru-RU" sz="3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785918" y="980728"/>
            <a:ext cx="7358082" cy="60486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Родилась 16.02.1964 г. в деревне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Изедеркино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Исетерккĕ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Моргаушского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мастер спорта СССР (1984);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мастер международного класса (1988); </a:t>
            </a:r>
          </a:p>
          <a:p>
            <a:pPr algn="just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чемпион мира по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полумарафону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во Франции (1995);</a:t>
            </a:r>
          </a:p>
          <a:p>
            <a:pPr algn="just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бронзовый призер Кубка мира (1991, Лондон);</a:t>
            </a:r>
          </a:p>
          <a:p>
            <a:pPr algn="just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чемпионка Кубка мира (1995); </a:t>
            </a:r>
          </a:p>
          <a:p>
            <a:pPr algn="just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лучший легкоатлет России по итогам 1992 г.;</a:t>
            </a:r>
          </a:p>
          <a:p>
            <a:pPr marL="0" indent="0"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чемпионка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XXV Олимпийских игр в </a:t>
            </a:r>
            <a:endParaRPr lang="ru-RU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марафоне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(1992, Барселона, Испания);</a:t>
            </a:r>
          </a:p>
          <a:p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серебряный призер 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марафоне</a:t>
            </a:r>
          </a:p>
          <a:p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XXVI </a:t>
            </a:r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Олимпийских игр (1996, Атланта, США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награждена медалью ордена «За заслуги перед Отечеством» II степени (1997), орденом «За заслуги перед Чувашской Республикой» (2007).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6004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44624"/>
            <a:ext cx="6895678" cy="1214017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Николаева Елена Николаевна (легкая атлетика)</a:t>
            </a:r>
            <a:endParaRPr lang="ru-RU" sz="3200" dirty="0">
              <a:solidFill>
                <a:srgbClr val="0000CC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7288801" y="980728"/>
            <a:ext cx="1963719" cy="2376264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79513" y="1124744"/>
            <a:ext cx="8424935" cy="244827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Родилась 01.02.1966 г. в деревне </a:t>
            </a:r>
            <a:r>
              <a:rPr lang="ru-RU" sz="8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Акшики</a:t>
            </a:r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8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Акшик</a:t>
            </a:r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8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Мариинско-Посадского</a:t>
            </a:r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Чувашской Республики.</a:t>
            </a:r>
          </a:p>
          <a:p>
            <a:pPr marL="0" indent="0">
              <a:buNone/>
            </a:pP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</a:t>
            </a:r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спорта международного класса (1986</a:t>
            </a: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0" indent="0">
              <a:buNone/>
            </a:pP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мастер спорта СССР по легкой атлетике (1992</a:t>
            </a: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серебряный </a:t>
            </a:r>
            <a:r>
              <a:rPr lang="ru-RU" sz="8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призер </a:t>
            </a:r>
            <a:r>
              <a:rPr lang="ru-RU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XXV </a:t>
            </a:r>
          </a:p>
          <a:p>
            <a:pPr marL="0" indent="0">
              <a:buNone/>
            </a:pPr>
            <a:r>
              <a:rPr lang="ru-RU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8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(1992, </a:t>
            </a:r>
            <a:r>
              <a:rPr lang="ru-RU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Барселона, Испания);</a:t>
            </a:r>
          </a:p>
          <a:p>
            <a:r>
              <a:rPr lang="ru-RU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чемпионка </a:t>
            </a:r>
            <a:r>
              <a:rPr lang="ru-RU" sz="8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XXVI Олимпийских игр </a:t>
            </a:r>
            <a:endParaRPr lang="ru-RU" sz="80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8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(</a:t>
            </a:r>
            <a:r>
              <a:rPr lang="ru-RU" sz="8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1996, </a:t>
            </a:r>
            <a:r>
              <a:rPr lang="ru-RU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Атланта, США);</a:t>
            </a:r>
          </a:p>
          <a:p>
            <a:pPr marL="0" indent="0">
              <a:buNone/>
            </a:pPr>
            <a:r>
              <a:rPr lang="ru-RU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9513" y="3555484"/>
            <a:ext cx="907300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чемпионка СССР и России (1988, 1992, 1995, 1996);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чемпионка мира (2003);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рекордсменка Европы и мира в ходьбе на 10 км (1996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победительница V Кубка Европы 2003 г. в г. Чебоксары по спортивной ходьбе на 20 км и Кубка мира 2004 г.;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чемпионка мира по спортивной ходьбе в закрытом помещении (1994);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II место на Кубке мира в г. Пекин (Китай) (1995);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награждена орденами Почета (1997), «За заслуги перед Чувашской Республикой» (2007).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Ее имя носят Октябрьская ДЮСШ Мариинско-Посадского района Чувашской Республики, Чебоксарская спортивная школа олимпийского резерва № 8 по спортивной ходьбе (2016).</a:t>
            </a:r>
          </a:p>
        </p:txBody>
      </p:sp>
    </p:spTree>
    <p:extLst>
      <p:ext uri="{BB962C8B-B14F-4D97-AF65-F5344CB8AC3E}">
        <p14:creationId xmlns:p14="http://schemas.microsoft.com/office/powerpoint/2010/main" xmlns="" val="614206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5540" y="1700808"/>
            <a:ext cx="2267744" cy="280831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365127"/>
            <a:ext cx="6247606" cy="75961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Андреев Владимир Васильевич (легкая атлетика</a:t>
            </a: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2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79511" y="1412776"/>
            <a:ext cx="8847207" cy="4980211"/>
          </a:xfrm>
        </p:spPr>
        <p:txBody>
          <a:bodyPr>
            <a:normAutofit fontScale="92500" lnSpcReduction="20000"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07.09.1966 г. в деревне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Яманчурино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Яманчурел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Яльчикского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Чувашской Республики.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спорта по ходьбе на 20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км;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победитель первенства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Всесоюзных молодежных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играх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Донецке (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1989);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СССР по спортивной ходьбе (1989, 1991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 (1994, 1995,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1998);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бронзовый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призер V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Кубка Европы (2003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участник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XXV летних Олимпийских игр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(1992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бронзовый 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призер XXVII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Олимпийских игр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(2000);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 физической культуры и спорта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Чувашской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(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2000);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спорта Российской Федерации по легкой атлетике (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2000);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орденом «За заслуги перед Чувашской Республикой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(2007).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80794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365127"/>
            <a:ext cx="6391622" cy="1191666"/>
          </a:xfrm>
        </p:spPr>
        <p:txBody>
          <a:bodyPr>
            <a:normAutofit fontScale="90000"/>
          </a:bodyPr>
          <a:lstStyle/>
          <a:p>
            <a:pPr indent="450215"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 err="1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Древин</a:t>
            </a:r>
            <a:r>
              <a:rPr lang="ru-RU" sz="36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Дмитрий Николаевич (спортивная гимнастика</a:t>
            </a:r>
            <a:r>
              <a:rPr lang="ru-RU" sz="36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1152244" cy="1670449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195736" y="1412776"/>
            <a:ext cx="6840760" cy="525658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Родился 10.01.1982 г. в городе Чебоксары. </a:t>
            </a:r>
            <a:endParaRPr lang="ru-RU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спорта (1998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спорта России международного класса (2000) по спортивной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гимнастике;</a:t>
            </a:r>
          </a:p>
          <a:p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спорта Российской Федерации (2000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емпион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Чувашии, России (2003) в соревнованиях на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перекладине;</a:t>
            </a:r>
          </a:p>
          <a:p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емпион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призер в многоборье Всемирных юношеских игр (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1998);</a:t>
            </a:r>
          </a:p>
          <a:p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победитель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первенства Европы (2000) в командном зачете среди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молодежи;</a:t>
            </a:r>
          </a:p>
          <a:p>
            <a:r>
              <a:rPr lang="ru-R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бронзовый </a:t>
            </a:r>
            <a:r>
              <a:rPr lang="ru-R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призер XXVII </a:t>
            </a:r>
            <a:endParaRPr lang="ru-RU" sz="26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летних </a:t>
            </a:r>
            <a:r>
              <a:rPr lang="ru-RU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Олимпийских игр (2000, Сидней) по спортивной гимнастике в командном зачете в составе команды </a:t>
            </a:r>
            <a:r>
              <a:rPr lang="ru-RU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России; </a:t>
            </a:r>
          </a:p>
          <a:p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 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медалью ордена "За заслуги перед Отечеством" II степени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(2001).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988840"/>
            <a:ext cx="1851024" cy="2683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3258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988840"/>
            <a:ext cx="2051720" cy="267228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-99392"/>
            <a:ext cx="7200800" cy="1584177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Иванова Олимпиада Владимировна (легкая атлетика</a:t>
            </a: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200" dirty="0">
              <a:solidFill>
                <a:srgbClr val="0000CC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907704" y="1071546"/>
            <a:ext cx="7219569" cy="557043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Родилась 26.08.1970 г. в деревне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Мунсют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Мăнçут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Цивильского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района.</a:t>
            </a:r>
          </a:p>
          <a:p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спорта СССР международного класса (1987) по легкой атлетике;</a:t>
            </a:r>
          </a:p>
          <a:p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мастер спорта Российской Федерации по легкой атлетике (2001);</a:t>
            </a:r>
          </a:p>
          <a:p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победительница Игр доброй воли (1994, 2002);</a:t>
            </a:r>
          </a:p>
          <a:p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победительница Кубка Европы (1997) в командном зачете в составе команды России по спортивной ходьбе на 10 км;</a:t>
            </a:r>
          </a:p>
          <a:p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победительница Кубка мира по спортивной ходьбе (1997), рекордсменка мира в спортивной ходьбе на 5 км (1995) и на 20 км (2001);</a:t>
            </a:r>
          </a:p>
          <a:p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чемпионка Кубков России и Европы (1996, 2000, 2001, 2002), по спортивной ходьбе на 20 км;</a:t>
            </a:r>
          </a:p>
          <a:p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рекордсменка мира (2005), чемпионка мира (2005),</a:t>
            </a:r>
          </a:p>
          <a:p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серебряный призер Кубка мира (1997, 2006), </a:t>
            </a:r>
          </a:p>
          <a:p>
            <a:pPr marL="0" indent="0">
              <a:buNone/>
            </a:pPr>
            <a:r>
              <a:rPr lang="ru-RU" sz="8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серебряный </a:t>
            </a:r>
            <a:r>
              <a:rPr lang="ru-RU" sz="8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призер </a:t>
            </a:r>
            <a:r>
              <a:rPr lang="ru-RU" sz="8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XXVIII Олимпийских </a:t>
            </a:r>
            <a:r>
              <a:rPr lang="ru-RU" sz="8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 </a:t>
            </a:r>
            <a:endParaRPr lang="ru-RU" sz="8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8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8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2004, Афины) по спортивной ходьбе на 20 </a:t>
            </a:r>
            <a:r>
              <a:rPr lang="ru-RU" sz="8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км;</a:t>
            </a:r>
            <a:endParaRPr lang="ru-RU" sz="8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Награждена медалью ордена «За заслуги перед Отечеством» II степени, орденом «За заслуги перед Чувашской Республикой».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32426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8641"/>
            <a:ext cx="8424936" cy="792088"/>
          </a:xfrm>
        </p:spPr>
        <p:txBody>
          <a:bodyPr>
            <a:normAutofit fontScale="90000"/>
          </a:bodyPr>
          <a:lstStyle/>
          <a:p>
            <a:r>
              <a:rPr lang="ru-RU" sz="3600" b="1" dirty="0" err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Калентьева</a:t>
            </a:r>
            <a:r>
              <a:rPr lang="ru-RU" sz="36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Ирина Николаевна (велоспорт</a:t>
            </a:r>
            <a:r>
              <a:rPr lang="ru-RU" sz="36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073" y="2916370"/>
            <a:ext cx="1705046" cy="2448272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619672" y="584685"/>
            <a:ext cx="7848872" cy="37424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Родилась 10.11.1977 г. в селе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Норваш-Шигали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Нăрваш-Шăхаль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Батыревского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района. </a:t>
            </a:r>
          </a:p>
          <a:p>
            <a:pPr>
              <a:lnSpc>
                <a:spcPct val="100000"/>
              </a:lnSpc>
            </a:pP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участница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XXVIII 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ОИ </a:t>
            </a:r>
            <a:r>
              <a:rPr lang="ru-RU" sz="1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(2004</a:t>
            </a:r>
            <a:r>
              <a:rPr lang="ru-RU" sz="1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13-е место, </a:t>
            </a:r>
            <a:r>
              <a:rPr lang="ru-RU" sz="1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Афины);</a:t>
            </a:r>
          </a:p>
          <a:p>
            <a:pPr>
              <a:lnSpc>
                <a:spcPct val="100000"/>
              </a:lnSpc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частница XXX  ОИ </a:t>
            </a:r>
            <a:r>
              <a:rPr lang="ru-RU" sz="1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(2012</a:t>
            </a:r>
            <a:r>
              <a:rPr lang="ru-RU" sz="1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4-е место, Лондон</a:t>
            </a:r>
            <a:r>
              <a:rPr lang="ru-RU" sz="1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</a:p>
          <a:p>
            <a:pPr>
              <a:lnSpc>
                <a:spcPct val="100000"/>
              </a:lnSpc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частница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XXI ОИ ( </a:t>
            </a:r>
            <a:r>
              <a:rPr lang="ru-RU" sz="1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2016, 17-е место,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Рио-де-Жанейро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>
              <a:lnSpc>
                <a:spcPct val="100000"/>
              </a:lnSpc>
            </a:pP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бронзовый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призер 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XXX  (</a:t>
            </a:r>
            <a:r>
              <a:rPr lang="ru-RU" sz="1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2008, Пекин) летних </a:t>
            </a:r>
            <a:endParaRPr lang="ru-RU" sz="18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Олимпийских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 по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маунтинбайку;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победительница Кубков России (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1997-2001);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 (1997-2010, 2018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бронзовый (2001) и серебряный (2003, 2009) призер чемпионатов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Европы;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кратная победительница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этапов Кубков мира (2004, 2005, 2007, 2008,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2010);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547664" y="5085184"/>
            <a:ext cx="83689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4-кратный бронзовый призер (2004, 2006, 2008, 2010);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4-кратный серебряный призер (2001, 2005, 2010, 2014);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3-кратная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чемпионка мира (2005, 2008, 2009);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спорта России международного класса (2001) по маунтинбайку;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заслуженный мастер спорта Российской Федерации (2005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6021288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награждена медалями ордена «За заслуги перед Отечеством» II степени (2009),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Медаль "/>
              </a:rPr>
              <a:t>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Медаль "/>
              </a:rPr>
              <a:t>За воинскую доблесть»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(2012), «200 лет внутренних войск МВД России» (2012). </a:t>
            </a:r>
          </a:p>
        </p:txBody>
      </p:sp>
    </p:spTree>
    <p:extLst>
      <p:ext uri="{BB962C8B-B14F-4D97-AF65-F5344CB8AC3E}">
        <p14:creationId xmlns:p14="http://schemas.microsoft.com/office/powerpoint/2010/main" xmlns="" val="608394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-171400"/>
            <a:ext cx="6247606" cy="186208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Петрова-Архипова Татьяна </a:t>
            </a: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Валерьевна </a:t>
            </a:r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(легкая атлетика</a:t>
            </a: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endParaRPr lang="ru-RU" sz="3200" dirty="0">
              <a:solidFill>
                <a:srgbClr val="0000CC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1571612"/>
            <a:ext cx="1931341" cy="2777367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998660" y="1196753"/>
            <a:ext cx="7020746" cy="3240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Родилась 08.04.1983 г. в деревне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Карак-Сирмы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Урмарского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района.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победительница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первенств России (2005) и Европы (2005) в беге на 10000 м среди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молодежи;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бронзовый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призер чемпионатов России (2006, 2008) в беге на 3000 м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препятствиями;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 (2006) в личном и командном зачете по легкоатлетическому кроссу в составе команды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Чувашии;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серебряный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призер чемпионатов Европы (2006) и мира (2007) в беге на 3000 м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препятствиями;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2514" y="4365104"/>
            <a:ext cx="763595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бронзовый призер </a:t>
            </a:r>
            <a:r>
              <a:rPr lang="en-US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XXX </a:t>
            </a:r>
            <a:endParaRPr lang="ru-RU" sz="22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(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2008, Пекин) в беге на 3000 м с препятствиями;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бронзовый 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призер XXX  летних </a:t>
            </a:r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Олимпийских</a:t>
            </a:r>
          </a:p>
          <a:p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 (2012, Лондон) в марафонском беге ;</a:t>
            </a:r>
            <a:r>
              <a:rPr lang="ru-RU" sz="2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спорта (2002);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мастер спорта России международного класса (2003) по легкой атлетике;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награждена медалями орденов «За заслуги перед Чувашской Республикой» (2012), «За заслуги перед Отечеством» II степени (2012).</a:t>
            </a:r>
          </a:p>
        </p:txBody>
      </p:sp>
    </p:spTree>
    <p:extLst>
      <p:ext uri="{BB962C8B-B14F-4D97-AF65-F5344CB8AC3E}">
        <p14:creationId xmlns:p14="http://schemas.microsoft.com/office/powerpoint/2010/main" xmlns="" val="3359706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60648"/>
            <a:ext cx="7886700" cy="471586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Ефремова Лилия Николаевна (биатлон</a:t>
            </a:r>
            <a:r>
              <a:rPr lang="ru-RU" sz="32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2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7504" y="2132856"/>
            <a:ext cx="2121993" cy="3024336"/>
          </a:xfrm>
          <a:prstGeom prst="rect">
            <a:avLst/>
          </a:prstGeo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087216" y="749414"/>
            <a:ext cx="7056784" cy="46085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Родилась 05.04.1971 г. в городе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Чебоксары;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спорта России международного класса (2000) по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биатлону;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емпионка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Чувашии, победительница первенства России (2000) и мира (2000) по биатлону в командном зачете среди юниорок в составе команды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России;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чемпионка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призер (2000, 2002) в личном зачете в гонке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преследования;</a:t>
            </a: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серебряный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призер чемпионата Европы (2001) в гонке преследования и в эстафете 4x7,5 км (2000, 2002) в составе команды России.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ронзовый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призер этапа Кубка мира (2005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2005 выступает за команду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Украины.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378928" y="5450606"/>
            <a:ext cx="7111702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ru-RU" sz="2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бронзовый призер XX зимних Олимпийских игр (2006, Турин) в гонке на 7,5 км по биатлону.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30162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Татьяна </a:t>
            </a:r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Акимова – </a:t>
            </a: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надежда </a:t>
            </a:r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Российского </a:t>
            </a: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биатлона</a:t>
            </a:r>
            <a:endParaRPr lang="ru-RU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905944"/>
            <a:ext cx="5834196" cy="5157176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 algn="just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Родилась 26.10.1990 г. в п. Новые </a:t>
            </a:r>
            <a:r>
              <a:rPr lang="ru-RU" sz="6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Лапсары</a:t>
            </a: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Встала на лыжи в 6 лет.</a:t>
            </a:r>
          </a:p>
          <a:p>
            <a:pPr marL="0" indent="0" algn="just">
              <a:buNone/>
            </a:pP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Тренировалась на лыжной </a:t>
            </a:r>
            <a:r>
              <a:rPr lang="ru-RU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базе МБУДО «ДЮСШ им. А. Тихонова». Т</a:t>
            </a: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ренер </a:t>
            </a:r>
            <a:r>
              <a:rPr lang="ru-RU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спортивной школы </a:t>
            </a:r>
            <a:r>
              <a:rPr lang="ru-RU" sz="6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Ванягин</a:t>
            </a:r>
            <a:r>
              <a:rPr lang="ru-RU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 Иванович и Михайлов Николай </a:t>
            </a:r>
            <a:r>
              <a:rPr lang="ru-RU" sz="6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Алексеевичзнакомил</a:t>
            </a: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Таню с приемами лыжного мастерства. </a:t>
            </a:r>
            <a:endParaRPr lang="ru-RU" sz="6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8 класса училась в училище олимпийского резерва и занималась биатлоном с тренерами Павловым Валерием Михайловичем и Акимовым Анатолием Валентиновичем.</a:t>
            </a:r>
          </a:p>
          <a:p>
            <a:pPr marL="0" indent="0" algn="just">
              <a:buNone/>
            </a:pP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Таня</a:t>
            </a:r>
            <a:r>
              <a:rPr lang="ru-RU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будучи еще маленькой девочкой-шестиклассницей, написала свое заветное желание на бумаге: </a:t>
            </a:r>
            <a:r>
              <a:rPr lang="ru-RU" sz="6200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6200" i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Участвовать на олимпиаде и попасть в тридцатку первых</a:t>
            </a:r>
            <a:r>
              <a:rPr lang="ru-RU" sz="62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endParaRPr lang="ru-RU" sz="6200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6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Первую </a:t>
            </a:r>
            <a:r>
              <a:rPr lang="ru-RU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свою значимую победу Татьяна одержала в 14 лет в городе Сыктывкаре на соревнованиях по лыжным гонкам имени Ларисы </a:t>
            </a:r>
            <a:r>
              <a:rPr lang="ru-RU" sz="6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Сметаниной</a:t>
            </a:r>
            <a:r>
              <a:rPr lang="ru-RU" sz="6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выполнила нормативы кандидата матера спорта.</a:t>
            </a:r>
          </a:p>
          <a:p>
            <a:pPr marL="0" indent="0" fontAlgn="base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3600" dirty="0"/>
          </a:p>
          <a:p>
            <a:pPr fontAlgn="base"/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72200" y="5949279"/>
            <a:ext cx="2304256" cy="227683"/>
          </a:xfrm>
        </p:spPr>
        <p:txBody>
          <a:bodyPr>
            <a:normAutofit fontScale="32500" lnSpcReduction="20000"/>
          </a:bodyPr>
          <a:lstStyle/>
          <a:p>
            <a:pPr fontAlgn="base"/>
            <a:r>
              <a:rPr lang="ru-RU" dirty="0"/>
              <a:t>	</a:t>
            </a:r>
            <a:endParaRPr lang="ru-RU" dirty="0" smtClean="0"/>
          </a:p>
          <a:p>
            <a:pPr fontAlgn="base"/>
            <a:endParaRPr lang="ru-RU" dirty="0"/>
          </a:p>
        </p:txBody>
      </p:sp>
      <p:pic>
        <p:nvPicPr>
          <p:cNvPr id="6" name="Рисунок 5" descr="C:\Users\Alex\Desktop\Акимова\4\4_page-0001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7838" b="22725"/>
          <a:stretch/>
        </p:blipFill>
        <p:spPr bwMode="auto">
          <a:xfrm>
            <a:off x="6588222" y="875678"/>
            <a:ext cx="2482220" cy="38765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pic>
        <p:nvPicPr>
          <p:cNvPr id="7" name="Рисунок 6" descr="C:\Users\Alex\Desktop\Акимова\2_page-0001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7197" b="27717"/>
          <a:stretch/>
        </p:blipFill>
        <p:spPr bwMode="auto">
          <a:xfrm rot="5400000">
            <a:off x="6785216" y="4240119"/>
            <a:ext cx="2088233" cy="2770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1796086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Татьяна </a:t>
            </a:r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Акимова – </a:t>
            </a: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надежда </a:t>
            </a:r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Российского </a:t>
            </a: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биатлона</a:t>
            </a:r>
            <a:endParaRPr lang="ru-RU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905944"/>
            <a:ext cx="5834196" cy="5157176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 algn="just">
              <a:buNone/>
            </a:pP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72200" y="5949279"/>
            <a:ext cx="2304256" cy="227683"/>
          </a:xfrm>
        </p:spPr>
        <p:txBody>
          <a:bodyPr>
            <a:normAutofit fontScale="55000" lnSpcReduction="20000"/>
          </a:bodyPr>
          <a:lstStyle/>
          <a:p>
            <a:pPr fontAlgn="base"/>
            <a:r>
              <a:rPr lang="ru-RU" dirty="0"/>
              <a:t>	</a:t>
            </a:r>
            <a:endParaRPr lang="ru-RU" dirty="0" smtClean="0"/>
          </a:p>
          <a:p>
            <a:pPr fontAlgn="base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0514" y="990142"/>
            <a:ext cx="2283947" cy="18594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2032" y="2988362"/>
            <a:ext cx="3364592" cy="307874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539552" y="1038423"/>
            <a:ext cx="619268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Спортсменка сначала входила в состав юниорской и молодежной сборной России. Но вскоре ее ввели в состав резервной сборной страны.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2011 году Таня выступала на чемпионате мира среди юниоров и на чемпионате Европы.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Первую значимую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победу биатлонистка одержала в 2011 году: она стала серебряным призером чемпионата России по летнему биатлону. Этот успех позволил ей принять участие в чемпионате мира. Б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иатлонистка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Чувашии не смогла завоевать медалей.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2013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 Татьяна сумела блеснуть на зимней универсиаде в Италии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Трентино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Она стала победительницей в эстафете и призером в индивидуальных гонках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/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93901" y="5352587"/>
            <a:ext cx="79500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достигнутые спортивные результаты на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XXVI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Всемирной зимней Универсиаде 2013 года в г.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Трентино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глава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Чувашии вручил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Семеновой и ее тренеру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 Акимову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сертификаты на получение единовременной премии и назначении ежемесячных выплат. </a:t>
            </a:r>
          </a:p>
        </p:txBody>
      </p:sp>
    </p:spTree>
    <p:extLst>
      <p:ext uri="{BB962C8B-B14F-4D97-AF65-F5344CB8AC3E}">
        <p14:creationId xmlns:p14="http://schemas.microsoft.com/office/powerpoint/2010/main" xmlns="" val="306367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Татьяна </a:t>
            </a:r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Акимова – </a:t>
            </a: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надежда </a:t>
            </a:r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Российского </a:t>
            </a: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биатлона</a:t>
            </a:r>
            <a:endParaRPr lang="ru-RU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67544" y="905944"/>
            <a:ext cx="5834196" cy="439526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 fontAlgn="base">
              <a:buNone/>
            </a:pP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3600" dirty="0"/>
          </a:p>
          <a:p>
            <a:pPr fontAlgn="base"/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72200" y="5949279"/>
            <a:ext cx="2304256" cy="227683"/>
          </a:xfrm>
        </p:spPr>
        <p:txBody>
          <a:bodyPr>
            <a:normAutofit fontScale="55000" lnSpcReduction="20000"/>
          </a:bodyPr>
          <a:lstStyle/>
          <a:p>
            <a:pPr fontAlgn="base"/>
            <a:r>
              <a:rPr lang="ru-RU" dirty="0"/>
              <a:t>	</a:t>
            </a:r>
            <a:endParaRPr lang="ru-RU" dirty="0" smtClean="0"/>
          </a:p>
          <a:p>
            <a:pPr fontAlgn="base"/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08313" y="905944"/>
            <a:ext cx="2035687" cy="187498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83568" y="1039951"/>
            <a:ext cx="626469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2014 году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биатлонистка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заняла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3-е место в индивидуальной гонке и 5-е место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спринте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«Ижевской винтовке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2016 году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Канморе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спортсменка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пришла к финишу лишь 23-й,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Преск-Айле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19-й.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мартовском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Кубке мира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Ханты-Мансийске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заняла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12-е место.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декабря на этапе Кубка мира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Чешском городе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-Место Таня одержала свою первую победу в спринте.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Впервые за спортивную карьеру 26-летняя спортсменка сумела войти в десятку лучших.</a:t>
            </a:r>
          </a:p>
          <a:p>
            <a:pPr algn="just" fontAlgn="base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 февраля 2017 года на чемпионате мира по биатлону в австрийском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Хохфильцене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Акимова в составе сборной России завоевала бронзу в   смешанной эстафете.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/>
          <a:srcRect l="25833" r="4230"/>
          <a:stretch/>
        </p:blipFill>
        <p:spPr>
          <a:xfrm>
            <a:off x="6994000" y="2796239"/>
            <a:ext cx="2206531" cy="226950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547664" y="5301208"/>
            <a:ext cx="73963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Олимпиаде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Пхенчхане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Акимова на первых минутах упала 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потнряла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много времени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первом рубеже стрельбы она ни разу не попала в цель. И пришла к финишу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30-й.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9333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204" y="0"/>
            <a:ext cx="8229600" cy="1104479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28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 </a:t>
            </a:r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награды</a:t>
            </a:r>
            <a:endParaRPr lang="ru-RU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 flipH="1">
            <a:off x="9143999" y="2348880"/>
            <a:ext cx="45719" cy="45719"/>
          </a:xfrm>
        </p:spPr>
        <p:txBody>
          <a:bodyPr>
            <a:normAutofit fontScale="25000" lnSpcReduction="20000"/>
          </a:bodyPr>
          <a:lstStyle/>
          <a:p>
            <a:pPr algn="just"/>
            <a:endParaRPr lang="ru-RU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>
          <a:xfrm>
            <a:off x="611560" y="1484784"/>
            <a:ext cx="4104456" cy="5112568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2011 г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- серебряный призер первенства России по летнему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биатлону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 г.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бронзовая медалистка Универсиады в спринте на 7,5 км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Трентино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Италия)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 г.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бронзовая медалистка Универсиады в преследовании на 10 км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Трентино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Италия)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2013 г.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победительница Универсиады в смешанной эстафете (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Трентино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Италия)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2015 г.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лауреат премии IBU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Awards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номинации «Новичок года» сезона 2015/2016.</a:t>
            </a:r>
          </a:p>
          <a:p>
            <a:pPr fontAlgn="base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2016 г.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победительница Кубка мира в спринте (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-Место</a:t>
            </a:r>
            <a:r>
              <a:rPr lang="ru-RU" sz="3200" dirty="0"/>
              <a:t>)</a:t>
            </a:r>
          </a:p>
          <a:p>
            <a:endParaRPr lang="ru-RU" dirty="0"/>
          </a:p>
        </p:txBody>
      </p:sp>
      <p:sp>
        <p:nvSpPr>
          <p:cNvPr id="7" name="Объект 6"/>
          <p:cNvSpPr>
            <a:spLocks noGrp="1"/>
          </p:cNvSpPr>
          <p:nvPr>
            <p:ph sz="quarter" idx="4"/>
          </p:nvPr>
        </p:nvSpPr>
        <p:spPr>
          <a:xfrm>
            <a:off x="4576789" y="1052736"/>
            <a:ext cx="4472492" cy="4992911"/>
          </a:xfrm>
        </p:spPr>
        <p:txBody>
          <a:bodyPr>
            <a:noAutofit/>
          </a:bodyPr>
          <a:lstStyle/>
          <a:p>
            <a:pPr fontAlgn="base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2016 г.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бронзовая медалистка Кубка мира в преследовании (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-Место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fontAlgn="base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2017 г.–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бронзовая медалистка Чемпионата мира в смешанной эстафете (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Хохфильцене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fontAlgn="base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2017 г.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победительница Всемирных военных игр в командном забеге на 7,5 км (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fontAlgn="base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2017 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.– бронзовая медалистка Всемирных военных игр в спринте на 7,5 км (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fontAlgn="base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2018 г.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вошла в 15 лучших на Олимпиаде (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Пхенчхане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Южная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Корея).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2021 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победительница Кубка мира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эстафете (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Поклюка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Словения)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5664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24544" y="4485111"/>
            <a:ext cx="1828800" cy="16208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6633"/>
            <a:ext cx="6858000" cy="648071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 </a:t>
            </a:r>
            <a:endParaRPr lang="ru-RU" sz="28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881337"/>
            <a:ext cx="8064896" cy="5571999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всем мире известны имена величайших спортсменов, в том числе и наших земляков. А как они стали чемпионами, самыми-самыми на нашей планете? Любой ли человек способен выиграть золотую медаль, или нужно родиться со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сверхспособностями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Чтобы стать настоящим спортсменом, требуется много сил, энергии, здоровья, труда и желания. Изо дня в день, с утра до вечера, жизнь спортсмена проходит в тренировках. 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Настоящий спортсмен, в ходе тренировок приобретает много качеств: выносливость, силу, ловкость, меткость, быстроту, грациозность, стройную фигуру, правильную осанку. Так нужно ли вообще заниматься спортом, когда на свете есть так много иных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развлечений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уществует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лишь один, единственно правильный ответ: «Да!». И это убеждение должно крепнуть и развиваться в каждой современной семье, призывая к активным занятиям и здоровому образу жизни в любом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возрасте</a:t>
            </a: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Шансы добиться успехов в спорте у всех практически равны, все зависит уже от нас самих. </a:t>
            </a:r>
          </a:p>
          <a:p>
            <a:pPr algn="just"/>
            <a:r>
              <a:rPr lang="ru-RU" sz="20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А </a:t>
            </a:r>
            <a:r>
              <a:rPr lang="ru-RU" sz="20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самое главное – это огромное желание трудиться, </a:t>
            </a:r>
            <a:endParaRPr lang="ru-RU" sz="2000" b="1" dirty="0" smtClean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дти к </a:t>
            </a:r>
            <a:r>
              <a:rPr lang="ru-RU" sz="20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своей </a:t>
            </a:r>
            <a:r>
              <a:rPr lang="ru-RU" sz="20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мечте</a:t>
            </a:r>
            <a:r>
              <a:rPr lang="ru-RU" sz="20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33484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80528" y="5013176"/>
            <a:ext cx="1828800" cy="162080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404664"/>
            <a:ext cx="6858000" cy="640076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 </a:t>
            </a:r>
            <a:r>
              <a:rPr lang="ru-RU" sz="31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литературы</a:t>
            </a:r>
            <a:endParaRPr lang="ru-RU" sz="3100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1268760"/>
            <a:ext cx="6858000" cy="3960440"/>
          </a:xfrm>
        </p:spPr>
        <p:txBody>
          <a:bodyPr>
            <a:noAutofit/>
          </a:bodyPr>
          <a:lstStyle/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Скородумов, Н. Г. Чувашская спортивная энциклопедия / Н. Г. Скородумов ; [ред. совет: С. В. Мельников и др. ;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худож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И. П. Андреева]. – [2-е изд., доп.]. – Чебоксары : Чуваш. кн. изд-во, 2012. – 446 с.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Ардалион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Васильевич Игнатьев : 1930-1998. Первый олимпиец Чувашии // Спортсмены. – Чебоксары, 2005. – С. 11-18. – (Библиотека Президента Чувашской. Республики; т. 3).</a:t>
            </a:r>
          </a:p>
          <a:p>
            <a:pPr marL="342900" lvl="0" indent="-342900" algn="l">
              <a:buFont typeface="Arial" panose="020B0604020202020204" pitchFamily="34" charset="0"/>
              <a:buChar char="•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Киселев Ю.Я. «Влияние спорта на формирование личности»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М.,Знание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2017.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Интернет-ресурсы.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1960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72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</a:p>
          <a:p>
            <a:pPr marL="0" indent="0" algn="ctr">
              <a:buNone/>
            </a:pPr>
            <a:r>
              <a:rPr lang="ru-RU" sz="72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</a:p>
          <a:p>
            <a:pPr marL="0" indent="0" algn="ctr">
              <a:buNone/>
            </a:pPr>
            <a:r>
              <a:rPr lang="ru-RU" sz="7200" b="1" dirty="0" smtClean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  <a:endParaRPr lang="ru-RU" sz="72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248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2528</TotalTime>
  <Words>3525</Words>
  <Application>Microsoft Office PowerPoint</Application>
  <PresentationFormat>Экран (4:3)</PresentationFormat>
  <Paragraphs>509</Paragraphs>
  <Slides>33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33</vt:i4>
      </vt:variant>
    </vt:vector>
  </HeadingPairs>
  <TitlesOfParts>
    <vt:vector size="35" baseType="lpstr">
      <vt:lpstr>Тема Office</vt:lpstr>
      <vt:lpstr>Специальное оформление</vt:lpstr>
      <vt:lpstr>Слайд 1</vt:lpstr>
      <vt:lpstr>Актуальность  </vt:lpstr>
      <vt:lpstr>                         Цель:  привлечь внимание учащихся к здоровому образу жизни.</vt:lpstr>
      <vt:lpstr>Слайд 4</vt:lpstr>
      <vt:lpstr>Этапы работы:</vt:lpstr>
      <vt:lpstr> </vt:lpstr>
      <vt:lpstr>«Нет ничего благороднее солнца, дающего столько тепла и света, так и люди прославляют те состязания, величественнее которых нет ничего,- Олимпийские игры».                                                              Древнегреческий поэт Пиндара </vt:lpstr>
      <vt:lpstr>Слайд 8</vt:lpstr>
      <vt:lpstr>Уроженцы Чувашии –участники олимпийских игр</vt:lpstr>
      <vt:lpstr>Слайд 10</vt:lpstr>
      <vt:lpstr>Призеры олимпиад, представляющие Чувашию</vt:lpstr>
      <vt:lpstr>Слайд 12</vt:lpstr>
      <vt:lpstr>Игнатьев Ардалион Васильевич  (легкая атлетика)</vt:lpstr>
      <vt:lpstr>Чиркова-Лозовая Светлана Михайловна (фехтование)</vt:lpstr>
      <vt:lpstr>Соколов Валериан Сергеевич (бокс). </vt:lpstr>
      <vt:lpstr>Воронков Владимир Петрович  (лыжные гонки)</vt:lpstr>
      <vt:lpstr> Ярды Валерий Николаевич (велоспорт) </vt:lpstr>
      <vt:lpstr>Кедяров Александр Петрович (стрельба) </vt:lpstr>
      <vt:lpstr>Егорова Валентина Михайловна  (легкая атлетика) </vt:lpstr>
      <vt:lpstr>Николаева Елена Николаевна (легкая атлетика)</vt:lpstr>
      <vt:lpstr>Андреев Владимир Васильевич (легкая атлетика)</vt:lpstr>
      <vt:lpstr>Древин Дмитрий Николаевич (спортивная гимнастика) </vt:lpstr>
      <vt:lpstr>Иванова Олимпиада Владимировна (легкая атлетика)</vt:lpstr>
      <vt:lpstr>Калентьева Ирина Николаевна (велоспорт) </vt:lpstr>
      <vt:lpstr>Петрова-Архипова Татьяна  Валерьевна (легкая атлетика)</vt:lpstr>
      <vt:lpstr>Ефремова Лилия Николаевна (биатлон)</vt:lpstr>
      <vt:lpstr>               Татьяна Акимова –         надежда Российского биатлона</vt:lpstr>
      <vt:lpstr>               Татьяна Акимова –         надежда Российского биатлона</vt:lpstr>
      <vt:lpstr>               Татьяна Акимова –         надежда Российского биатлона</vt:lpstr>
      <vt:lpstr>          Достижения и награды</vt:lpstr>
      <vt:lpstr>Заключение </vt:lpstr>
      <vt:lpstr> Список литературы</vt:lpstr>
      <vt:lpstr>Слайд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Традиции преемственности поколений и самоотверженного служения Отечеству</dc:title>
  <dc:creator>User</dc:creator>
  <cp:lastModifiedBy>User</cp:lastModifiedBy>
  <cp:revision>144</cp:revision>
  <dcterms:created xsi:type="dcterms:W3CDTF">2021-10-27T16:42:21Z</dcterms:created>
  <dcterms:modified xsi:type="dcterms:W3CDTF">2022-09-20T09:18:27Z</dcterms:modified>
</cp:coreProperties>
</file>