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58" r:id="rId4"/>
    <p:sldId id="283" r:id="rId5"/>
    <p:sldId id="257" r:id="rId6"/>
    <p:sldId id="259" r:id="rId7"/>
    <p:sldId id="260" r:id="rId8"/>
    <p:sldId id="261" r:id="rId9"/>
    <p:sldId id="263" r:id="rId10"/>
    <p:sldId id="284" r:id="rId11"/>
    <p:sldId id="264" r:id="rId12"/>
    <p:sldId id="265" r:id="rId13"/>
    <p:sldId id="266" r:id="rId14"/>
    <p:sldId id="268" r:id="rId15"/>
    <p:sldId id="285" r:id="rId16"/>
    <p:sldId id="269" r:id="rId17"/>
    <p:sldId id="270" r:id="rId18"/>
    <p:sldId id="271" r:id="rId19"/>
    <p:sldId id="272" r:id="rId20"/>
    <p:sldId id="273" r:id="rId21"/>
    <p:sldId id="286" r:id="rId22"/>
    <p:sldId id="274" r:id="rId23"/>
    <p:sldId id="275" r:id="rId24"/>
    <p:sldId id="276" r:id="rId25"/>
    <p:sldId id="277" r:id="rId26"/>
    <p:sldId id="278" r:id="rId27"/>
    <p:sldId id="267" r:id="rId28"/>
    <p:sldId id="280" r:id="rId29"/>
    <p:sldId id="281" r:id="rId30"/>
    <p:sldId id="282" r:id="rId31"/>
    <p:sldId id="279" r:id="rId3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2" autoAdjust="0"/>
    <p:restoredTop sz="94660"/>
  </p:normalViewPr>
  <p:slideViewPr>
    <p:cSldViewPr snapToGrid="0">
      <p:cViewPr varScale="1">
        <p:scale>
          <a:sx n="89" d="100"/>
          <a:sy n="89" d="100"/>
        </p:scale>
        <p:origin x="32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CD041-78C8-495A-A2F2-27869FEE9D6D}" type="datetimeFigureOut">
              <a:rPr lang="ru-RU" smtClean="0"/>
              <a:t>17.06.2022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45D87-2BED-4ED9-B644-2D181B9615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7505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CD041-78C8-495A-A2F2-27869FEE9D6D}" type="datetimeFigureOut">
              <a:rPr lang="ru-RU" smtClean="0"/>
              <a:t>17.06.2022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45D87-2BED-4ED9-B644-2D181B9615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08690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CD041-78C8-495A-A2F2-27869FEE9D6D}" type="datetimeFigureOut">
              <a:rPr lang="ru-RU" smtClean="0"/>
              <a:t>17.06.2022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45D87-2BED-4ED9-B644-2D181B9615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2961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CD041-78C8-495A-A2F2-27869FEE9D6D}" type="datetimeFigureOut">
              <a:rPr lang="ru-RU" smtClean="0"/>
              <a:t>17.06.2022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45D87-2BED-4ED9-B644-2D181B9615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74188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CD041-78C8-495A-A2F2-27869FEE9D6D}" type="datetimeFigureOut">
              <a:rPr lang="ru-RU" smtClean="0"/>
              <a:t>17.06.2022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45D87-2BED-4ED9-B644-2D181B9615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2434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CD041-78C8-495A-A2F2-27869FEE9D6D}" type="datetimeFigureOut">
              <a:rPr lang="ru-RU" smtClean="0"/>
              <a:t>17.06.2022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45D87-2BED-4ED9-B644-2D181B9615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0290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CD041-78C8-495A-A2F2-27869FEE9D6D}" type="datetimeFigureOut">
              <a:rPr lang="ru-RU" smtClean="0"/>
              <a:t>17.06.2022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45D87-2BED-4ED9-B644-2D181B9615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5028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CD041-78C8-495A-A2F2-27869FEE9D6D}" type="datetimeFigureOut">
              <a:rPr lang="ru-RU" smtClean="0"/>
              <a:t>17.06.2022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45D87-2BED-4ED9-B644-2D181B9615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5855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CD041-78C8-495A-A2F2-27869FEE9D6D}" type="datetimeFigureOut">
              <a:rPr lang="ru-RU" smtClean="0"/>
              <a:t>17.06.2022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45D87-2BED-4ED9-B644-2D181B9615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4338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CD041-78C8-495A-A2F2-27869FEE9D6D}" type="datetimeFigureOut">
              <a:rPr lang="ru-RU" smtClean="0"/>
              <a:t>17.06.2022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45D87-2BED-4ED9-B644-2D181B9615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22432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CD041-78C8-495A-A2F2-27869FEE9D6D}" type="datetimeFigureOut">
              <a:rPr lang="ru-RU" smtClean="0"/>
              <a:t>17.06.2022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45D87-2BED-4ED9-B644-2D181B9615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9137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CD041-78C8-495A-A2F2-27869FEE9D6D}" type="datetimeFigureOut">
              <a:rPr lang="ru-RU" smtClean="0"/>
              <a:t>17.06.2022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245D87-2BED-4ED9-B644-2D181B9615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4415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8.png"/><Relationship Id="rId5" Type="http://schemas.openxmlformats.org/officeDocument/2006/relationships/image" Target="../media/image13.png"/><Relationship Id="rId10" Type="http://schemas.openxmlformats.org/officeDocument/2006/relationships/image" Target="../media/image17.png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1.png"/><Relationship Id="rId7" Type="http://schemas.openxmlformats.org/officeDocument/2006/relationships/image" Target="../media/image3.png"/><Relationship Id="rId12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8.png"/><Relationship Id="rId5" Type="http://schemas.openxmlformats.org/officeDocument/2006/relationships/image" Target="../media/image13.png"/><Relationship Id="rId10" Type="http://schemas.openxmlformats.org/officeDocument/2006/relationships/image" Target="../media/image17.png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1.png"/><Relationship Id="rId7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27.emf"/><Relationship Id="rId4" Type="http://schemas.openxmlformats.org/officeDocument/2006/relationships/image" Target="../media/image22.png"/><Relationship Id="rId9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18.png"/><Relationship Id="rId7" Type="http://schemas.openxmlformats.org/officeDocument/2006/relationships/image" Target="../media/image3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18.png"/><Relationship Id="rId7" Type="http://schemas.openxmlformats.org/officeDocument/2006/relationships/image" Target="../media/image3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Задание 22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ОГЭ химия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0282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Решение задач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Формулы, которые используются при решении задач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3785" y="2563499"/>
            <a:ext cx="2357439" cy="8715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0066" y="3884456"/>
            <a:ext cx="1371600" cy="92154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6582" y="3882075"/>
            <a:ext cx="1323975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9808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ru-RU" sz="2800" b="1" dirty="0"/>
              <a:t>К раствору сульфата алюминия массой 68,4 г и массовой долей 8% прилили избыток раствора хлорида бария. Вычислите массу образовавшегося осадка</a:t>
            </a:r>
            <a:r>
              <a:rPr lang="ru-RU" sz="2800" dirty="0"/>
              <a:t>.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4101737" y="1854926"/>
            <a:ext cx="13063" cy="43499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>
            <a:stCxn id="3" idx="1"/>
          </p:cNvCxnSpPr>
          <p:nvPr/>
        </p:nvCxnSpPr>
        <p:spPr>
          <a:xfrm flipV="1">
            <a:off x="838200" y="3836172"/>
            <a:ext cx="3263537" cy="301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9797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Дано:</a:t>
            </a:r>
            <a:r>
              <a:rPr lang="en-US" dirty="0" smtClean="0"/>
              <a:t>                               </a:t>
            </a:r>
            <a:endParaRPr lang="ru-RU" dirty="0" smtClean="0"/>
          </a:p>
          <a:p>
            <a:pPr marL="0" indent="0">
              <a:buNone/>
            </a:pPr>
            <a:r>
              <a:rPr lang="en-US" dirty="0" smtClean="0"/>
              <a:t>m</a:t>
            </a:r>
            <a:r>
              <a:rPr lang="ru-RU" baseline="-25000" dirty="0" smtClean="0"/>
              <a:t>р-</a:t>
            </a:r>
            <a:r>
              <a:rPr lang="ru-RU" baseline="-25000" dirty="0" err="1" smtClean="0"/>
              <a:t>ра</a:t>
            </a:r>
            <a:r>
              <a:rPr lang="en-US" dirty="0" smtClean="0"/>
              <a:t>(</a:t>
            </a:r>
            <a:r>
              <a:rPr lang="ru-RU" dirty="0" smtClean="0"/>
              <a:t>А</a:t>
            </a:r>
            <a:r>
              <a:rPr lang="en-US" dirty="0" smtClean="0"/>
              <a:t>I</a:t>
            </a:r>
            <a:r>
              <a:rPr lang="en-US" baseline="-25000" dirty="0" smtClean="0"/>
              <a:t>2</a:t>
            </a:r>
            <a:r>
              <a:rPr lang="en-US" dirty="0" smtClean="0"/>
              <a:t>(SO</a:t>
            </a:r>
            <a:r>
              <a:rPr lang="en-US" baseline="-25000" dirty="0" smtClean="0"/>
              <a:t>4</a:t>
            </a:r>
            <a:r>
              <a:rPr lang="en-US" dirty="0" smtClean="0"/>
              <a:t>)</a:t>
            </a:r>
            <a:r>
              <a:rPr lang="en-US" baseline="-25000" dirty="0" smtClean="0"/>
              <a:t>3</a:t>
            </a:r>
            <a:r>
              <a:rPr lang="en-US" dirty="0" smtClean="0"/>
              <a:t>)=68</a:t>
            </a:r>
            <a:r>
              <a:rPr lang="ru-RU" dirty="0" smtClean="0"/>
              <a:t>,4г</a:t>
            </a:r>
            <a:r>
              <a:rPr lang="en-US" dirty="0" smtClean="0"/>
              <a:t>       Al</a:t>
            </a:r>
            <a:r>
              <a:rPr lang="en-US" baseline="-25000" dirty="0" smtClean="0"/>
              <a:t>2</a:t>
            </a:r>
            <a:r>
              <a:rPr lang="en-US" dirty="0" smtClean="0"/>
              <a:t>(SO</a:t>
            </a:r>
            <a:r>
              <a:rPr lang="en-US" baseline="-25000" dirty="0" smtClean="0"/>
              <a:t>4</a:t>
            </a:r>
            <a:r>
              <a:rPr lang="en-US" dirty="0" smtClean="0"/>
              <a:t>)</a:t>
            </a:r>
            <a:r>
              <a:rPr lang="en-US" baseline="-25000" dirty="0" smtClean="0"/>
              <a:t>3</a:t>
            </a:r>
            <a:r>
              <a:rPr lang="en-US" dirty="0" smtClean="0"/>
              <a:t> + BaCl</a:t>
            </a:r>
            <a:r>
              <a:rPr lang="en-US" baseline="-25000" dirty="0" smtClean="0"/>
              <a:t>2</a:t>
            </a:r>
            <a:r>
              <a:rPr lang="en-US" dirty="0" smtClean="0"/>
              <a:t> = BaSO</a:t>
            </a:r>
            <a:r>
              <a:rPr lang="en-US" baseline="-25000" dirty="0" smtClean="0"/>
              <a:t>4</a:t>
            </a:r>
            <a:r>
              <a:rPr lang="en-US" dirty="0" smtClean="0"/>
              <a:t>↓ + AlCl</a:t>
            </a:r>
            <a:r>
              <a:rPr lang="en-US" baseline="-25000" dirty="0" smtClean="0"/>
              <a:t>3</a:t>
            </a:r>
            <a:endParaRPr lang="ru-RU" baseline="-25000" dirty="0" smtClean="0"/>
          </a:p>
          <a:p>
            <a:pPr marL="0" indent="0">
              <a:buNone/>
            </a:pPr>
            <a:r>
              <a:rPr lang="ru-RU" dirty="0" smtClean="0"/>
              <a:t>ω</a:t>
            </a:r>
            <a:r>
              <a:rPr lang="ru-RU" baseline="-25000" dirty="0" smtClean="0"/>
              <a:t> р-</a:t>
            </a:r>
            <a:r>
              <a:rPr lang="ru-RU" baseline="-25000" dirty="0" err="1" smtClean="0"/>
              <a:t>ра</a:t>
            </a:r>
            <a:r>
              <a:rPr lang="en-US" dirty="0" smtClean="0"/>
              <a:t>(</a:t>
            </a:r>
            <a:r>
              <a:rPr lang="ru-RU" dirty="0" smtClean="0"/>
              <a:t>А</a:t>
            </a:r>
            <a:r>
              <a:rPr lang="en-US" dirty="0" smtClean="0"/>
              <a:t>I</a:t>
            </a:r>
            <a:r>
              <a:rPr lang="en-US" baseline="-25000" dirty="0" smtClean="0"/>
              <a:t>2</a:t>
            </a:r>
            <a:r>
              <a:rPr lang="en-US" dirty="0" smtClean="0"/>
              <a:t>(SO</a:t>
            </a:r>
            <a:r>
              <a:rPr lang="en-US" baseline="-25000" dirty="0" smtClean="0"/>
              <a:t>4</a:t>
            </a:r>
            <a:r>
              <a:rPr lang="en-US" dirty="0" smtClean="0"/>
              <a:t>)</a:t>
            </a:r>
            <a:r>
              <a:rPr lang="en-US" baseline="-25000" dirty="0" smtClean="0"/>
              <a:t>3</a:t>
            </a:r>
            <a:r>
              <a:rPr lang="en-US" dirty="0" smtClean="0"/>
              <a:t>)=8% </a:t>
            </a:r>
            <a:endParaRPr lang="ru-RU" dirty="0" smtClean="0"/>
          </a:p>
          <a:p>
            <a:pPr marL="0" indent="0">
              <a:buNone/>
            </a:pPr>
            <a:r>
              <a:rPr lang="en-US" dirty="0"/>
              <a:t> BaCl</a:t>
            </a:r>
            <a:r>
              <a:rPr lang="en-US" baseline="-25000" dirty="0"/>
              <a:t>2</a:t>
            </a:r>
            <a:r>
              <a:rPr lang="en-US" dirty="0"/>
              <a:t> </a:t>
            </a: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en-US" dirty="0" smtClean="0"/>
              <a:t>m</a:t>
            </a:r>
            <a:r>
              <a:rPr lang="ru-RU" baseline="-25000" dirty="0" smtClean="0"/>
              <a:t>осадок </a:t>
            </a:r>
            <a:r>
              <a:rPr lang="en-US" dirty="0" smtClean="0"/>
              <a:t>=</a:t>
            </a:r>
            <a:r>
              <a:rPr lang="ru-RU" dirty="0" smtClean="0"/>
              <a:t> ?г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ru-RU" sz="2800" b="1" dirty="0"/>
              <a:t>К раствору сульфата алюминия массой 68,4 г и массовой долей 8% прилили избыток раствора хлорида бария. Вычислите массу образовавшегося осадка</a:t>
            </a:r>
            <a:r>
              <a:rPr lang="ru-RU" sz="2800" dirty="0"/>
              <a:t>.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4101737" y="1854926"/>
            <a:ext cx="13063" cy="43499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>
            <a:stCxn id="3" idx="1"/>
          </p:cNvCxnSpPr>
          <p:nvPr/>
        </p:nvCxnSpPr>
        <p:spPr>
          <a:xfrm flipV="1">
            <a:off x="838200" y="3836172"/>
            <a:ext cx="3263537" cy="301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0875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Дано:</a:t>
            </a:r>
            <a:r>
              <a:rPr lang="en-US" dirty="0" smtClean="0"/>
              <a:t>                               </a:t>
            </a:r>
            <a:endParaRPr lang="ru-RU" dirty="0" smtClean="0"/>
          </a:p>
          <a:p>
            <a:pPr marL="0" indent="0">
              <a:buNone/>
            </a:pPr>
            <a:r>
              <a:rPr lang="en-US" dirty="0" smtClean="0"/>
              <a:t>m</a:t>
            </a:r>
            <a:r>
              <a:rPr lang="ru-RU" baseline="-25000" dirty="0" smtClean="0"/>
              <a:t>р-</a:t>
            </a:r>
            <a:r>
              <a:rPr lang="ru-RU" baseline="-25000" dirty="0" err="1" smtClean="0"/>
              <a:t>ра</a:t>
            </a:r>
            <a:r>
              <a:rPr lang="en-US" dirty="0" smtClean="0"/>
              <a:t>(</a:t>
            </a:r>
            <a:r>
              <a:rPr lang="ru-RU" dirty="0" smtClean="0"/>
              <a:t>А</a:t>
            </a:r>
            <a:r>
              <a:rPr lang="en-US" dirty="0" smtClean="0"/>
              <a:t>I</a:t>
            </a:r>
            <a:r>
              <a:rPr lang="en-US" baseline="-25000" dirty="0" smtClean="0"/>
              <a:t>2</a:t>
            </a:r>
            <a:r>
              <a:rPr lang="en-US" dirty="0" smtClean="0"/>
              <a:t>(SO</a:t>
            </a:r>
            <a:r>
              <a:rPr lang="en-US" baseline="-25000" dirty="0" smtClean="0"/>
              <a:t>4</a:t>
            </a:r>
            <a:r>
              <a:rPr lang="en-US" dirty="0" smtClean="0"/>
              <a:t>)</a:t>
            </a:r>
            <a:r>
              <a:rPr lang="en-US" baseline="-25000" dirty="0" smtClean="0"/>
              <a:t>3</a:t>
            </a:r>
            <a:r>
              <a:rPr lang="en-US" dirty="0" smtClean="0"/>
              <a:t>)=68</a:t>
            </a:r>
            <a:r>
              <a:rPr lang="ru-RU" dirty="0" smtClean="0"/>
              <a:t>,4г</a:t>
            </a:r>
            <a:r>
              <a:rPr lang="en-US" dirty="0" smtClean="0"/>
              <a:t>       Al</a:t>
            </a:r>
            <a:r>
              <a:rPr lang="en-US" baseline="-25000" dirty="0" smtClean="0"/>
              <a:t>2</a:t>
            </a:r>
            <a:r>
              <a:rPr lang="en-US" dirty="0" smtClean="0"/>
              <a:t>(SO</a:t>
            </a:r>
            <a:r>
              <a:rPr lang="en-US" baseline="-25000" dirty="0" smtClean="0"/>
              <a:t>4</a:t>
            </a:r>
            <a:r>
              <a:rPr lang="en-US" dirty="0" smtClean="0"/>
              <a:t>)</a:t>
            </a:r>
            <a:r>
              <a:rPr lang="en-US" baseline="-25000" dirty="0" smtClean="0"/>
              <a:t>3</a:t>
            </a:r>
            <a:r>
              <a:rPr lang="en-US" dirty="0" smtClean="0"/>
              <a:t> + 3BaCl</a:t>
            </a:r>
            <a:r>
              <a:rPr lang="en-US" baseline="-25000" dirty="0" smtClean="0"/>
              <a:t>2</a:t>
            </a:r>
            <a:r>
              <a:rPr lang="en-US" dirty="0" smtClean="0"/>
              <a:t> = 3BaSO</a:t>
            </a:r>
            <a:r>
              <a:rPr lang="en-US" baseline="-25000" dirty="0" smtClean="0"/>
              <a:t>4</a:t>
            </a:r>
            <a:r>
              <a:rPr lang="en-US" dirty="0" smtClean="0"/>
              <a:t>↓ + 2AlCl</a:t>
            </a:r>
            <a:r>
              <a:rPr lang="en-US" baseline="-25000" dirty="0" smtClean="0"/>
              <a:t>3</a:t>
            </a:r>
            <a:endParaRPr lang="ru-RU" baseline="-25000" dirty="0" smtClean="0"/>
          </a:p>
          <a:p>
            <a:pPr marL="0" indent="0">
              <a:buNone/>
            </a:pPr>
            <a:r>
              <a:rPr lang="ru-RU" dirty="0" smtClean="0"/>
              <a:t>ω</a:t>
            </a:r>
            <a:r>
              <a:rPr lang="ru-RU" baseline="-25000" dirty="0" smtClean="0"/>
              <a:t> р-</a:t>
            </a:r>
            <a:r>
              <a:rPr lang="ru-RU" baseline="-25000" dirty="0" err="1" smtClean="0"/>
              <a:t>ра</a:t>
            </a:r>
            <a:r>
              <a:rPr lang="en-US" dirty="0" smtClean="0"/>
              <a:t>(</a:t>
            </a:r>
            <a:r>
              <a:rPr lang="ru-RU" dirty="0" smtClean="0"/>
              <a:t>А</a:t>
            </a:r>
            <a:r>
              <a:rPr lang="en-US" dirty="0" smtClean="0"/>
              <a:t>I</a:t>
            </a:r>
            <a:r>
              <a:rPr lang="en-US" baseline="-25000" dirty="0" smtClean="0"/>
              <a:t>2</a:t>
            </a:r>
            <a:r>
              <a:rPr lang="en-US" dirty="0" smtClean="0"/>
              <a:t>(SO</a:t>
            </a:r>
            <a:r>
              <a:rPr lang="en-US" baseline="-25000" dirty="0" smtClean="0"/>
              <a:t>4</a:t>
            </a:r>
            <a:r>
              <a:rPr lang="en-US" dirty="0" smtClean="0"/>
              <a:t>)</a:t>
            </a:r>
            <a:r>
              <a:rPr lang="en-US" baseline="-25000" dirty="0" smtClean="0"/>
              <a:t>3</a:t>
            </a:r>
            <a:r>
              <a:rPr lang="en-US" dirty="0" smtClean="0"/>
              <a:t>)=8% 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en-US" dirty="0" smtClean="0"/>
              <a:t>m</a:t>
            </a:r>
            <a:r>
              <a:rPr lang="ru-RU" baseline="-25000" dirty="0" smtClean="0"/>
              <a:t>осадок </a:t>
            </a:r>
            <a:r>
              <a:rPr lang="en-US" dirty="0" smtClean="0"/>
              <a:t>=</a:t>
            </a:r>
            <a:r>
              <a:rPr lang="ru-RU" dirty="0" smtClean="0"/>
              <a:t> ?г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ru-RU" sz="2800" dirty="0"/>
              <a:t>К раствору сульфата алюминия массой 68,4 г и массовой долей 8% прилили избыток раствора хлорида бария. Вычислите массу образовавшегося осадка.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4101737" y="1854926"/>
            <a:ext cx="13063" cy="43499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>
            <a:stCxn id="3" idx="1"/>
          </p:cNvCxnSpPr>
          <p:nvPr/>
        </p:nvCxnSpPr>
        <p:spPr>
          <a:xfrm flipV="1">
            <a:off x="838200" y="3836172"/>
            <a:ext cx="3263537" cy="301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8406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Дано:</a:t>
            </a:r>
            <a:r>
              <a:rPr lang="en-US" dirty="0" smtClean="0"/>
              <a:t>                               </a:t>
            </a:r>
            <a:endParaRPr lang="ru-RU" dirty="0" smtClean="0"/>
          </a:p>
          <a:p>
            <a:pPr marL="0" indent="0">
              <a:buNone/>
            </a:pPr>
            <a:r>
              <a:rPr lang="en-US" dirty="0" smtClean="0"/>
              <a:t>m</a:t>
            </a:r>
            <a:r>
              <a:rPr lang="ru-RU" baseline="-25000" dirty="0" smtClean="0"/>
              <a:t>р-</a:t>
            </a:r>
            <a:r>
              <a:rPr lang="ru-RU" baseline="-25000" dirty="0" err="1" smtClean="0"/>
              <a:t>ра</a:t>
            </a:r>
            <a:r>
              <a:rPr lang="en-US" dirty="0" smtClean="0"/>
              <a:t>(</a:t>
            </a:r>
            <a:r>
              <a:rPr lang="ru-RU" dirty="0" smtClean="0"/>
              <a:t>А</a:t>
            </a:r>
            <a:r>
              <a:rPr lang="en-US" dirty="0" smtClean="0"/>
              <a:t>I</a:t>
            </a:r>
            <a:r>
              <a:rPr lang="en-US" baseline="-25000" dirty="0" smtClean="0"/>
              <a:t>2</a:t>
            </a:r>
            <a:r>
              <a:rPr lang="en-US" dirty="0" smtClean="0"/>
              <a:t>(SO</a:t>
            </a:r>
            <a:r>
              <a:rPr lang="en-US" baseline="-25000" dirty="0" smtClean="0"/>
              <a:t>4</a:t>
            </a:r>
            <a:r>
              <a:rPr lang="en-US" dirty="0" smtClean="0"/>
              <a:t>)</a:t>
            </a:r>
            <a:r>
              <a:rPr lang="en-US" baseline="-25000" dirty="0" smtClean="0"/>
              <a:t>3</a:t>
            </a:r>
            <a:r>
              <a:rPr lang="en-US" dirty="0" smtClean="0"/>
              <a:t>)=68</a:t>
            </a:r>
            <a:r>
              <a:rPr lang="ru-RU" dirty="0" smtClean="0"/>
              <a:t>,4г</a:t>
            </a:r>
            <a:r>
              <a:rPr lang="en-US" dirty="0" smtClean="0"/>
              <a:t>       Al</a:t>
            </a:r>
            <a:r>
              <a:rPr lang="en-US" baseline="-25000" dirty="0" smtClean="0"/>
              <a:t>2</a:t>
            </a:r>
            <a:r>
              <a:rPr lang="en-US" dirty="0" smtClean="0"/>
              <a:t>(SO</a:t>
            </a:r>
            <a:r>
              <a:rPr lang="en-US" baseline="-25000" dirty="0" smtClean="0"/>
              <a:t>4</a:t>
            </a:r>
            <a:r>
              <a:rPr lang="en-US" dirty="0" smtClean="0"/>
              <a:t>)</a:t>
            </a:r>
            <a:r>
              <a:rPr lang="en-US" baseline="-25000" dirty="0" smtClean="0"/>
              <a:t>3</a:t>
            </a:r>
            <a:r>
              <a:rPr lang="en-US" dirty="0" smtClean="0"/>
              <a:t> + 3BaCl</a:t>
            </a:r>
            <a:r>
              <a:rPr lang="en-US" baseline="-25000" dirty="0" smtClean="0"/>
              <a:t>2</a:t>
            </a:r>
            <a:r>
              <a:rPr lang="en-US" dirty="0" smtClean="0"/>
              <a:t> = 3BaSO</a:t>
            </a:r>
            <a:r>
              <a:rPr lang="en-US" baseline="-25000" dirty="0" smtClean="0"/>
              <a:t>4</a:t>
            </a:r>
            <a:r>
              <a:rPr lang="en-US" dirty="0" smtClean="0"/>
              <a:t>↓ + 2AlCl</a:t>
            </a:r>
            <a:r>
              <a:rPr lang="en-US" baseline="-25000" dirty="0" smtClean="0"/>
              <a:t>3</a:t>
            </a:r>
            <a:endParaRPr lang="ru-RU" baseline="-25000" dirty="0" smtClean="0"/>
          </a:p>
          <a:p>
            <a:pPr marL="0" indent="0">
              <a:buNone/>
            </a:pPr>
            <a:r>
              <a:rPr lang="ru-RU" dirty="0" smtClean="0"/>
              <a:t>ω</a:t>
            </a:r>
            <a:r>
              <a:rPr lang="ru-RU" baseline="-25000" dirty="0" smtClean="0"/>
              <a:t> р-</a:t>
            </a:r>
            <a:r>
              <a:rPr lang="ru-RU" baseline="-25000" dirty="0" err="1" smtClean="0"/>
              <a:t>ра</a:t>
            </a:r>
            <a:r>
              <a:rPr lang="en-US" dirty="0" smtClean="0"/>
              <a:t>(</a:t>
            </a:r>
            <a:r>
              <a:rPr lang="ru-RU" dirty="0" smtClean="0"/>
              <a:t>А</a:t>
            </a:r>
            <a:r>
              <a:rPr lang="en-US" dirty="0" smtClean="0"/>
              <a:t>I</a:t>
            </a:r>
            <a:r>
              <a:rPr lang="en-US" baseline="-25000" dirty="0" smtClean="0"/>
              <a:t>2</a:t>
            </a:r>
            <a:r>
              <a:rPr lang="en-US" dirty="0" smtClean="0"/>
              <a:t>(SO</a:t>
            </a:r>
            <a:r>
              <a:rPr lang="en-US" baseline="-25000" dirty="0" smtClean="0"/>
              <a:t>4</a:t>
            </a:r>
            <a:r>
              <a:rPr lang="en-US" dirty="0" smtClean="0"/>
              <a:t>)</a:t>
            </a:r>
            <a:r>
              <a:rPr lang="en-US" baseline="-25000" dirty="0" smtClean="0"/>
              <a:t>3</a:t>
            </a:r>
            <a:r>
              <a:rPr lang="en-US" dirty="0" smtClean="0"/>
              <a:t>)=8% 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en-US" dirty="0" smtClean="0"/>
              <a:t>m</a:t>
            </a:r>
            <a:r>
              <a:rPr lang="ru-RU" baseline="-25000" dirty="0" smtClean="0"/>
              <a:t>осадок </a:t>
            </a:r>
            <a:r>
              <a:rPr lang="en-US" dirty="0" smtClean="0"/>
              <a:t>=</a:t>
            </a:r>
            <a:r>
              <a:rPr lang="ru-RU" dirty="0" smtClean="0"/>
              <a:t> ?г                        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ru-RU" sz="2800" dirty="0"/>
              <a:t>К раствору сульфата алюминия массой 68,4 г и массовой долей 8% прилили избыток раствора хлорида бария. Вычислите массу образовавшегося осадка.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4101737" y="1854926"/>
            <a:ext cx="13063" cy="43499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>
            <a:stCxn id="3" idx="1"/>
          </p:cNvCxnSpPr>
          <p:nvPr/>
        </p:nvCxnSpPr>
        <p:spPr>
          <a:xfrm flipV="1">
            <a:off x="838200" y="3836172"/>
            <a:ext cx="3263537" cy="301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9295" y="2994819"/>
            <a:ext cx="2357439" cy="87153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5847" y="4029891"/>
            <a:ext cx="7538289" cy="70879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5847" y="5026797"/>
            <a:ext cx="1371600" cy="92154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97726" y="6147027"/>
            <a:ext cx="10071944" cy="546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919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Дано:</a:t>
            </a:r>
            <a:r>
              <a:rPr lang="en-US" dirty="0" smtClean="0"/>
              <a:t>                               </a:t>
            </a:r>
            <a:r>
              <a:rPr lang="ru-RU" dirty="0" smtClean="0"/>
              <a:t>      </a:t>
            </a:r>
            <a:r>
              <a:rPr lang="ru-RU" sz="1600" b="1" dirty="0" smtClean="0">
                <a:solidFill>
                  <a:srgbClr val="FF0000"/>
                </a:solidFill>
              </a:rPr>
              <a:t>0,016 моль                                             </a:t>
            </a:r>
            <a:r>
              <a:rPr lang="en-US" sz="1600" b="1" dirty="0" smtClean="0">
                <a:solidFill>
                  <a:srgbClr val="FF0000"/>
                </a:solidFill>
              </a:rPr>
              <a:t>x </a:t>
            </a:r>
            <a:r>
              <a:rPr lang="ru-RU" sz="1600" b="1" dirty="0" smtClean="0">
                <a:solidFill>
                  <a:srgbClr val="FF0000"/>
                </a:solidFill>
              </a:rPr>
              <a:t>моль   </a:t>
            </a:r>
          </a:p>
          <a:p>
            <a:pPr marL="0" indent="0">
              <a:buNone/>
            </a:pPr>
            <a:r>
              <a:rPr lang="en-US" dirty="0" smtClean="0"/>
              <a:t>m</a:t>
            </a:r>
            <a:r>
              <a:rPr lang="ru-RU" baseline="-25000" dirty="0" smtClean="0"/>
              <a:t>р-</a:t>
            </a:r>
            <a:r>
              <a:rPr lang="ru-RU" baseline="-25000" dirty="0" err="1" smtClean="0"/>
              <a:t>ра</a:t>
            </a:r>
            <a:r>
              <a:rPr lang="en-US" dirty="0" smtClean="0"/>
              <a:t>(</a:t>
            </a:r>
            <a:r>
              <a:rPr lang="ru-RU" dirty="0" smtClean="0"/>
              <a:t>А</a:t>
            </a:r>
            <a:r>
              <a:rPr lang="en-US" dirty="0" smtClean="0"/>
              <a:t>I</a:t>
            </a:r>
            <a:r>
              <a:rPr lang="en-US" baseline="-25000" dirty="0" smtClean="0"/>
              <a:t>2</a:t>
            </a:r>
            <a:r>
              <a:rPr lang="en-US" dirty="0" smtClean="0"/>
              <a:t>(SO</a:t>
            </a:r>
            <a:r>
              <a:rPr lang="en-US" baseline="-25000" dirty="0" smtClean="0"/>
              <a:t>4</a:t>
            </a:r>
            <a:r>
              <a:rPr lang="en-US" dirty="0" smtClean="0"/>
              <a:t>)</a:t>
            </a:r>
            <a:r>
              <a:rPr lang="en-US" baseline="-25000" dirty="0" smtClean="0"/>
              <a:t>3</a:t>
            </a:r>
            <a:r>
              <a:rPr lang="en-US" dirty="0" smtClean="0"/>
              <a:t>)=68</a:t>
            </a:r>
            <a:r>
              <a:rPr lang="ru-RU" dirty="0" smtClean="0"/>
              <a:t>,4г</a:t>
            </a:r>
            <a:r>
              <a:rPr lang="en-US" dirty="0" smtClean="0"/>
              <a:t>       </a:t>
            </a:r>
            <a:r>
              <a:rPr lang="ru-RU" dirty="0" smtClean="0">
                <a:solidFill>
                  <a:srgbClr val="00B0F0"/>
                </a:solidFill>
              </a:rPr>
              <a:t>1</a:t>
            </a:r>
            <a:r>
              <a:rPr lang="en-US" dirty="0" smtClean="0"/>
              <a:t>Al</a:t>
            </a:r>
            <a:r>
              <a:rPr lang="en-US" baseline="-25000" dirty="0" smtClean="0"/>
              <a:t>2</a:t>
            </a:r>
            <a:r>
              <a:rPr lang="en-US" dirty="0" smtClean="0"/>
              <a:t>(SO</a:t>
            </a:r>
            <a:r>
              <a:rPr lang="en-US" baseline="-25000" dirty="0" smtClean="0"/>
              <a:t>4</a:t>
            </a:r>
            <a:r>
              <a:rPr lang="en-US" dirty="0" smtClean="0"/>
              <a:t>)</a:t>
            </a:r>
            <a:r>
              <a:rPr lang="en-US" baseline="-25000" dirty="0" smtClean="0"/>
              <a:t>3</a:t>
            </a:r>
            <a:r>
              <a:rPr lang="en-US" dirty="0" smtClean="0"/>
              <a:t> + 3BaCl</a:t>
            </a:r>
            <a:r>
              <a:rPr lang="en-US" baseline="-25000" dirty="0" smtClean="0"/>
              <a:t>2</a:t>
            </a:r>
            <a:r>
              <a:rPr lang="en-US" dirty="0" smtClean="0"/>
              <a:t> = </a:t>
            </a:r>
            <a:r>
              <a:rPr lang="en-US" dirty="0" smtClean="0">
                <a:solidFill>
                  <a:srgbClr val="00B0F0"/>
                </a:solidFill>
              </a:rPr>
              <a:t>3</a:t>
            </a:r>
            <a:r>
              <a:rPr lang="en-US" dirty="0" smtClean="0"/>
              <a:t>BaSO</a:t>
            </a:r>
            <a:r>
              <a:rPr lang="en-US" baseline="-25000" dirty="0" smtClean="0"/>
              <a:t>4</a:t>
            </a:r>
            <a:r>
              <a:rPr lang="en-US" dirty="0" smtClean="0"/>
              <a:t>↓ + 2AlCl</a:t>
            </a:r>
            <a:r>
              <a:rPr lang="en-US" baseline="-25000" dirty="0" smtClean="0"/>
              <a:t>3</a:t>
            </a:r>
            <a:endParaRPr lang="ru-RU" baseline="-25000" dirty="0" smtClean="0"/>
          </a:p>
          <a:p>
            <a:pPr marL="0" indent="0">
              <a:buNone/>
            </a:pPr>
            <a:r>
              <a:rPr lang="ru-RU" dirty="0" smtClean="0"/>
              <a:t>ω</a:t>
            </a:r>
            <a:r>
              <a:rPr lang="ru-RU" baseline="-25000" dirty="0" smtClean="0"/>
              <a:t> р-</a:t>
            </a:r>
            <a:r>
              <a:rPr lang="ru-RU" baseline="-25000" dirty="0" err="1" smtClean="0"/>
              <a:t>ра</a:t>
            </a:r>
            <a:r>
              <a:rPr lang="en-US" dirty="0" smtClean="0"/>
              <a:t>(</a:t>
            </a:r>
            <a:r>
              <a:rPr lang="ru-RU" dirty="0" smtClean="0"/>
              <a:t>А</a:t>
            </a:r>
            <a:r>
              <a:rPr lang="en-US" dirty="0" smtClean="0"/>
              <a:t>I</a:t>
            </a:r>
            <a:r>
              <a:rPr lang="en-US" baseline="-25000" dirty="0" smtClean="0"/>
              <a:t>2</a:t>
            </a:r>
            <a:r>
              <a:rPr lang="en-US" dirty="0" smtClean="0"/>
              <a:t>(SO</a:t>
            </a:r>
            <a:r>
              <a:rPr lang="en-US" baseline="-25000" dirty="0" smtClean="0"/>
              <a:t>4</a:t>
            </a:r>
            <a:r>
              <a:rPr lang="en-US" dirty="0" smtClean="0"/>
              <a:t>)</a:t>
            </a:r>
            <a:r>
              <a:rPr lang="en-US" baseline="-25000" dirty="0" smtClean="0"/>
              <a:t>3</a:t>
            </a:r>
            <a:r>
              <a:rPr lang="en-US" dirty="0" smtClean="0"/>
              <a:t>)=8% </a:t>
            </a:r>
            <a:r>
              <a:rPr lang="ru-RU" dirty="0" smtClean="0"/>
              <a:t>              </a:t>
            </a:r>
          </a:p>
          <a:p>
            <a:pPr marL="0" indent="0">
              <a:buNone/>
            </a:pPr>
            <a:r>
              <a:rPr lang="ru-RU" dirty="0" smtClean="0"/>
              <a:t>                                               </a:t>
            </a:r>
            <a:r>
              <a:rPr lang="en-US" sz="2000" dirty="0" smtClean="0"/>
              <a:t>Al</a:t>
            </a:r>
            <a:r>
              <a:rPr lang="en-US" sz="2000" baseline="-25000" dirty="0" smtClean="0"/>
              <a:t>2</a:t>
            </a:r>
            <a:r>
              <a:rPr lang="en-US" sz="2000" dirty="0" smtClean="0"/>
              <a:t>(SO</a:t>
            </a:r>
            <a:r>
              <a:rPr lang="en-US" sz="2000" baseline="-25000" dirty="0" smtClean="0"/>
              <a:t>4</a:t>
            </a:r>
            <a:r>
              <a:rPr lang="en-US" sz="2000" dirty="0" smtClean="0"/>
              <a:t>)</a:t>
            </a:r>
            <a:r>
              <a:rPr lang="en-US" sz="2000" baseline="-25000" dirty="0" smtClean="0"/>
              <a:t>3</a:t>
            </a:r>
            <a:r>
              <a:rPr lang="ru-RU" sz="2000" baseline="-25000" dirty="0" smtClean="0"/>
              <a:t>                                   </a:t>
            </a:r>
            <a:r>
              <a:rPr lang="en-US" sz="2000" dirty="0" smtClean="0"/>
              <a:t>BaSO</a:t>
            </a:r>
            <a:r>
              <a:rPr lang="en-US" sz="2000" baseline="-25000" dirty="0" smtClean="0"/>
              <a:t>4</a:t>
            </a:r>
            <a:endParaRPr lang="ru-RU" sz="2000" dirty="0" smtClean="0"/>
          </a:p>
          <a:p>
            <a:pPr marL="0" indent="0">
              <a:buNone/>
            </a:pPr>
            <a:r>
              <a:rPr lang="ru-RU" dirty="0" smtClean="0"/>
              <a:t>                                                 </a:t>
            </a:r>
            <a:r>
              <a:rPr lang="ru-RU" dirty="0" smtClean="0">
                <a:solidFill>
                  <a:srgbClr val="FF0000"/>
                </a:solidFill>
              </a:rPr>
              <a:t>0,016</a:t>
            </a:r>
            <a:r>
              <a:rPr lang="ru-RU" dirty="0" smtClean="0"/>
              <a:t>   ======  </a:t>
            </a:r>
            <a:r>
              <a:rPr lang="ru-RU" dirty="0" smtClean="0">
                <a:solidFill>
                  <a:srgbClr val="FF0000"/>
                </a:solidFill>
              </a:rPr>
              <a:t>х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en-US" dirty="0" smtClean="0"/>
              <a:t>m</a:t>
            </a:r>
            <a:r>
              <a:rPr lang="ru-RU" baseline="-25000" dirty="0" smtClean="0"/>
              <a:t>осадок </a:t>
            </a:r>
            <a:r>
              <a:rPr lang="en-US" dirty="0" smtClean="0"/>
              <a:t>=</a:t>
            </a:r>
            <a:r>
              <a:rPr lang="ru-RU" dirty="0" smtClean="0"/>
              <a:t> ?г                               </a:t>
            </a:r>
            <a:r>
              <a:rPr lang="ru-RU" dirty="0" smtClean="0">
                <a:solidFill>
                  <a:srgbClr val="00B0F0"/>
                </a:solidFill>
              </a:rPr>
              <a:t>1</a:t>
            </a:r>
            <a:r>
              <a:rPr lang="ru-RU" dirty="0" smtClean="0"/>
              <a:t>       ======   </a:t>
            </a:r>
            <a:r>
              <a:rPr lang="ru-RU" dirty="0" smtClean="0">
                <a:solidFill>
                  <a:srgbClr val="00B0F0"/>
                </a:solidFill>
              </a:rPr>
              <a:t>3  </a:t>
            </a:r>
            <a:r>
              <a:rPr lang="ru-RU" dirty="0" smtClean="0"/>
              <a:t>               </a:t>
            </a:r>
          </a:p>
          <a:p>
            <a:pPr marL="0" indent="0">
              <a:buNone/>
            </a:pPr>
            <a:r>
              <a:rPr lang="ru-RU" dirty="0" smtClean="0"/>
              <a:t>                                         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                </a:t>
            </a:r>
            <a:r>
              <a:rPr lang="en-US" dirty="0" smtClean="0"/>
              <a:t>n (BaSO</a:t>
            </a:r>
            <a:r>
              <a:rPr lang="en-US" baseline="-25000" dirty="0" smtClean="0"/>
              <a:t>4</a:t>
            </a:r>
            <a:r>
              <a:rPr lang="en-US" dirty="0" smtClean="0"/>
              <a:t>)=</a:t>
            </a:r>
            <a:r>
              <a:rPr lang="ru-RU" dirty="0" smtClean="0">
                <a:solidFill>
                  <a:srgbClr val="FF0000"/>
                </a:solidFill>
              </a:rPr>
              <a:t> 0,016</a:t>
            </a:r>
            <a:r>
              <a:rPr lang="en-US" dirty="0" smtClean="0"/>
              <a:t>*</a:t>
            </a:r>
            <a:r>
              <a:rPr lang="ru-RU" dirty="0" smtClean="0">
                <a:solidFill>
                  <a:srgbClr val="00B0F0"/>
                </a:solidFill>
              </a:rPr>
              <a:t> 3</a:t>
            </a:r>
            <a:r>
              <a:rPr lang="en-US" dirty="0" smtClean="0"/>
              <a:t>/ </a:t>
            </a:r>
            <a:r>
              <a:rPr lang="ru-RU" dirty="0" smtClean="0">
                <a:solidFill>
                  <a:srgbClr val="00B0F0"/>
                </a:solidFill>
              </a:rPr>
              <a:t>1</a:t>
            </a:r>
            <a:r>
              <a:rPr lang="en-US" dirty="0" smtClean="0"/>
              <a:t>= </a:t>
            </a:r>
            <a:r>
              <a:rPr lang="ru-RU" dirty="0" smtClean="0"/>
              <a:t>0,048 моль</a:t>
            </a: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ru-RU" sz="2800" dirty="0"/>
              <a:t>К раствору сульфата алюминия массой 68,4 г и массовой долей 8% прилили избыток раствора хлорида бария. Вычислите массу образовавшегося осадка.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4101737" y="1854926"/>
            <a:ext cx="13063" cy="43499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>
            <a:stCxn id="3" idx="1"/>
          </p:cNvCxnSpPr>
          <p:nvPr/>
        </p:nvCxnSpPr>
        <p:spPr>
          <a:xfrm flipV="1">
            <a:off x="838200" y="3836172"/>
            <a:ext cx="3263537" cy="301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8688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Дано:</a:t>
            </a:r>
            <a:r>
              <a:rPr lang="en-US" dirty="0" smtClean="0"/>
              <a:t>                               </a:t>
            </a:r>
            <a:r>
              <a:rPr lang="ru-RU" dirty="0" smtClean="0"/>
              <a:t>      </a:t>
            </a:r>
            <a:r>
              <a:rPr lang="ru-RU" sz="1600" b="1" dirty="0" smtClean="0">
                <a:solidFill>
                  <a:srgbClr val="FF0000"/>
                </a:solidFill>
              </a:rPr>
              <a:t>0,016 моль                                             </a:t>
            </a:r>
            <a:r>
              <a:rPr lang="en-US" sz="1600" b="1" dirty="0" smtClean="0">
                <a:solidFill>
                  <a:srgbClr val="FF0000"/>
                </a:solidFill>
              </a:rPr>
              <a:t>x </a:t>
            </a:r>
            <a:r>
              <a:rPr lang="ru-RU" sz="1600" b="1" dirty="0" smtClean="0">
                <a:solidFill>
                  <a:srgbClr val="FF0000"/>
                </a:solidFill>
              </a:rPr>
              <a:t>моль   </a:t>
            </a:r>
          </a:p>
          <a:p>
            <a:pPr marL="0" indent="0">
              <a:buNone/>
            </a:pPr>
            <a:r>
              <a:rPr lang="en-US" dirty="0" smtClean="0"/>
              <a:t>m</a:t>
            </a:r>
            <a:r>
              <a:rPr lang="ru-RU" baseline="-25000" dirty="0" smtClean="0"/>
              <a:t>р-</a:t>
            </a:r>
            <a:r>
              <a:rPr lang="ru-RU" baseline="-25000" dirty="0" err="1" smtClean="0"/>
              <a:t>ра</a:t>
            </a:r>
            <a:r>
              <a:rPr lang="en-US" dirty="0" smtClean="0"/>
              <a:t>(</a:t>
            </a:r>
            <a:r>
              <a:rPr lang="ru-RU" dirty="0" smtClean="0"/>
              <a:t>А</a:t>
            </a:r>
            <a:r>
              <a:rPr lang="en-US" dirty="0" smtClean="0"/>
              <a:t>I</a:t>
            </a:r>
            <a:r>
              <a:rPr lang="en-US" baseline="-25000" dirty="0" smtClean="0"/>
              <a:t>2</a:t>
            </a:r>
            <a:r>
              <a:rPr lang="en-US" dirty="0" smtClean="0"/>
              <a:t>(SO</a:t>
            </a:r>
            <a:r>
              <a:rPr lang="en-US" baseline="-25000" dirty="0" smtClean="0"/>
              <a:t>4</a:t>
            </a:r>
            <a:r>
              <a:rPr lang="en-US" dirty="0" smtClean="0"/>
              <a:t>)</a:t>
            </a:r>
            <a:r>
              <a:rPr lang="en-US" baseline="-25000" dirty="0" smtClean="0"/>
              <a:t>3</a:t>
            </a:r>
            <a:r>
              <a:rPr lang="en-US" dirty="0" smtClean="0"/>
              <a:t>)=68</a:t>
            </a:r>
            <a:r>
              <a:rPr lang="ru-RU" dirty="0" smtClean="0"/>
              <a:t>,4г</a:t>
            </a:r>
            <a:r>
              <a:rPr lang="en-US" dirty="0" smtClean="0"/>
              <a:t>       </a:t>
            </a:r>
            <a:r>
              <a:rPr lang="ru-RU" dirty="0" smtClean="0">
                <a:solidFill>
                  <a:srgbClr val="00B0F0"/>
                </a:solidFill>
              </a:rPr>
              <a:t>1</a:t>
            </a:r>
            <a:r>
              <a:rPr lang="en-US" dirty="0" smtClean="0"/>
              <a:t>Al</a:t>
            </a:r>
            <a:r>
              <a:rPr lang="en-US" baseline="-25000" dirty="0" smtClean="0"/>
              <a:t>2</a:t>
            </a:r>
            <a:r>
              <a:rPr lang="en-US" dirty="0" smtClean="0"/>
              <a:t>(SO</a:t>
            </a:r>
            <a:r>
              <a:rPr lang="en-US" baseline="-25000" dirty="0" smtClean="0"/>
              <a:t>4</a:t>
            </a:r>
            <a:r>
              <a:rPr lang="en-US" dirty="0" smtClean="0"/>
              <a:t>)</a:t>
            </a:r>
            <a:r>
              <a:rPr lang="en-US" baseline="-25000" dirty="0" smtClean="0"/>
              <a:t>3</a:t>
            </a:r>
            <a:r>
              <a:rPr lang="en-US" dirty="0" smtClean="0"/>
              <a:t> + 3BaCl</a:t>
            </a:r>
            <a:r>
              <a:rPr lang="en-US" baseline="-25000" dirty="0" smtClean="0"/>
              <a:t>2</a:t>
            </a:r>
            <a:r>
              <a:rPr lang="en-US" dirty="0" smtClean="0"/>
              <a:t> = </a:t>
            </a:r>
            <a:r>
              <a:rPr lang="en-US" dirty="0" smtClean="0">
                <a:solidFill>
                  <a:srgbClr val="00B0F0"/>
                </a:solidFill>
              </a:rPr>
              <a:t>3</a:t>
            </a:r>
            <a:r>
              <a:rPr lang="en-US" dirty="0" smtClean="0"/>
              <a:t>BaSO</a:t>
            </a:r>
            <a:r>
              <a:rPr lang="en-US" baseline="-25000" dirty="0" smtClean="0"/>
              <a:t>4</a:t>
            </a:r>
            <a:r>
              <a:rPr lang="en-US" dirty="0" smtClean="0"/>
              <a:t>↓ + 2AlCl</a:t>
            </a:r>
            <a:r>
              <a:rPr lang="en-US" baseline="-25000" dirty="0" smtClean="0"/>
              <a:t>3</a:t>
            </a:r>
            <a:endParaRPr lang="ru-RU" baseline="-25000" dirty="0" smtClean="0"/>
          </a:p>
          <a:p>
            <a:pPr marL="0" indent="0">
              <a:buNone/>
            </a:pPr>
            <a:r>
              <a:rPr lang="ru-RU" dirty="0" smtClean="0"/>
              <a:t>ω</a:t>
            </a:r>
            <a:r>
              <a:rPr lang="ru-RU" baseline="-25000" dirty="0" smtClean="0"/>
              <a:t> р-</a:t>
            </a:r>
            <a:r>
              <a:rPr lang="ru-RU" baseline="-25000" dirty="0" err="1" smtClean="0"/>
              <a:t>ра</a:t>
            </a:r>
            <a:r>
              <a:rPr lang="en-US" dirty="0" smtClean="0"/>
              <a:t>(</a:t>
            </a:r>
            <a:r>
              <a:rPr lang="ru-RU" dirty="0" smtClean="0"/>
              <a:t>А</a:t>
            </a:r>
            <a:r>
              <a:rPr lang="en-US" dirty="0" smtClean="0"/>
              <a:t>I</a:t>
            </a:r>
            <a:r>
              <a:rPr lang="en-US" baseline="-25000" dirty="0" smtClean="0"/>
              <a:t>2</a:t>
            </a:r>
            <a:r>
              <a:rPr lang="en-US" dirty="0" smtClean="0"/>
              <a:t>(SO</a:t>
            </a:r>
            <a:r>
              <a:rPr lang="en-US" baseline="-25000" dirty="0" smtClean="0"/>
              <a:t>4</a:t>
            </a:r>
            <a:r>
              <a:rPr lang="en-US" dirty="0" smtClean="0"/>
              <a:t>)</a:t>
            </a:r>
            <a:r>
              <a:rPr lang="en-US" baseline="-25000" dirty="0" smtClean="0"/>
              <a:t>3</a:t>
            </a:r>
            <a:r>
              <a:rPr lang="en-US" dirty="0" smtClean="0"/>
              <a:t>)=8% </a:t>
            </a:r>
            <a:r>
              <a:rPr lang="ru-RU" dirty="0" smtClean="0"/>
              <a:t>             </a:t>
            </a:r>
            <a:r>
              <a:rPr lang="ru-RU" dirty="0"/>
              <a:t> </a:t>
            </a:r>
            <a:r>
              <a:rPr lang="en-US" dirty="0"/>
              <a:t>n (BaSO</a:t>
            </a:r>
            <a:r>
              <a:rPr lang="en-US" baseline="-25000" dirty="0"/>
              <a:t>4</a:t>
            </a:r>
            <a:r>
              <a:rPr lang="en-US" dirty="0"/>
              <a:t>)=</a:t>
            </a:r>
            <a:r>
              <a:rPr lang="ru-RU" dirty="0">
                <a:solidFill>
                  <a:srgbClr val="FF0000"/>
                </a:solidFill>
              </a:rPr>
              <a:t> 0,016</a:t>
            </a:r>
            <a:r>
              <a:rPr lang="en-US" dirty="0"/>
              <a:t>*</a:t>
            </a:r>
            <a:r>
              <a:rPr lang="ru-RU" dirty="0">
                <a:solidFill>
                  <a:srgbClr val="00B0F0"/>
                </a:solidFill>
              </a:rPr>
              <a:t> 3</a:t>
            </a:r>
            <a:r>
              <a:rPr lang="en-US" dirty="0"/>
              <a:t>/ </a:t>
            </a:r>
            <a:r>
              <a:rPr lang="ru-RU" dirty="0">
                <a:solidFill>
                  <a:srgbClr val="00B0F0"/>
                </a:solidFill>
              </a:rPr>
              <a:t>1</a:t>
            </a:r>
            <a:r>
              <a:rPr lang="en-US" dirty="0"/>
              <a:t>= </a:t>
            </a:r>
            <a:r>
              <a:rPr lang="ru-RU" dirty="0"/>
              <a:t>0,048 </a:t>
            </a:r>
            <a:r>
              <a:rPr lang="ru-RU" dirty="0" smtClean="0"/>
              <a:t>моль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                   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en-US" dirty="0" smtClean="0"/>
              <a:t>m</a:t>
            </a:r>
            <a:r>
              <a:rPr lang="ru-RU" baseline="-25000" dirty="0" smtClean="0"/>
              <a:t>осадок </a:t>
            </a:r>
            <a:r>
              <a:rPr lang="en-US" dirty="0" smtClean="0"/>
              <a:t>=</a:t>
            </a:r>
            <a:r>
              <a:rPr lang="ru-RU" dirty="0" smtClean="0"/>
              <a:t> ?г</a:t>
            </a:r>
          </a:p>
          <a:p>
            <a:pPr marL="0" indent="0">
              <a:buNone/>
            </a:pPr>
            <a:r>
              <a:rPr lang="ru-RU" dirty="0" smtClean="0"/>
              <a:t>                                          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ru-RU" sz="2800" dirty="0"/>
              <a:t>К раствору сульфата алюминия массой 68,4 г и массовой долей 8% прилили избыток раствора хлорида бария. Вычислите массу образовавшегося осадка.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4101737" y="1854926"/>
            <a:ext cx="13063" cy="43499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>
            <a:stCxn id="3" idx="1"/>
          </p:cNvCxnSpPr>
          <p:nvPr/>
        </p:nvCxnSpPr>
        <p:spPr>
          <a:xfrm flipV="1">
            <a:off x="838200" y="3836172"/>
            <a:ext cx="3263537" cy="301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9202" y="4549274"/>
            <a:ext cx="6850196" cy="97631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9538" y="3464899"/>
            <a:ext cx="1371600" cy="921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766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                                     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ru-RU" sz="2400" dirty="0"/>
              <a:t>При взаимодействии 8,0 г оксида серы(VI) с избытком раствора гидроксида калия получили 174 г раствора средней соли. Вычислите массовую долю соли в полученном растворе.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4101737" y="1854926"/>
            <a:ext cx="13063" cy="43499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>
            <a:stCxn id="3" idx="1"/>
          </p:cNvCxnSpPr>
          <p:nvPr/>
        </p:nvCxnSpPr>
        <p:spPr>
          <a:xfrm flipV="1">
            <a:off x="838200" y="3836172"/>
            <a:ext cx="3263537" cy="301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0651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Дано:</a:t>
            </a:r>
            <a:r>
              <a:rPr lang="en-US" dirty="0" smtClean="0"/>
              <a:t>                               </a:t>
            </a:r>
            <a:r>
              <a:rPr lang="ru-RU" dirty="0" smtClean="0"/>
              <a:t>      </a:t>
            </a:r>
            <a:endParaRPr lang="ru-RU" sz="16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 smtClean="0"/>
              <a:t>m(SO</a:t>
            </a:r>
            <a:r>
              <a:rPr lang="ru-RU" baseline="-25000" dirty="0" smtClean="0"/>
              <a:t>3</a:t>
            </a:r>
            <a:r>
              <a:rPr lang="en-US" dirty="0" smtClean="0"/>
              <a:t>)=8</a:t>
            </a:r>
            <a:r>
              <a:rPr lang="ru-RU" dirty="0" smtClean="0"/>
              <a:t>,0г</a:t>
            </a:r>
          </a:p>
          <a:p>
            <a:pPr marL="0" indent="0">
              <a:buNone/>
            </a:pPr>
            <a:r>
              <a:rPr lang="ru-RU" dirty="0" smtClean="0"/>
              <a:t>КОН</a:t>
            </a:r>
            <a:r>
              <a:rPr lang="en-US" dirty="0" smtClean="0"/>
              <a:t>       </a:t>
            </a:r>
            <a:r>
              <a:rPr lang="ru-RU" dirty="0" smtClean="0"/>
              <a:t>               </a:t>
            </a:r>
            <a:endParaRPr lang="ru-RU" baseline="-25000" dirty="0" smtClean="0"/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en-US" dirty="0" smtClean="0"/>
              <a:t>m</a:t>
            </a:r>
            <a:r>
              <a:rPr lang="ru-RU" baseline="-25000" dirty="0" smtClean="0"/>
              <a:t>р-р</a:t>
            </a:r>
            <a:r>
              <a:rPr lang="en-US" dirty="0" smtClean="0"/>
              <a:t>(</a:t>
            </a:r>
            <a:r>
              <a:rPr lang="ru-RU" dirty="0" smtClean="0"/>
              <a:t>соли</a:t>
            </a:r>
            <a:r>
              <a:rPr lang="en-US" dirty="0" smtClean="0"/>
              <a:t>)=174</a:t>
            </a:r>
            <a:r>
              <a:rPr lang="ru-RU" dirty="0" smtClean="0"/>
              <a:t>г         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                   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el-GR" dirty="0" smtClean="0"/>
              <a:t>ω</a:t>
            </a:r>
            <a:r>
              <a:rPr lang="ru-RU" baseline="-25000" dirty="0" smtClean="0"/>
              <a:t>соли</a:t>
            </a:r>
            <a:r>
              <a:rPr lang="en-US" dirty="0" smtClean="0"/>
              <a:t>=</a:t>
            </a:r>
            <a:r>
              <a:rPr lang="ru-RU" dirty="0" smtClean="0"/>
              <a:t>?</a:t>
            </a: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                                     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ru-RU" sz="2400" dirty="0"/>
              <a:t>При взаимодействии 8,0 г оксида серы(VI) с избытком раствора гидроксида калия получили 174 г раствора средней соли. Вычислите массовую долю соли в полученном растворе.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4101737" y="1854926"/>
            <a:ext cx="13063" cy="43499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>
            <a:stCxn id="3" idx="1"/>
          </p:cNvCxnSpPr>
          <p:nvPr/>
        </p:nvCxnSpPr>
        <p:spPr>
          <a:xfrm flipV="1">
            <a:off x="838200" y="3836172"/>
            <a:ext cx="3263537" cy="301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5712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6571" y="1690688"/>
            <a:ext cx="1102722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Дано:</a:t>
            </a:r>
            <a:r>
              <a:rPr lang="en-US" sz="2400" dirty="0" smtClean="0"/>
              <a:t>                               </a:t>
            </a:r>
            <a:r>
              <a:rPr lang="ru-RU" sz="2400" dirty="0" smtClean="0"/>
              <a:t>      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2400" dirty="0" smtClean="0"/>
              <a:t>m(SO</a:t>
            </a:r>
            <a:r>
              <a:rPr lang="ru-RU" sz="2400" baseline="-25000" dirty="0" smtClean="0"/>
              <a:t>3</a:t>
            </a:r>
            <a:r>
              <a:rPr lang="en-US" sz="2400" dirty="0" smtClean="0"/>
              <a:t>)=8</a:t>
            </a:r>
            <a:r>
              <a:rPr lang="ru-RU" sz="2400" dirty="0" smtClean="0"/>
              <a:t>,0г</a:t>
            </a:r>
          </a:p>
          <a:p>
            <a:pPr marL="0" indent="0">
              <a:buNone/>
            </a:pPr>
            <a:r>
              <a:rPr lang="ru-RU" sz="2400" dirty="0" smtClean="0"/>
              <a:t>КОН</a:t>
            </a:r>
            <a:r>
              <a:rPr lang="en-US" sz="2400" dirty="0" smtClean="0"/>
              <a:t>       </a:t>
            </a:r>
            <a:r>
              <a:rPr lang="ru-RU" sz="2400" dirty="0" smtClean="0"/>
              <a:t>               </a:t>
            </a:r>
            <a:endParaRPr lang="ru-RU" sz="2400" baseline="-25000" dirty="0" smtClean="0"/>
          </a:p>
          <a:p>
            <a:pPr marL="0" indent="0">
              <a:buNone/>
            </a:pPr>
            <a:r>
              <a:rPr lang="ru-RU" sz="2400" dirty="0" smtClean="0"/>
              <a:t> </a:t>
            </a:r>
            <a:r>
              <a:rPr lang="en-US" sz="2400" dirty="0" smtClean="0"/>
              <a:t>m</a:t>
            </a:r>
            <a:r>
              <a:rPr lang="ru-RU" sz="2400" baseline="-25000" dirty="0" smtClean="0"/>
              <a:t>р-р</a:t>
            </a:r>
            <a:r>
              <a:rPr lang="en-US" sz="2400" dirty="0" smtClean="0"/>
              <a:t>(</a:t>
            </a:r>
            <a:r>
              <a:rPr lang="ru-RU" sz="2400" dirty="0" smtClean="0"/>
              <a:t>соли</a:t>
            </a:r>
            <a:r>
              <a:rPr lang="en-US" sz="2400" dirty="0" smtClean="0"/>
              <a:t>)=174</a:t>
            </a:r>
            <a:r>
              <a:rPr lang="ru-RU" sz="2400" dirty="0" smtClean="0"/>
              <a:t>г         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                   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el-GR" dirty="0" smtClean="0"/>
              <a:t>ω</a:t>
            </a:r>
            <a:r>
              <a:rPr lang="ru-RU" baseline="-25000" dirty="0" smtClean="0"/>
              <a:t>соли</a:t>
            </a:r>
            <a:r>
              <a:rPr lang="en-US" dirty="0" smtClean="0"/>
              <a:t>=</a:t>
            </a:r>
            <a:r>
              <a:rPr lang="ru-RU" dirty="0" smtClean="0"/>
              <a:t>?</a:t>
            </a: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                                     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ru-RU" sz="2400" dirty="0"/>
              <a:t>При взаимодействии 8,0 г оксида серы(VI) с избытком раствора гидроксида калия получили 174 г раствора средней соли. Вычислите массовую долю соли в полученном растворе.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2597330" y="1716566"/>
            <a:ext cx="13063" cy="43499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22613" y="3848986"/>
            <a:ext cx="2387780" cy="425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351" y="1759111"/>
            <a:ext cx="9342666" cy="213242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8498" y="1666217"/>
            <a:ext cx="1371600" cy="921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266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6571" y="1690688"/>
            <a:ext cx="1102722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Дано:</a:t>
            </a:r>
            <a:r>
              <a:rPr lang="en-US" sz="2400" dirty="0" smtClean="0"/>
              <a:t>                               </a:t>
            </a:r>
            <a:r>
              <a:rPr lang="ru-RU" sz="2400" dirty="0" smtClean="0"/>
              <a:t>      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2400" dirty="0" smtClean="0"/>
              <a:t>m(SO</a:t>
            </a:r>
            <a:r>
              <a:rPr lang="ru-RU" sz="2400" baseline="-25000" dirty="0" smtClean="0"/>
              <a:t>3</a:t>
            </a:r>
            <a:r>
              <a:rPr lang="en-US" sz="2400" dirty="0" smtClean="0"/>
              <a:t>)=8</a:t>
            </a:r>
            <a:r>
              <a:rPr lang="ru-RU" sz="2400" dirty="0" smtClean="0"/>
              <a:t>,0г</a:t>
            </a:r>
          </a:p>
          <a:p>
            <a:pPr marL="0" indent="0">
              <a:buNone/>
            </a:pPr>
            <a:r>
              <a:rPr lang="ru-RU" sz="2400" dirty="0" smtClean="0"/>
              <a:t>КОН</a:t>
            </a:r>
            <a:r>
              <a:rPr lang="en-US" sz="2400" dirty="0" smtClean="0"/>
              <a:t>       </a:t>
            </a:r>
            <a:r>
              <a:rPr lang="ru-RU" sz="2400" dirty="0" smtClean="0"/>
              <a:t>               </a:t>
            </a:r>
            <a:endParaRPr lang="ru-RU" sz="2400" baseline="-25000" dirty="0" smtClean="0"/>
          </a:p>
          <a:p>
            <a:pPr marL="0" indent="0">
              <a:buNone/>
            </a:pPr>
            <a:r>
              <a:rPr lang="ru-RU" sz="2400" dirty="0" smtClean="0"/>
              <a:t> </a:t>
            </a:r>
            <a:r>
              <a:rPr lang="en-US" sz="2400" dirty="0" smtClean="0"/>
              <a:t>m</a:t>
            </a:r>
            <a:r>
              <a:rPr lang="ru-RU" sz="2400" baseline="-25000" dirty="0" smtClean="0"/>
              <a:t>р-р</a:t>
            </a:r>
            <a:r>
              <a:rPr lang="en-US" sz="2400" dirty="0" smtClean="0"/>
              <a:t>(</a:t>
            </a:r>
            <a:r>
              <a:rPr lang="ru-RU" sz="2400" dirty="0" smtClean="0"/>
              <a:t>соли</a:t>
            </a:r>
            <a:r>
              <a:rPr lang="en-US" sz="2400" dirty="0" smtClean="0"/>
              <a:t>)=174</a:t>
            </a:r>
            <a:r>
              <a:rPr lang="ru-RU" sz="2400" dirty="0" smtClean="0"/>
              <a:t>г         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                   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el-GR" dirty="0" smtClean="0"/>
              <a:t>ω</a:t>
            </a:r>
            <a:r>
              <a:rPr lang="ru-RU" baseline="-25000" dirty="0" smtClean="0"/>
              <a:t>соли</a:t>
            </a:r>
            <a:r>
              <a:rPr lang="en-US" dirty="0" smtClean="0"/>
              <a:t>=</a:t>
            </a:r>
            <a:r>
              <a:rPr lang="ru-RU" dirty="0" smtClean="0"/>
              <a:t>?</a:t>
            </a: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                                     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ru-RU" sz="2400" dirty="0"/>
              <a:t>При взаимодействии 8,0 г оксида серы(VI) с избытком раствора гидроксида калия получили 174 г раствора средней соли. Вычислите массовую долю соли в полученном растворе.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2597330" y="1716566"/>
            <a:ext cx="13063" cy="43499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22613" y="3848986"/>
            <a:ext cx="2387780" cy="425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351" y="1759111"/>
            <a:ext cx="9342666" cy="213242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8498" y="1666217"/>
            <a:ext cx="1371600" cy="92154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7330" y="4192587"/>
            <a:ext cx="7657453" cy="774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452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6571" y="1690688"/>
            <a:ext cx="1102722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Дано:</a:t>
            </a:r>
            <a:r>
              <a:rPr lang="en-US" sz="2400" dirty="0" smtClean="0"/>
              <a:t>                               </a:t>
            </a:r>
            <a:r>
              <a:rPr lang="ru-RU" sz="2400" dirty="0" smtClean="0"/>
              <a:t>      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2400" dirty="0" smtClean="0"/>
              <a:t>m(SO</a:t>
            </a:r>
            <a:r>
              <a:rPr lang="ru-RU" sz="2400" baseline="-25000" dirty="0" smtClean="0"/>
              <a:t>3</a:t>
            </a:r>
            <a:r>
              <a:rPr lang="en-US" sz="2400" dirty="0" smtClean="0"/>
              <a:t>)=8</a:t>
            </a:r>
            <a:r>
              <a:rPr lang="ru-RU" sz="2400" dirty="0" smtClean="0"/>
              <a:t>,0г</a:t>
            </a:r>
          </a:p>
          <a:p>
            <a:pPr marL="0" indent="0">
              <a:buNone/>
            </a:pPr>
            <a:r>
              <a:rPr lang="ru-RU" sz="2400" dirty="0" smtClean="0"/>
              <a:t>КОН</a:t>
            </a:r>
            <a:r>
              <a:rPr lang="en-US" sz="2400" dirty="0" smtClean="0"/>
              <a:t>       </a:t>
            </a:r>
            <a:r>
              <a:rPr lang="ru-RU" sz="2400" dirty="0" smtClean="0"/>
              <a:t>               </a:t>
            </a:r>
            <a:endParaRPr lang="ru-RU" sz="2400" baseline="-25000" dirty="0" smtClean="0"/>
          </a:p>
          <a:p>
            <a:pPr marL="0" indent="0">
              <a:buNone/>
            </a:pPr>
            <a:r>
              <a:rPr lang="ru-RU" sz="2400" dirty="0" smtClean="0"/>
              <a:t> </a:t>
            </a:r>
            <a:r>
              <a:rPr lang="en-US" sz="2400" dirty="0" smtClean="0"/>
              <a:t>m</a:t>
            </a:r>
            <a:r>
              <a:rPr lang="ru-RU" sz="2400" baseline="-25000" dirty="0" smtClean="0"/>
              <a:t>р-р</a:t>
            </a:r>
            <a:r>
              <a:rPr lang="en-US" sz="2400" dirty="0" smtClean="0"/>
              <a:t>(</a:t>
            </a:r>
            <a:r>
              <a:rPr lang="ru-RU" sz="2400" dirty="0" smtClean="0"/>
              <a:t>соли</a:t>
            </a:r>
            <a:r>
              <a:rPr lang="en-US" sz="2400" dirty="0" smtClean="0"/>
              <a:t>)=174</a:t>
            </a:r>
            <a:r>
              <a:rPr lang="ru-RU" sz="2400" dirty="0" smtClean="0"/>
              <a:t>г         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                   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el-GR" dirty="0" smtClean="0"/>
              <a:t>ω</a:t>
            </a:r>
            <a:r>
              <a:rPr lang="ru-RU" baseline="-25000" dirty="0" smtClean="0"/>
              <a:t>соли</a:t>
            </a:r>
            <a:r>
              <a:rPr lang="en-US" dirty="0" smtClean="0"/>
              <a:t>=</a:t>
            </a:r>
            <a:r>
              <a:rPr lang="ru-RU" dirty="0" smtClean="0"/>
              <a:t>?</a:t>
            </a: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                                     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ru-RU" sz="2400" dirty="0"/>
              <a:t>При взаимодействии 8,0 г оксида серы(VI) с избытком раствора гидроксида калия получили 174 г раствора средней соли. Вычислите массовую долю соли в полученном растворе.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2597330" y="1716566"/>
            <a:ext cx="13063" cy="43499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22613" y="3848986"/>
            <a:ext cx="2387780" cy="425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351" y="1759111"/>
            <a:ext cx="9342666" cy="213242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8498" y="1666217"/>
            <a:ext cx="1371600" cy="92154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7330" y="4192587"/>
            <a:ext cx="7657453" cy="77419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0112" y="5461978"/>
            <a:ext cx="2353260" cy="87180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6852" y="5297586"/>
            <a:ext cx="6919777" cy="1130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948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6571" y="1690688"/>
            <a:ext cx="1102722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                                     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ru-RU" sz="2700" dirty="0"/>
              <a:t>К 150 г раствора карбоната натрия добавляли соляную кислоту до прекращения выделения газа. Всего выделилось 3.36 л газа (</a:t>
            </a:r>
            <a:r>
              <a:rPr lang="ru-RU" sz="2700" dirty="0" err="1"/>
              <a:t>н.у</a:t>
            </a:r>
            <a:r>
              <a:rPr lang="ru-RU" sz="2700" dirty="0"/>
              <a:t>.). Рассчитайте массовую долю карбоната натрия в </a:t>
            </a:r>
            <a:r>
              <a:rPr lang="ru-RU" sz="2200" dirty="0"/>
              <a:t>исходном растворе.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2597330" y="1716566"/>
            <a:ext cx="13063" cy="43499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22613" y="3848986"/>
            <a:ext cx="2387780" cy="425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0299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6571" y="1690688"/>
            <a:ext cx="1102722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Дано:</a:t>
            </a:r>
            <a:r>
              <a:rPr lang="en-US" sz="2400" dirty="0" smtClean="0"/>
              <a:t>                               </a:t>
            </a:r>
            <a:r>
              <a:rPr lang="ru-RU" sz="2400" dirty="0" smtClean="0"/>
              <a:t>      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2000" dirty="0" smtClean="0"/>
              <a:t>m</a:t>
            </a:r>
            <a:r>
              <a:rPr lang="ru-RU" sz="2000" baseline="-25000" dirty="0" smtClean="0"/>
              <a:t>р-р</a:t>
            </a:r>
            <a:r>
              <a:rPr lang="en-US" sz="2000" dirty="0" smtClean="0"/>
              <a:t>(Na</a:t>
            </a:r>
            <a:r>
              <a:rPr lang="en-US" sz="2000" baseline="-25000" dirty="0" smtClean="0"/>
              <a:t>2</a:t>
            </a:r>
            <a:r>
              <a:rPr lang="en-US" sz="2000" dirty="0" smtClean="0"/>
              <a:t>CO</a:t>
            </a:r>
            <a:r>
              <a:rPr lang="ru-RU" sz="2000" baseline="-25000" dirty="0" smtClean="0"/>
              <a:t>3</a:t>
            </a:r>
            <a:r>
              <a:rPr lang="en-US" sz="2000" dirty="0" smtClean="0"/>
              <a:t>)=150</a:t>
            </a:r>
            <a:r>
              <a:rPr lang="ru-RU" sz="2000" dirty="0" smtClean="0"/>
              <a:t>г</a:t>
            </a:r>
          </a:p>
          <a:p>
            <a:pPr marL="0" indent="0">
              <a:buNone/>
            </a:pPr>
            <a:r>
              <a:rPr lang="en-US" sz="2400" dirty="0" smtClean="0"/>
              <a:t>HCI       </a:t>
            </a:r>
            <a:r>
              <a:rPr lang="ru-RU" sz="2400" dirty="0" smtClean="0"/>
              <a:t>               </a:t>
            </a:r>
            <a:endParaRPr lang="ru-RU" sz="2400" baseline="-25000" dirty="0" smtClean="0"/>
          </a:p>
          <a:p>
            <a:pPr marL="0" indent="0">
              <a:buNone/>
            </a:pPr>
            <a:r>
              <a:rPr lang="ru-RU" sz="2400" dirty="0" smtClean="0"/>
              <a:t> </a:t>
            </a:r>
            <a:r>
              <a:rPr lang="en-US" sz="2400" dirty="0" smtClean="0"/>
              <a:t>V(</a:t>
            </a:r>
            <a:r>
              <a:rPr lang="ru-RU" sz="2400" dirty="0" smtClean="0"/>
              <a:t>газа</a:t>
            </a:r>
            <a:r>
              <a:rPr lang="en-US" sz="2400" dirty="0" smtClean="0"/>
              <a:t>)=</a:t>
            </a:r>
            <a:r>
              <a:rPr lang="ru-RU" sz="2400" dirty="0" smtClean="0"/>
              <a:t>3.36л         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                   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el-GR" sz="2400" dirty="0" smtClean="0"/>
              <a:t>ω</a:t>
            </a:r>
            <a:r>
              <a:rPr lang="en-US" sz="2400" dirty="0" smtClean="0"/>
              <a:t>(Na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CO</a:t>
            </a:r>
            <a:r>
              <a:rPr lang="ru-RU" sz="2400" baseline="-25000" dirty="0"/>
              <a:t>3</a:t>
            </a:r>
            <a:r>
              <a:rPr lang="en-US" sz="2400" dirty="0" smtClean="0"/>
              <a:t>) =</a:t>
            </a:r>
            <a:r>
              <a:rPr lang="ru-RU" sz="2400" dirty="0" smtClean="0"/>
              <a:t>?</a:t>
            </a:r>
            <a:endParaRPr lang="ru-RU" sz="2400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                                     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ru-RU" sz="2700" dirty="0"/>
              <a:t>К 150 г раствора карбоната натрия добавляли соляную кислоту до прекращения выделения газа. Всего выделилось 3.36 л газа (</a:t>
            </a:r>
            <a:r>
              <a:rPr lang="ru-RU" sz="2700" dirty="0" err="1"/>
              <a:t>н.у</a:t>
            </a:r>
            <a:r>
              <a:rPr lang="ru-RU" sz="2700" dirty="0"/>
              <a:t>.). Рассчитайте массовую долю карбоната натрия в </a:t>
            </a:r>
            <a:r>
              <a:rPr lang="ru-RU" sz="2200" dirty="0"/>
              <a:t>исходном растворе.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2597330" y="1716566"/>
            <a:ext cx="13063" cy="43499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22613" y="3848986"/>
            <a:ext cx="2387780" cy="425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112" y="5461978"/>
            <a:ext cx="2353260" cy="871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350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6571" y="1690688"/>
            <a:ext cx="1102722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Дано:</a:t>
            </a:r>
            <a:r>
              <a:rPr lang="en-US" sz="2400" dirty="0" smtClean="0"/>
              <a:t>                               </a:t>
            </a:r>
            <a:r>
              <a:rPr lang="ru-RU" sz="2400" dirty="0" smtClean="0"/>
              <a:t>      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2000" dirty="0" smtClean="0"/>
              <a:t>m</a:t>
            </a:r>
            <a:r>
              <a:rPr lang="ru-RU" sz="2000" baseline="-25000" dirty="0" smtClean="0"/>
              <a:t>р-р</a:t>
            </a:r>
            <a:r>
              <a:rPr lang="en-US" sz="2000" dirty="0" smtClean="0"/>
              <a:t>(Na</a:t>
            </a:r>
            <a:r>
              <a:rPr lang="en-US" sz="2000" baseline="-25000" dirty="0" smtClean="0"/>
              <a:t>2</a:t>
            </a:r>
            <a:r>
              <a:rPr lang="en-US" sz="2000" dirty="0" smtClean="0"/>
              <a:t>CO</a:t>
            </a:r>
            <a:r>
              <a:rPr lang="ru-RU" sz="2000" baseline="-25000" dirty="0" smtClean="0"/>
              <a:t>3</a:t>
            </a:r>
            <a:r>
              <a:rPr lang="en-US" sz="2000" dirty="0" smtClean="0"/>
              <a:t>)=150</a:t>
            </a:r>
            <a:r>
              <a:rPr lang="ru-RU" sz="2000" dirty="0" smtClean="0"/>
              <a:t>г</a:t>
            </a:r>
          </a:p>
          <a:p>
            <a:pPr marL="0" indent="0">
              <a:buNone/>
            </a:pPr>
            <a:r>
              <a:rPr lang="en-US" sz="2400" dirty="0" smtClean="0"/>
              <a:t>HCI       </a:t>
            </a:r>
            <a:r>
              <a:rPr lang="ru-RU" sz="2400" dirty="0" smtClean="0"/>
              <a:t>               </a:t>
            </a:r>
            <a:endParaRPr lang="ru-RU" sz="2400" baseline="-25000" dirty="0" smtClean="0"/>
          </a:p>
          <a:p>
            <a:pPr marL="0" indent="0">
              <a:buNone/>
            </a:pPr>
            <a:r>
              <a:rPr lang="ru-RU" sz="2400" dirty="0" smtClean="0"/>
              <a:t> </a:t>
            </a:r>
            <a:r>
              <a:rPr lang="en-US" sz="2400" dirty="0" smtClean="0"/>
              <a:t>V(</a:t>
            </a:r>
            <a:r>
              <a:rPr lang="ru-RU" sz="2400" dirty="0" smtClean="0"/>
              <a:t>газа</a:t>
            </a:r>
            <a:r>
              <a:rPr lang="en-US" sz="2400" dirty="0" smtClean="0"/>
              <a:t>)=</a:t>
            </a:r>
            <a:r>
              <a:rPr lang="ru-RU" sz="2400" dirty="0" smtClean="0"/>
              <a:t>3.36л         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                   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el-GR" sz="2400" dirty="0" smtClean="0"/>
              <a:t>ω</a:t>
            </a:r>
            <a:r>
              <a:rPr lang="en-US" sz="2400" dirty="0" smtClean="0"/>
              <a:t>(Na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CO</a:t>
            </a:r>
            <a:r>
              <a:rPr lang="ru-RU" sz="2400" baseline="-25000" dirty="0"/>
              <a:t>3</a:t>
            </a:r>
            <a:r>
              <a:rPr lang="en-US" sz="2400" dirty="0" smtClean="0"/>
              <a:t>) =</a:t>
            </a:r>
            <a:r>
              <a:rPr lang="ru-RU" sz="2400" dirty="0" smtClean="0"/>
              <a:t>?</a:t>
            </a:r>
            <a:endParaRPr lang="ru-RU" sz="2400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                                     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ru-RU" sz="2700" dirty="0"/>
              <a:t>К 150 г раствора карбоната натрия добавляли соляную кислоту до прекращения выделения газа. Всего выделилось 3.36 л газа (</a:t>
            </a:r>
            <a:r>
              <a:rPr lang="ru-RU" sz="2700" dirty="0" err="1"/>
              <a:t>н.у</a:t>
            </a:r>
            <a:r>
              <a:rPr lang="ru-RU" sz="2700" dirty="0"/>
              <a:t>.). Рассчитайте массовую долю карбоната натрия в </a:t>
            </a:r>
            <a:r>
              <a:rPr lang="ru-RU" sz="2200" dirty="0"/>
              <a:t>исходном растворе.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2597330" y="1716566"/>
            <a:ext cx="13063" cy="43499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22613" y="3848986"/>
            <a:ext cx="2387780" cy="425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112" y="5461978"/>
            <a:ext cx="2353260" cy="87180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4962" y="1934527"/>
            <a:ext cx="4670970" cy="67804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8677" y="2612571"/>
            <a:ext cx="4873757" cy="535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892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6571" y="1690688"/>
            <a:ext cx="1102722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Дано:</a:t>
            </a:r>
            <a:r>
              <a:rPr lang="en-US" sz="2400" dirty="0" smtClean="0"/>
              <a:t>                               </a:t>
            </a:r>
            <a:r>
              <a:rPr lang="ru-RU" sz="2400" dirty="0" smtClean="0"/>
              <a:t>      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2000" dirty="0" smtClean="0"/>
              <a:t>m</a:t>
            </a:r>
            <a:r>
              <a:rPr lang="ru-RU" sz="2000" baseline="-25000" dirty="0" smtClean="0"/>
              <a:t>р-р</a:t>
            </a:r>
            <a:r>
              <a:rPr lang="en-US" sz="2000" dirty="0" smtClean="0"/>
              <a:t>(Na</a:t>
            </a:r>
            <a:r>
              <a:rPr lang="en-US" sz="2000" baseline="-25000" dirty="0" smtClean="0"/>
              <a:t>2</a:t>
            </a:r>
            <a:r>
              <a:rPr lang="en-US" sz="2000" dirty="0" smtClean="0"/>
              <a:t>CO</a:t>
            </a:r>
            <a:r>
              <a:rPr lang="ru-RU" sz="2000" baseline="-25000" dirty="0" smtClean="0"/>
              <a:t>3</a:t>
            </a:r>
            <a:r>
              <a:rPr lang="en-US" sz="2000" dirty="0" smtClean="0"/>
              <a:t>)=150</a:t>
            </a:r>
            <a:r>
              <a:rPr lang="ru-RU" sz="2000" dirty="0" smtClean="0"/>
              <a:t>г</a:t>
            </a:r>
          </a:p>
          <a:p>
            <a:pPr marL="0" indent="0">
              <a:buNone/>
            </a:pPr>
            <a:r>
              <a:rPr lang="en-US" sz="2400" dirty="0" smtClean="0"/>
              <a:t>HCI       </a:t>
            </a:r>
            <a:r>
              <a:rPr lang="ru-RU" sz="2400" dirty="0" smtClean="0"/>
              <a:t>               </a:t>
            </a:r>
            <a:endParaRPr lang="ru-RU" sz="2400" baseline="-25000" dirty="0" smtClean="0"/>
          </a:p>
          <a:p>
            <a:pPr marL="0" indent="0">
              <a:buNone/>
            </a:pPr>
            <a:r>
              <a:rPr lang="ru-RU" sz="2400" dirty="0" smtClean="0"/>
              <a:t> </a:t>
            </a:r>
            <a:r>
              <a:rPr lang="en-US" sz="2400" dirty="0" smtClean="0"/>
              <a:t>V(</a:t>
            </a:r>
            <a:r>
              <a:rPr lang="ru-RU" sz="2400" dirty="0" smtClean="0"/>
              <a:t>газа</a:t>
            </a:r>
            <a:r>
              <a:rPr lang="en-US" sz="2400" dirty="0" smtClean="0"/>
              <a:t>)=</a:t>
            </a:r>
            <a:r>
              <a:rPr lang="ru-RU" sz="2400" dirty="0" smtClean="0"/>
              <a:t>3.36л         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                   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el-GR" sz="2400" dirty="0" smtClean="0"/>
              <a:t>ω</a:t>
            </a:r>
            <a:r>
              <a:rPr lang="en-US" sz="2400" dirty="0" smtClean="0"/>
              <a:t>(Na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CO</a:t>
            </a:r>
            <a:r>
              <a:rPr lang="ru-RU" sz="2400" baseline="-25000" dirty="0"/>
              <a:t>3</a:t>
            </a:r>
            <a:r>
              <a:rPr lang="en-US" sz="2400" dirty="0" smtClean="0"/>
              <a:t>) =</a:t>
            </a:r>
            <a:r>
              <a:rPr lang="ru-RU" sz="2400" dirty="0" smtClean="0"/>
              <a:t>?</a:t>
            </a:r>
            <a:endParaRPr lang="ru-RU" sz="2400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                                     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ru-RU" sz="2700" dirty="0"/>
              <a:t>К 150 г раствора карбоната натрия добавляли соляную кислоту до прекращения выделения газа. Всего выделилось 3.36 л газа (</a:t>
            </a:r>
            <a:r>
              <a:rPr lang="ru-RU" sz="2700" dirty="0" err="1"/>
              <a:t>н.у</a:t>
            </a:r>
            <a:r>
              <a:rPr lang="ru-RU" sz="2700" dirty="0"/>
              <a:t>.). Рассчитайте массовую долю карбоната натрия в </a:t>
            </a:r>
            <a:r>
              <a:rPr lang="ru-RU" sz="2200" dirty="0"/>
              <a:t>исходном растворе.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2597330" y="1716566"/>
            <a:ext cx="13063" cy="43499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22613" y="3848986"/>
            <a:ext cx="2387780" cy="425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112" y="5461978"/>
            <a:ext cx="2353260" cy="87180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4962" y="1934527"/>
            <a:ext cx="4670970" cy="67804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8677" y="2612571"/>
            <a:ext cx="4873757" cy="53557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89722" y="3256142"/>
            <a:ext cx="7878576" cy="52342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05471" y="3938134"/>
            <a:ext cx="4249695" cy="53557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48861" y="2224224"/>
            <a:ext cx="1323975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555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199" y="1716566"/>
            <a:ext cx="1102722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Дано:</a:t>
            </a:r>
            <a:r>
              <a:rPr lang="en-US" sz="2400" dirty="0" smtClean="0"/>
              <a:t>                               </a:t>
            </a:r>
            <a:r>
              <a:rPr lang="ru-RU" sz="2400" dirty="0" smtClean="0"/>
              <a:t>      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2000" dirty="0" smtClean="0"/>
              <a:t>m</a:t>
            </a:r>
            <a:r>
              <a:rPr lang="ru-RU" sz="2000" baseline="-25000" dirty="0" smtClean="0"/>
              <a:t>р-р</a:t>
            </a:r>
            <a:r>
              <a:rPr lang="en-US" sz="2000" dirty="0" smtClean="0"/>
              <a:t>(Na</a:t>
            </a:r>
            <a:r>
              <a:rPr lang="en-US" sz="2000" baseline="-25000" dirty="0" smtClean="0"/>
              <a:t>2</a:t>
            </a:r>
            <a:r>
              <a:rPr lang="en-US" sz="2000" dirty="0" smtClean="0"/>
              <a:t>CO</a:t>
            </a:r>
            <a:r>
              <a:rPr lang="ru-RU" sz="2000" baseline="-25000" dirty="0" smtClean="0"/>
              <a:t>3</a:t>
            </a:r>
            <a:r>
              <a:rPr lang="en-US" sz="2000" dirty="0" smtClean="0"/>
              <a:t>)=150</a:t>
            </a:r>
            <a:r>
              <a:rPr lang="ru-RU" sz="2000" dirty="0" smtClean="0"/>
              <a:t>г</a:t>
            </a:r>
          </a:p>
          <a:p>
            <a:pPr marL="0" indent="0">
              <a:buNone/>
            </a:pPr>
            <a:r>
              <a:rPr lang="en-US" sz="2400" dirty="0" smtClean="0"/>
              <a:t>HCI       </a:t>
            </a:r>
            <a:r>
              <a:rPr lang="ru-RU" sz="2400" dirty="0" smtClean="0"/>
              <a:t>               </a:t>
            </a:r>
            <a:endParaRPr lang="ru-RU" sz="2400" baseline="-25000" dirty="0" smtClean="0"/>
          </a:p>
          <a:p>
            <a:pPr marL="0" indent="0">
              <a:buNone/>
            </a:pPr>
            <a:r>
              <a:rPr lang="ru-RU" sz="2400" dirty="0" smtClean="0"/>
              <a:t> </a:t>
            </a:r>
            <a:r>
              <a:rPr lang="en-US" sz="2400" dirty="0" smtClean="0"/>
              <a:t>V(</a:t>
            </a:r>
            <a:r>
              <a:rPr lang="ru-RU" sz="2400" dirty="0" smtClean="0"/>
              <a:t>газа</a:t>
            </a:r>
            <a:r>
              <a:rPr lang="en-US" sz="2400" dirty="0" smtClean="0"/>
              <a:t>)=</a:t>
            </a:r>
            <a:r>
              <a:rPr lang="ru-RU" sz="2400" dirty="0" smtClean="0"/>
              <a:t>3.36л         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                   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el-GR" sz="2400" dirty="0" smtClean="0"/>
              <a:t>ω</a:t>
            </a:r>
            <a:r>
              <a:rPr lang="en-US" sz="2400" dirty="0" smtClean="0"/>
              <a:t>(Na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CO</a:t>
            </a:r>
            <a:r>
              <a:rPr lang="ru-RU" sz="2400" baseline="-25000" dirty="0"/>
              <a:t>3</a:t>
            </a:r>
            <a:r>
              <a:rPr lang="en-US" sz="2400" dirty="0" smtClean="0"/>
              <a:t>) =</a:t>
            </a:r>
            <a:r>
              <a:rPr lang="ru-RU" sz="2400" dirty="0" smtClean="0"/>
              <a:t>?</a:t>
            </a:r>
            <a:endParaRPr lang="ru-RU" sz="2400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                                     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ru-RU" sz="2700" dirty="0"/>
              <a:t>К 150 г раствора карбоната натрия добавляли соляную кислоту до прекращения выделения газа. Всего выделилось 3.36 л газа (</a:t>
            </a:r>
            <a:r>
              <a:rPr lang="ru-RU" sz="2700" dirty="0" err="1"/>
              <a:t>н.у</a:t>
            </a:r>
            <a:r>
              <a:rPr lang="ru-RU" sz="2700" dirty="0"/>
              <a:t>.). Рассчитайте массовую долю карбоната натрия в </a:t>
            </a:r>
            <a:r>
              <a:rPr lang="ru-RU" sz="2200" dirty="0"/>
              <a:t>исходном растворе.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2597330" y="1716566"/>
            <a:ext cx="13063" cy="43499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22613" y="3848986"/>
            <a:ext cx="2387780" cy="425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112" y="5461978"/>
            <a:ext cx="2353260" cy="87180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4962" y="1934527"/>
            <a:ext cx="4670970" cy="67804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8677" y="2612571"/>
            <a:ext cx="4873757" cy="53557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89722" y="3256142"/>
            <a:ext cx="7878576" cy="52342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05471" y="3938134"/>
            <a:ext cx="4249695" cy="53557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23937" y="2174588"/>
            <a:ext cx="1323975" cy="92392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14351" y="4632275"/>
            <a:ext cx="8937718" cy="61420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28950" y="5298152"/>
            <a:ext cx="3983430" cy="37112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95150" y="5302873"/>
            <a:ext cx="4936817" cy="35431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385960" y="2170906"/>
            <a:ext cx="1371719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017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199" y="1716566"/>
            <a:ext cx="1102722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Дано:</a:t>
            </a:r>
            <a:r>
              <a:rPr lang="en-US" sz="2400" dirty="0" smtClean="0"/>
              <a:t>                               </a:t>
            </a:r>
            <a:r>
              <a:rPr lang="ru-RU" sz="2400" dirty="0" smtClean="0"/>
              <a:t>      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2000" dirty="0" smtClean="0"/>
              <a:t>m</a:t>
            </a:r>
            <a:r>
              <a:rPr lang="ru-RU" sz="2000" baseline="-25000" dirty="0" smtClean="0"/>
              <a:t>р-р</a:t>
            </a:r>
            <a:r>
              <a:rPr lang="en-US" sz="2000" dirty="0" smtClean="0"/>
              <a:t>(Na</a:t>
            </a:r>
            <a:r>
              <a:rPr lang="en-US" sz="2000" baseline="-25000" dirty="0" smtClean="0"/>
              <a:t>2</a:t>
            </a:r>
            <a:r>
              <a:rPr lang="en-US" sz="2000" dirty="0" smtClean="0"/>
              <a:t>CO</a:t>
            </a:r>
            <a:r>
              <a:rPr lang="ru-RU" sz="2000" baseline="-25000" dirty="0" smtClean="0"/>
              <a:t>3</a:t>
            </a:r>
            <a:r>
              <a:rPr lang="en-US" sz="2000" dirty="0" smtClean="0"/>
              <a:t>)=150</a:t>
            </a:r>
            <a:r>
              <a:rPr lang="ru-RU" sz="2000" dirty="0" smtClean="0"/>
              <a:t>г</a:t>
            </a:r>
          </a:p>
          <a:p>
            <a:pPr marL="0" indent="0">
              <a:buNone/>
            </a:pPr>
            <a:r>
              <a:rPr lang="en-US" sz="2400" dirty="0" smtClean="0"/>
              <a:t>HCI       </a:t>
            </a:r>
            <a:r>
              <a:rPr lang="ru-RU" sz="2400" dirty="0" smtClean="0"/>
              <a:t>               </a:t>
            </a:r>
            <a:endParaRPr lang="ru-RU" sz="2400" baseline="-25000" dirty="0" smtClean="0"/>
          </a:p>
          <a:p>
            <a:pPr marL="0" indent="0">
              <a:buNone/>
            </a:pPr>
            <a:r>
              <a:rPr lang="ru-RU" sz="2400" dirty="0" smtClean="0"/>
              <a:t> </a:t>
            </a:r>
            <a:r>
              <a:rPr lang="en-US" sz="2400" dirty="0" smtClean="0"/>
              <a:t>V(</a:t>
            </a:r>
            <a:r>
              <a:rPr lang="ru-RU" sz="2400" dirty="0" smtClean="0"/>
              <a:t>газа</a:t>
            </a:r>
            <a:r>
              <a:rPr lang="en-US" sz="2400" dirty="0" smtClean="0"/>
              <a:t>)=</a:t>
            </a:r>
            <a:r>
              <a:rPr lang="ru-RU" sz="2400" dirty="0" smtClean="0"/>
              <a:t>3.36л         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                   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el-GR" sz="2400" dirty="0" smtClean="0"/>
              <a:t>ω</a:t>
            </a:r>
            <a:r>
              <a:rPr lang="en-US" sz="2400" dirty="0" smtClean="0"/>
              <a:t>(Na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CO</a:t>
            </a:r>
            <a:r>
              <a:rPr lang="ru-RU" sz="2400" baseline="-25000" dirty="0"/>
              <a:t>3</a:t>
            </a:r>
            <a:r>
              <a:rPr lang="en-US" sz="2400" dirty="0" smtClean="0"/>
              <a:t>) =</a:t>
            </a:r>
            <a:r>
              <a:rPr lang="ru-RU" sz="2400" dirty="0" smtClean="0"/>
              <a:t>?</a:t>
            </a:r>
            <a:endParaRPr lang="ru-RU" sz="2400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                                     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ru-RU" sz="2700" dirty="0"/>
              <a:t>К 150 г раствора карбоната натрия добавляли соляную кислоту до прекращения выделения газа. Всего выделилось 3.36 л газа (</a:t>
            </a:r>
            <a:r>
              <a:rPr lang="ru-RU" sz="2700" dirty="0" err="1"/>
              <a:t>н.у</a:t>
            </a:r>
            <a:r>
              <a:rPr lang="ru-RU" sz="2700" dirty="0"/>
              <a:t>.). Рассчитайте массовую долю карбоната натрия в </a:t>
            </a:r>
            <a:r>
              <a:rPr lang="ru-RU" sz="2200" dirty="0"/>
              <a:t>исходном растворе.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2597330" y="1716566"/>
            <a:ext cx="13063" cy="43499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22613" y="3848986"/>
            <a:ext cx="2387780" cy="425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112" y="5461978"/>
            <a:ext cx="2353260" cy="87180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4962" y="1934527"/>
            <a:ext cx="4670970" cy="67804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8677" y="2612571"/>
            <a:ext cx="4873757" cy="53557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89722" y="3256142"/>
            <a:ext cx="7878576" cy="52342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05471" y="3938134"/>
            <a:ext cx="4249695" cy="53557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23937" y="2174588"/>
            <a:ext cx="1323975" cy="92392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14351" y="4632275"/>
            <a:ext cx="8937718" cy="61420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28950" y="5298152"/>
            <a:ext cx="3983430" cy="37112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14215" y="5587696"/>
            <a:ext cx="5077785" cy="42626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385960" y="2170906"/>
            <a:ext cx="1371719" cy="92667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610393" y="6092375"/>
            <a:ext cx="5578886" cy="57761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317835" y="6225533"/>
            <a:ext cx="1826814" cy="572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648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199" y="1716566"/>
            <a:ext cx="1102722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Дано:</a:t>
            </a:r>
            <a:r>
              <a:rPr lang="en-US" sz="2400" dirty="0" smtClean="0"/>
              <a:t>                               </a:t>
            </a:r>
            <a:r>
              <a:rPr lang="ru-RU" sz="2400" dirty="0" smtClean="0"/>
              <a:t>      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                                     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2597330" y="1716566"/>
            <a:ext cx="13063" cy="43499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22613" y="3848986"/>
            <a:ext cx="2387780" cy="425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1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К избытку раствора фосфата калия добавили 102 г раствора с массовой долей нитрата серебра 10%. Вычислите массу образовавшегося осадка</a:t>
            </a:r>
          </a:p>
        </p:txBody>
      </p:sp>
    </p:spTree>
    <p:extLst>
      <p:ext uri="{BB962C8B-B14F-4D97-AF65-F5344CB8AC3E}">
        <p14:creationId xmlns:p14="http://schemas.microsoft.com/office/powerpoint/2010/main" val="746962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199" y="1716566"/>
            <a:ext cx="11027229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dirty="0" smtClean="0"/>
              <a:t>Дано:</a:t>
            </a:r>
            <a:r>
              <a:rPr lang="en-US" sz="2400" dirty="0" smtClean="0"/>
              <a:t>                               </a:t>
            </a:r>
            <a:r>
              <a:rPr lang="ru-RU" sz="2400" dirty="0" smtClean="0"/>
              <a:t>      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2000" dirty="0"/>
              <a:t>K</a:t>
            </a:r>
            <a:r>
              <a:rPr lang="en-US" sz="2000" baseline="-25000" dirty="0"/>
              <a:t>3</a:t>
            </a:r>
            <a:r>
              <a:rPr lang="en-US" sz="2000" dirty="0"/>
              <a:t>PO</a:t>
            </a:r>
            <a:r>
              <a:rPr lang="en-US" sz="2000" baseline="-25000" dirty="0"/>
              <a:t>4</a:t>
            </a:r>
            <a:r>
              <a:rPr lang="en-US" sz="2000" dirty="0"/>
              <a:t> </a:t>
            </a:r>
            <a:endParaRPr lang="en-US" sz="2000" dirty="0" smtClean="0"/>
          </a:p>
          <a:p>
            <a:pPr marL="0" indent="0">
              <a:buNone/>
            </a:pPr>
            <a:r>
              <a:rPr lang="en-US" sz="2000" dirty="0" smtClean="0"/>
              <a:t>m</a:t>
            </a:r>
            <a:r>
              <a:rPr lang="ru-RU" sz="2000" baseline="-25000" dirty="0" smtClean="0"/>
              <a:t>р-р</a:t>
            </a:r>
            <a:r>
              <a:rPr lang="en-US" sz="2000" dirty="0" smtClean="0"/>
              <a:t>(</a:t>
            </a:r>
            <a:r>
              <a:rPr lang="en-US" sz="2000" dirty="0" err="1" smtClean="0"/>
              <a:t>AgNO</a:t>
            </a:r>
            <a:r>
              <a:rPr lang="ru-RU" sz="2000" baseline="-25000" dirty="0" smtClean="0"/>
              <a:t>3</a:t>
            </a:r>
            <a:r>
              <a:rPr lang="en-US" sz="2000" dirty="0" smtClean="0"/>
              <a:t>)=102</a:t>
            </a:r>
            <a:r>
              <a:rPr lang="ru-RU" sz="2000" dirty="0" smtClean="0"/>
              <a:t>г</a:t>
            </a:r>
          </a:p>
          <a:p>
            <a:pPr marL="0" indent="0">
              <a:buNone/>
            </a:pPr>
            <a:r>
              <a:rPr lang="en-US" sz="2400" dirty="0"/>
              <a:t> </a:t>
            </a:r>
            <a:r>
              <a:rPr lang="en-US" sz="2400" dirty="0" smtClean="0"/>
              <a:t>   </a:t>
            </a:r>
            <a:r>
              <a:rPr lang="ru-RU" sz="2400" dirty="0" smtClean="0"/>
              <a:t>               </a:t>
            </a:r>
            <a:endParaRPr lang="ru-RU" sz="2400" baseline="-25000" dirty="0" smtClean="0"/>
          </a:p>
          <a:p>
            <a:pPr marL="0" indent="0">
              <a:buNone/>
            </a:pPr>
            <a:r>
              <a:rPr lang="ru-RU" sz="2400" dirty="0" smtClean="0"/>
              <a:t> </a:t>
            </a:r>
            <a:r>
              <a:rPr lang="el-GR" sz="2400" dirty="0" smtClean="0"/>
              <a:t>ω</a:t>
            </a:r>
            <a:r>
              <a:rPr lang="en-US" sz="2400" dirty="0" smtClean="0"/>
              <a:t>(</a:t>
            </a:r>
            <a:r>
              <a:rPr lang="en-US" sz="2400" dirty="0" err="1" smtClean="0"/>
              <a:t>AgNO</a:t>
            </a:r>
            <a:r>
              <a:rPr lang="ru-RU" sz="2400" baseline="-25000" dirty="0"/>
              <a:t>3</a:t>
            </a:r>
            <a:r>
              <a:rPr lang="en-US" sz="2400" dirty="0" smtClean="0"/>
              <a:t>)=10%</a:t>
            </a:r>
            <a:r>
              <a:rPr lang="ru-RU" sz="2400" dirty="0" smtClean="0"/>
              <a:t>        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                  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en-US" sz="2400" dirty="0" smtClean="0"/>
              <a:t>m </a:t>
            </a:r>
            <a:r>
              <a:rPr lang="ru-RU" sz="2400" dirty="0" smtClean="0"/>
              <a:t>осадка</a:t>
            </a:r>
            <a:r>
              <a:rPr lang="en-US" sz="2400" dirty="0" smtClean="0"/>
              <a:t> =</a:t>
            </a:r>
            <a:r>
              <a:rPr lang="ru-RU" sz="2400" dirty="0" smtClean="0"/>
              <a:t>?</a:t>
            </a:r>
            <a:endParaRPr lang="ru-RU" sz="2400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                                     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2597330" y="1716566"/>
            <a:ext cx="13063" cy="43499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22613" y="3848986"/>
            <a:ext cx="2387780" cy="425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1370" y="1376932"/>
            <a:ext cx="2353260" cy="871804"/>
          </a:xfrm>
          <a:prstGeom prst="rect">
            <a:avLst/>
          </a:prstGeom>
        </p:spPr>
      </p:pic>
      <p:sp>
        <p:nvSpPr>
          <p:cNvPr id="18" name="Заголовок 1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К избытку раствора фосфата калия добавили 102 г раствора с массовой долей нитрата серебра 10%. Вычислите массу образовавшегося осадка</a:t>
            </a: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4979" y="1812834"/>
            <a:ext cx="4136167" cy="708297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1922" y="2651215"/>
            <a:ext cx="4396604" cy="55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822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199" y="1716566"/>
            <a:ext cx="11027229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dirty="0" smtClean="0"/>
              <a:t>Дано:</a:t>
            </a:r>
            <a:r>
              <a:rPr lang="en-US" sz="2400" dirty="0" smtClean="0"/>
              <a:t>                               </a:t>
            </a:r>
            <a:r>
              <a:rPr lang="ru-RU" sz="2400" dirty="0" smtClean="0"/>
              <a:t>      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2000" dirty="0"/>
              <a:t>K</a:t>
            </a:r>
            <a:r>
              <a:rPr lang="en-US" sz="2000" baseline="-25000" dirty="0"/>
              <a:t>3</a:t>
            </a:r>
            <a:r>
              <a:rPr lang="en-US" sz="2000" dirty="0"/>
              <a:t>PO</a:t>
            </a:r>
            <a:r>
              <a:rPr lang="en-US" sz="2000" baseline="-25000" dirty="0"/>
              <a:t>4</a:t>
            </a:r>
            <a:r>
              <a:rPr lang="en-US" sz="2000" dirty="0"/>
              <a:t> </a:t>
            </a:r>
            <a:endParaRPr lang="en-US" sz="2000" dirty="0" smtClean="0"/>
          </a:p>
          <a:p>
            <a:pPr marL="0" indent="0">
              <a:buNone/>
            </a:pPr>
            <a:r>
              <a:rPr lang="en-US" sz="2000" dirty="0" smtClean="0"/>
              <a:t>m</a:t>
            </a:r>
            <a:r>
              <a:rPr lang="ru-RU" sz="2000" baseline="-25000" dirty="0" smtClean="0"/>
              <a:t>р-р</a:t>
            </a:r>
            <a:r>
              <a:rPr lang="en-US" sz="2000" dirty="0" smtClean="0"/>
              <a:t>(</a:t>
            </a:r>
            <a:r>
              <a:rPr lang="en-US" sz="2000" dirty="0" err="1" smtClean="0"/>
              <a:t>AgNO</a:t>
            </a:r>
            <a:r>
              <a:rPr lang="ru-RU" sz="2000" baseline="-25000" dirty="0" smtClean="0"/>
              <a:t>3</a:t>
            </a:r>
            <a:r>
              <a:rPr lang="en-US" sz="2000" dirty="0" smtClean="0"/>
              <a:t>)=102</a:t>
            </a:r>
            <a:r>
              <a:rPr lang="ru-RU" sz="2000" dirty="0" smtClean="0"/>
              <a:t>г</a:t>
            </a:r>
          </a:p>
          <a:p>
            <a:pPr marL="0" indent="0">
              <a:buNone/>
            </a:pPr>
            <a:r>
              <a:rPr lang="en-US" sz="2400" dirty="0"/>
              <a:t> </a:t>
            </a:r>
            <a:r>
              <a:rPr lang="en-US" sz="2400" dirty="0" smtClean="0"/>
              <a:t>   </a:t>
            </a:r>
            <a:r>
              <a:rPr lang="ru-RU" sz="2400" dirty="0" smtClean="0"/>
              <a:t>               </a:t>
            </a:r>
            <a:endParaRPr lang="ru-RU" sz="2400" baseline="-25000" dirty="0" smtClean="0"/>
          </a:p>
          <a:p>
            <a:pPr marL="0" indent="0">
              <a:buNone/>
            </a:pPr>
            <a:r>
              <a:rPr lang="ru-RU" sz="2400" dirty="0" smtClean="0"/>
              <a:t> </a:t>
            </a:r>
            <a:r>
              <a:rPr lang="el-GR" sz="2400" dirty="0" smtClean="0"/>
              <a:t>ω</a:t>
            </a:r>
            <a:r>
              <a:rPr lang="en-US" sz="2400" dirty="0" smtClean="0"/>
              <a:t>(</a:t>
            </a:r>
            <a:r>
              <a:rPr lang="en-US" sz="2400" dirty="0" err="1" smtClean="0"/>
              <a:t>AgNO</a:t>
            </a:r>
            <a:r>
              <a:rPr lang="ru-RU" sz="2400" baseline="-25000" dirty="0"/>
              <a:t>3</a:t>
            </a:r>
            <a:r>
              <a:rPr lang="en-US" sz="2400" dirty="0" smtClean="0"/>
              <a:t>)=10%</a:t>
            </a:r>
            <a:r>
              <a:rPr lang="ru-RU" sz="2400" dirty="0" smtClean="0"/>
              <a:t>        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                  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en-US" sz="2400" dirty="0" smtClean="0"/>
              <a:t>m </a:t>
            </a:r>
            <a:r>
              <a:rPr lang="ru-RU" sz="2400" dirty="0" smtClean="0"/>
              <a:t>осадка</a:t>
            </a:r>
            <a:r>
              <a:rPr lang="en-US" sz="2400" dirty="0" smtClean="0"/>
              <a:t> =</a:t>
            </a:r>
            <a:r>
              <a:rPr lang="ru-RU" sz="2400" dirty="0" smtClean="0"/>
              <a:t>?</a:t>
            </a:r>
            <a:endParaRPr lang="ru-RU" sz="2400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                                     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2597330" y="1716566"/>
            <a:ext cx="13063" cy="43499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22613" y="3848986"/>
            <a:ext cx="2387780" cy="425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1312" y="1459109"/>
            <a:ext cx="2353260" cy="871804"/>
          </a:xfrm>
          <a:prstGeom prst="rect">
            <a:avLst/>
          </a:prstGeom>
        </p:spPr>
      </p:pic>
      <p:sp>
        <p:nvSpPr>
          <p:cNvPr id="18" name="Заголовок 1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К избытку раствора фосфата калия добавили 102 г раствора с массовой долей нитрата серебра 10%. Вычислите массу образовавшегося осадка</a:t>
            </a: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4979" y="1812834"/>
            <a:ext cx="4136167" cy="708297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1922" y="2651215"/>
            <a:ext cx="4396604" cy="5543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00362" y="3228974"/>
            <a:ext cx="7891264" cy="49393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44979" y="3803738"/>
            <a:ext cx="5888666" cy="85007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57063" y="3700280"/>
            <a:ext cx="1348988" cy="911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359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199" y="1716566"/>
            <a:ext cx="11027229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dirty="0" smtClean="0"/>
              <a:t>Дано:</a:t>
            </a:r>
            <a:r>
              <a:rPr lang="en-US" sz="2400" dirty="0" smtClean="0"/>
              <a:t>                               </a:t>
            </a:r>
            <a:r>
              <a:rPr lang="ru-RU" sz="2400" dirty="0" smtClean="0"/>
              <a:t>      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2000" dirty="0"/>
              <a:t>K</a:t>
            </a:r>
            <a:r>
              <a:rPr lang="en-US" sz="2000" baseline="-25000" dirty="0"/>
              <a:t>3</a:t>
            </a:r>
            <a:r>
              <a:rPr lang="en-US" sz="2000" dirty="0"/>
              <a:t>PO</a:t>
            </a:r>
            <a:r>
              <a:rPr lang="en-US" sz="2000" baseline="-25000" dirty="0"/>
              <a:t>4</a:t>
            </a:r>
            <a:r>
              <a:rPr lang="en-US" sz="2000" dirty="0"/>
              <a:t> </a:t>
            </a:r>
            <a:endParaRPr lang="en-US" sz="2000" dirty="0" smtClean="0"/>
          </a:p>
          <a:p>
            <a:pPr marL="0" indent="0">
              <a:buNone/>
            </a:pPr>
            <a:r>
              <a:rPr lang="en-US" sz="2000" dirty="0" smtClean="0"/>
              <a:t>m</a:t>
            </a:r>
            <a:r>
              <a:rPr lang="ru-RU" sz="2000" baseline="-25000" dirty="0" smtClean="0"/>
              <a:t>р-р</a:t>
            </a:r>
            <a:r>
              <a:rPr lang="en-US" sz="2000" dirty="0" smtClean="0"/>
              <a:t>(</a:t>
            </a:r>
            <a:r>
              <a:rPr lang="en-US" sz="2000" dirty="0" err="1" smtClean="0"/>
              <a:t>AgNO</a:t>
            </a:r>
            <a:r>
              <a:rPr lang="ru-RU" sz="2000" baseline="-25000" dirty="0" smtClean="0"/>
              <a:t>3</a:t>
            </a:r>
            <a:r>
              <a:rPr lang="en-US" sz="2000" dirty="0" smtClean="0"/>
              <a:t>)=102</a:t>
            </a:r>
            <a:r>
              <a:rPr lang="ru-RU" sz="2000" dirty="0" smtClean="0"/>
              <a:t>г</a:t>
            </a:r>
          </a:p>
          <a:p>
            <a:pPr marL="0" indent="0">
              <a:buNone/>
            </a:pPr>
            <a:r>
              <a:rPr lang="en-US" sz="2400" dirty="0"/>
              <a:t> </a:t>
            </a:r>
            <a:r>
              <a:rPr lang="en-US" sz="2400" dirty="0" smtClean="0"/>
              <a:t>   </a:t>
            </a:r>
            <a:r>
              <a:rPr lang="ru-RU" sz="2400" dirty="0" smtClean="0"/>
              <a:t>               </a:t>
            </a:r>
            <a:endParaRPr lang="ru-RU" sz="2400" baseline="-25000" dirty="0" smtClean="0"/>
          </a:p>
          <a:p>
            <a:pPr marL="0" indent="0">
              <a:buNone/>
            </a:pPr>
            <a:r>
              <a:rPr lang="ru-RU" sz="2400" dirty="0" smtClean="0"/>
              <a:t> </a:t>
            </a:r>
            <a:r>
              <a:rPr lang="el-GR" sz="2400" dirty="0" smtClean="0"/>
              <a:t>ω</a:t>
            </a:r>
            <a:r>
              <a:rPr lang="en-US" sz="2400" dirty="0" smtClean="0"/>
              <a:t>(</a:t>
            </a:r>
            <a:r>
              <a:rPr lang="en-US" sz="2400" dirty="0" err="1" smtClean="0"/>
              <a:t>AgNO</a:t>
            </a:r>
            <a:r>
              <a:rPr lang="ru-RU" sz="2400" baseline="-25000" dirty="0"/>
              <a:t>3</a:t>
            </a:r>
            <a:r>
              <a:rPr lang="en-US" sz="2400" dirty="0" smtClean="0"/>
              <a:t>)=10%</a:t>
            </a:r>
            <a:r>
              <a:rPr lang="ru-RU" sz="2400" dirty="0" smtClean="0"/>
              <a:t>        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                  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en-US" sz="2400" dirty="0" smtClean="0"/>
              <a:t>m </a:t>
            </a:r>
            <a:r>
              <a:rPr lang="ru-RU" sz="2400" dirty="0" smtClean="0"/>
              <a:t>осадка</a:t>
            </a:r>
            <a:r>
              <a:rPr lang="en-US" sz="2400" dirty="0" smtClean="0"/>
              <a:t> =</a:t>
            </a:r>
            <a:r>
              <a:rPr lang="ru-RU" sz="2400" dirty="0" smtClean="0"/>
              <a:t>?</a:t>
            </a:r>
            <a:endParaRPr lang="ru-RU" sz="2400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                                     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2597330" y="1716566"/>
            <a:ext cx="13063" cy="43499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22613" y="3848986"/>
            <a:ext cx="2387780" cy="425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1312" y="1459109"/>
            <a:ext cx="2353260" cy="871804"/>
          </a:xfrm>
          <a:prstGeom prst="rect">
            <a:avLst/>
          </a:prstGeom>
        </p:spPr>
      </p:pic>
      <p:sp>
        <p:nvSpPr>
          <p:cNvPr id="18" name="Заголовок 1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К избытку раствора фосфата калия добавили 102 г раствора с массовой долей нитрата серебра 10%. Вычислите массу образовавшегося осадка</a:t>
            </a: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4979" y="1812834"/>
            <a:ext cx="4136167" cy="708297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1922" y="2651215"/>
            <a:ext cx="4396604" cy="5543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00362" y="3228974"/>
            <a:ext cx="7891264" cy="49393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44979" y="3803738"/>
            <a:ext cx="5888666" cy="85007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57063" y="3700280"/>
            <a:ext cx="1348988" cy="9113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65663" y="4951295"/>
            <a:ext cx="6748600" cy="38297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00362" y="5631755"/>
            <a:ext cx="5414360" cy="74019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205935" y="6269729"/>
            <a:ext cx="1986065" cy="506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718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199" y="1716566"/>
            <a:ext cx="1102722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Дано:</a:t>
            </a:r>
            <a:r>
              <a:rPr lang="en-US" sz="2400" dirty="0" smtClean="0"/>
              <a:t>                               </a:t>
            </a:r>
            <a:r>
              <a:rPr lang="ru-RU" sz="2400" dirty="0" smtClean="0"/>
              <a:t>      </a:t>
            </a:r>
            <a:endParaRPr lang="en-US" sz="2000" dirty="0" smtClean="0"/>
          </a:p>
          <a:p>
            <a:pPr marL="0" indent="0">
              <a:buNone/>
            </a:pPr>
            <a:r>
              <a:rPr lang="en-US" sz="2000" dirty="0" smtClean="0"/>
              <a:t>m</a:t>
            </a:r>
            <a:r>
              <a:rPr lang="ru-RU" sz="2000" baseline="-25000" dirty="0" smtClean="0"/>
              <a:t>р-р</a:t>
            </a:r>
            <a:r>
              <a:rPr lang="en-US" sz="2000" dirty="0" smtClean="0"/>
              <a:t>(AICI</a:t>
            </a:r>
            <a:r>
              <a:rPr lang="ru-RU" sz="2000" baseline="-25000" dirty="0" smtClean="0"/>
              <a:t>3</a:t>
            </a:r>
            <a:r>
              <a:rPr lang="en-US" sz="2000" dirty="0" smtClean="0"/>
              <a:t>)=89</a:t>
            </a:r>
            <a:r>
              <a:rPr lang="ru-RU" sz="2000" dirty="0" smtClean="0"/>
              <a:t>г</a:t>
            </a:r>
          </a:p>
          <a:p>
            <a:pPr marL="0" indent="0">
              <a:buNone/>
            </a:pPr>
            <a:r>
              <a:rPr lang="el-GR" sz="2400" dirty="0" smtClean="0"/>
              <a:t>ω</a:t>
            </a:r>
            <a:r>
              <a:rPr lang="en-US" sz="2400" dirty="0" smtClean="0"/>
              <a:t>(AICI</a:t>
            </a:r>
            <a:r>
              <a:rPr lang="ru-RU" sz="2400" baseline="-25000" dirty="0"/>
              <a:t>3</a:t>
            </a:r>
            <a:r>
              <a:rPr lang="en-US" sz="2400" dirty="0" smtClean="0"/>
              <a:t>)=15%</a:t>
            </a:r>
            <a:r>
              <a:rPr lang="ru-RU" sz="2400" dirty="0" smtClean="0"/>
              <a:t>        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en-US" sz="2000" dirty="0" err="1" smtClean="0"/>
              <a:t>Pb</a:t>
            </a:r>
            <a:r>
              <a:rPr lang="en-US" sz="2000" dirty="0" smtClean="0"/>
              <a:t>(NO</a:t>
            </a:r>
            <a:r>
              <a:rPr lang="en-US" sz="2000" baseline="-25000" dirty="0" smtClean="0"/>
              <a:t>3</a:t>
            </a:r>
            <a:r>
              <a:rPr lang="en-US" sz="2000" dirty="0" smtClean="0"/>
              <a:t>)</a:t>
            </a:r>
            <a:r>
              <a:rPr lang="en-US" sz="2000" baseline="-25000" dirty="0" smtClean="0"/>
              <a:t>2</a:t>
            </a:r>
            <a:r>
              <a:rPr lang="ru-RU" dirty="0" smtClean="0"/>
              <a:t>            </a:t>
            </a:r>
            <a:endParaRPr lang="ru-RU" baseline="-25000" dirty="0"/>
          </a:p>
          <a:p>
            <a:pPr marL="0" indent="0">
              <a:buNone/>
            </a:pPr>
            <a:r>
              <a:rPr lang="ru-RU" dirty="0" smtClean="0"/>
              <a:t>                                               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en-US" sz="2400" dirty="0" smtClean="0"/>
              <a:t>m </a:t>
            </a:r>
            <a:r>
              <a:rPr lang="ru-RU" sz="2400" dirty="0" smtClean="0"/>
              <a:t>осадка</a:t>
            </a:r>
            <a:r>
              <a:rPr lang="en-US" sz="2400" dirty="0" smtClean="0"/>
              <a:t> =</a:t>
            </a:r>
            <a:r>
              <a:rPr lang="ru-RU" sz="2400" dirty="0" smtClean="0"/>
              <a:t>?</a:t>
            </a:r>
            <a:endParaRPr lang="ru-RU" sz="2400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                                     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2597330" y="1716566"/>
            <a:ext cx="13063" cy="43499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22613" y="3848986"/>
            <a:ext cx="2387780" cy="425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1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/>
              <a:t>К 89 г раствора хлорида алюминия с массовой долей 15,0% добавили избыток раствора нитрата свинца. Определите массу выпавшего осадка</a:t>
            </a:r>
            <a:r>
              <a:rPr lang="ru-RU" dirty="0"/>
              <a:t>.</a:t>
            </a:r>
            <a:endParaRPr lang="ru-RU" sz="28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4979" y="1716566"/>
            <a:ext cx="3960770" cy="53772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9159" y="2418842"/>
            <a:ext cx="4953518" cy="468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980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199" y="1716566"/>
            <a:ext cx="1102722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Дано:</a:t>
            </a:r>
            <a:r>
              <a:rPr lang="en-US" sz="2400" dirty="0" smtClean="0"/>
              <a:t>                               </a:t>
            </a:r>
            <a:r>
              <a:rPr lang="ru-RU" sz="2400" dirty="0" smtClean="0"/>
              <a:t>      </a:t>
            </a:r>
            <a:endParaRPr lang="en-US" sz="2000" dirty="0" smtClean="0"/>
          </a:p>
          <a:p>
            <a:pPr marL="0" indent="0">
              <a:buNone/>
            </a:pPr>
            <a:r>
              <a:rPr lang="en-US" sz="2000" dirty="0" smtClean="0"/>
              <a:t>m</a:t>
            </a:r>
            <a:r>
              <a:rPr lang="ru-RU" sz="2000" baseline="-25000" dirty="0" smtClean="0"/>
              <a:t>р-р</a:t>
            </a:r>
            <a:r>
              <a:rPr lang="en-US" sz="2000" dirty="0" smtClean="0"/>
              <a:t>(AICI</a:t>
            </a:r>
            <a:r>
              <a:rPr lang="ru-RU" sz="2000" baseline="-25000" dirty="0" smtClean="0"/>
              <a:t>3</a:t>
            </a:r>
            <a:r>
              <a:rPr lang="en-US" sz="2000" dirty="0" smtClean="0"/>
              <a:t>)=89</a:t>
            </a:r>
            <a:r>
              <a:rPr lang="ru-RU" sz="2000" dirty="0" smtClean="0"/>
              <a:t>г</a:t>
            </a:r>
          </a:p>
          <a:p>
            <a:pPr marL="0" indent="0">
              <a:buNone/>
            </a:pPr>
            <a:r>
              <a:rPr lang="el-GR" sz="2400" dirty="0" smtClean="0"/>
              <a:t>ω</a:t>
            </a:r>
            <a:r>
              <a:rPr lang="en-US" sz="2400" dirty="0" smtClean="0"/>
              <a:t>(AICI</a:t>
            </a:r>
            <a:r>
              <a:rPr lang="ru-RU" sz="2400" baseline="-25000" dirty="0"/>
              <a:t>3</a:t>
            </a:r>
            <a:r>
              <a:rPr lang="en-US" sz="2400" dirty="0" smtClean="0"/>
              <a:t>)=15%</a:t>
            </a:r>
            <a:r>
              <a:rPr lang="ru-RU" sz="2400" dirty="0" smtClean="0"/>
              <a:t>        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en-US" sz="2000" dirty="0" err="1" smtClean="0"/>
              <a:t>Pb</a:t>
            </a:r>
            <a:r>
              <a:rPr lang="en-US" sz="2000" dirty="0" smtClean="0"/>
              <a:t>(NO</a:t>
            </a:r>
            <a:r>
              <a:rPr lang="en-US" sz="2000" baseline="-25000" dirty="0" smtClean="0"/>
              <a:t>3</a:t>
            </a:r>
            <a:r>
              <a:rPr lang="en-US" sz="2000" dirty="0" smtClean="0"/>
              <a:t>)</a:t>
            </a:r>
            <a:r>
              <a:rPr lang="en-US" sz="2000" baseline="-25000" dirty="0" smtClean="0"/>
              <a:t>2</a:t>
            </a:r>
            <a:r>
              <a:rPr lang="ru-RU" dirty="0" smtClean="0"/>
              <a:t>            </a:t>
            </a:r>
            <a:endParaRPr lang="ru-RU" baseline="-25000" dirty="0"/>
          </a:p>
          <a:p>
            <a:pPr marL="0" indent="0">
              <a:buNone/>
            </a:pPr>
            <a:r>
              <a:rPr lang="ru-RU" dirty="0" smtClean="0"/>
              <a:t>                                               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en-US" sz="2400" dirty="0" smtClean="0"/>
              <a:t>m </a:t>
            </a:r>
            <a:r>
              <a:rPr lang="ru-RU" sz="2400" dirty="0" smtClean="0"/>
              <a:t>осадка</a:t>
            </a:r>
            <a:r>
              <a:rPr lang="en-US" sz="2400" dirty="0" smtClean="0"/>
              <a:t> =</a:t>
            </a:r>
            <a:r>
              <a:rPr lang="ru-RU" sz="2400" dirty="0" smtClean="0"/>
              <a:t>?</a:t>
            </a:r>
            <a:endParaRPr lang="ru-RU" sz="2400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                                     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2597330" y="1716566"/>
            <a:ext cx="13063" cy="43499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22613" y="3848986"/>
            <a:ext cx="2387780" cy="425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9021" y="3413084"/>
            <a:ext cx="2353260" cy="871804"/>
          </a:xfrm>
          <a:prstGeom prst="rect">
            <a:avLst/>
          </a:prstGeom>
        </p:spPr>
      </p:pic>
      <p:sp>
        <p:nvSpPr>
          <p:cNvPr id="18" name="Заголовок 1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/>
              <a:t>К 89 г раствора хлорида алюминия с массовой долей 15,0% добавили избыток раствора нитрата свинца. Определите массу выпавшего осадка</a:t>
            </a:r>
            <a:r>
              <a:rPr lang="ru-RU" dirty="0"/>
              <a:t>.</a:t>
            </a:r>
            <a:endParaRPr lang="ru-RU" sz="28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6925" y="3435873"/>
            <a:ext cx="1348988" cy="91131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979" y="1716566"/>
            <a:ext cx="3960770" cy="53772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59159" y="2418842"/>
            <a:ext cx="4953518" cy="46804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83753" y="3004132"/>
            <a:ext cx="7527344" cy="36263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57150" y="3427438"/>
            <a:ext cx="5629724" cy="40860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44979" y="4035938"/>
            <a:ext cx="4653516" cy="379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571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199" y="1716566"/>
            <a:ext cx="1102722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Дано:</a:t>
            </a:r>
            <a:r>
              <a:rPr lang="en-US" sz="2400" dirty="0" smtClean="0"/>
              <a:t>                               </a:t>
            </a:r>
            <a:r>
              <a:rPr lang="ru-RU" sz="2400" dirty="0" smtClean="0"/>
              <a:t>      </a:t>
            </a:r>
            <a:endParaRPr lang="en-US" sz="2000" dirty="0" smtClean="0"/>
          </a:p>
          <a:p>
            <a:pPr marL="0" indent="0">
              <a:buNone/>
            </a:pPr>
            <a:r>
              <a:rPr lang="en-US" sz="2000" dirty="0" smtClean="0"/>
              <a:t>m</a:t>
            </a:r>
            <a:r>
              <a:rPr lang="ru-RU" sz="2000" baseline="-25000" dirty="0" smtClean="0"/>
              <a:t>р-р</a:t>
            </a:r>
            <a:r>
              <a:rPr lang="en-US" sz="2000" dirty="0" smtClean="0"/>
              <a:t>(AICI</a:t>
            </a:r>
            <a:r>
              <a:rPr lang="ru-RU" sz="2000" baseline="-25000" dirty="0" smtClean="0"/>
              <a:t>3</a:t>
            </a:r>
            <a:r>
              <a:rPr lang="en-US" sz="2000" dirty="0" smtClean="0"/>
              <a:t>)=89</a:t>
            </a:r>
            <a:r>
              <a:rPr lang="ru-RU" sz="2000" dirty="0" smtClean="0"/>
              <a:t>г</a:t>
            </a:r>
          </a:p>
          <a:p>
            <a:pPr marL="0" indent="0">
              <a:buNone/>
            </a:pPr>
            <a:r>
              <a:rPr lang="el-GR" sz="2400" dirty="0" smtClean="0"/>
              <a:t>ω</a:t>
            </a:r>
            <a:r>
              <a:rPr lang="en-US" sz="2400" dirty="0" smtClean="0"/>
              <a:t>(AICI</a:t>
            </a:r>
            <a:r>
              <a:rPr lang="ru-RU" sz="2400" baseline="-25000" dirty="0"/>
              <a:t>3</a:t>
            </a:r>
            <a:r>
              <a:rPr lang="en-US" sz="2400" dirty="0" smtClean="0"/>
              <a:t>)=15%</a:t>
            </a:r>
            <a:r>
              <a:rPr lang="ru-RU" sz="2400" dirty="0" smtClean="0"/>
              <a:t>        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en-US" sz="2000" dirty="0" err="1" smtClean="0"/>
              <a:t>Pb</a:t>
            </a:r>
            <a:r>
              <a:rPr lang="en-US" sz="2000" dirty="0" smtClean="0"/>
              <a:t>(NO</a:t>
            </a:r>
            <a:r>
              <a:rPr lang="en-US" sz="2000" baseline="-25000" dirty="0" smtClean="0"/>
              <a:t>3</a:t>
            </a:r>
            <a:r>
              <a:rPr lang="en-US" sz="2000" dirty="0" smtClean="0"/>
              <a:t>)</a:t>
            </a:r>
            <a:r>
              <a:rPr lang="en-US" sz="2000" baseline="-25000" dirty="0" smtClean="0"/>
              <a:t>2</a:t>
            </a:r>
            <a:r>
              <a:rPr lang="ru-RU" dirty="0" smtClean="0"/>
              <a:t>            </a:t>
            </a:r>
            <a:endParaRPr lang="ru-RU" baseline="-25000" dirty="0"/>
          </a:p>
          <a:p>
            <a:pPr marL="0" indent="0">
              <a:buNone/>
            </a:pPr>
            <a:r>
              <a:rPr lang="ru-RU" dirty="0" smtClean="0"/>
              <a:t>                                               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en-US" sz="2400" dirty="0" smtClean="0"/>
              <a:t>m </a:t>
            </a:r>
            <a:r>
              <a:rPr lang="ru-RU" sz="2400" dirty="0" smtClean="0"/>
              <a:t>осадка</a:t>
            </a:r>
            <a:r>
              <a:rPr lang="en-US" sz="2400" dirty="0" smtClean="0"/>
              <a:t> =</a:t>
            </a:r>
            <a:r>
              <a:rPr lang="ru-RU" sz="2400" dirty="0" smtClean="0"/>
              <a:t>?</a:t>
            </a:r>
            <a:endParaRPr lang="ru-RU" sz="2400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                                     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2597330" y="1716566"/>
            <a:ext cx="13063" cy="43499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22613" y="3848986"/>
            <a:ext cx="2387780" cy="425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9021" y="3413084"/>
            <a:ext cx="2353260" cy="871804"/>
          </a:xfrm>
          <a:prstGeom prst="rect">
            <a:avLst/>
          </a:prstGeom>
        </p:spPr>
      </p:pic>
      <p:sp>
        <p:nvSpPr>
          <p:cNvPr id="18" name="Заголовок 1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/>
              <a:t>К 89 г раствора хлорида алюминия с массовой долей 15,0% добавили избыток раствора нитрата свинца. Определите массу выпавшего осадка</a:t>
            </a:r>
            <a:r>
              <a:rPr lang="ru-RU" dirty="0"/>
              <a:t>.</a:t>
            </a:r>
            <a:endParaRPr lang="ru-RU" sz="28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6925" y="3435873"/>
            <a:ext cx="1348988" cy="91131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979" y="1716566"/>
            <a:ext cx="3960770" cy="53772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59159" y="2418842"/>
            <a:ext cx="4953518" cy="46804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83753" y="3004132"/>
            <a:ext cx="7527344" cy="36263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57150" y="3427438"/>
            <a:ext cx="5629724" cy="40860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44979" y="4035938"/>
            <a:ext cx="4653516" cy="379629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44979" y="4615457"/>
            <a:ext cx="7866564" cy="40524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83753" y="5160013"/>
            <a:ext cx="6137913" cy="91652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177662" y="6265467"/>
            <a:ext cx="2014338" cy="507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467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/>
              <a:t>При обжиге 90 кг пирита (минерала, </a:t>
            </a:r>
            <a:r>
              <a:rPr lang="ru-RU" sz="2700" dirty="0" smtClean="0"/>
              <a:t>содержащего </a:t>
            </a:r>
            <a:r>
              <a:rPr lang="en-US" sz="2700" dirty="0" smtClean="0"/>
              <a:t>FeS</a:t>
            </a:r>
            <a:r>
              <a:rPr lang="en-US" sz="2700" baseline="-25000" dirty="0" smtClean="0"/>
              <a:t>2</a:t>
            </a:r>
            <a:r>
              <a:rPr lang="ru-RU" sz="2700" dirty="0" smtClean="0"/>
              <a:t> </a:t>
            </a:r>
            <a:r>
              <a:rPr lang="ru-RU" sz="2700" dirty="0"/>
              <a:t>) образовался сернистый газ объёмом 26,88 м3 (в пересчёте на н. у.). Рассчитайте массовую долю негорючих примесей в пирите</a:t>
            </a:r>
            <a:r>
              <a:rPr lang="ru-RU" dirty="0"/>
              <a:t>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854902"/>
            <a:ext cx="3687587" cy="62703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5748" y="1854902"/>
            <a:ext cx="4859159" cy="3762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1725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/>
              <a:t>При обжиге 90 кг пирита (минерала, </a:t>
            </a:r>
            <a:r>
              <a:rPr lang="ru-RU" sz="2700" dirty="0" smtClean="0"/>
              <a:t>содержащего </a:t>
            </a:r>
            <a:r>
              <a:rPr lang="en-US" sz="2700" dirty="0" smtClean="0"/>
              <a:t>FeS</a:t>
            </a:r>
            <a:r>
              <a:rPr lang="en-US" sz="2700" baseline="-25000" dirty="0" smtClean="0"/>
              <a:t>2</a:t>
            </a:r>
            <a:r>
              <a:rPr lang="ru-RU" sz="2700" dirty="0" smtClean="0"/>
              <a:t> </a:t>
            </a:r>
            <a:r>
              <a:rPr lang="ru-RU" sz="2700" dirty="0"/>
              <a:t>) образовался сернистый газ объёмом 26,88 м3 (в пересчёте на н. у.). Рассчитайте массовую долю негорючих примесей в пирите</a:t>
            </a:r>
            <a:r>
              <a:rPr lang="ru-RU" dirty="0"/>
              <a:t>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854902"/>
            <a:ext cx="3687587" cy="62703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940" y="2646155"/>
            <a:ext cx="5902423" cy="7501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4824" y="1854902"/>
            <a:ext cx="1567165" cy="109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729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/>
              <a:t>При обжиге 90 кг пирита (минерала, </a:t>
            </a:r>
            <a:r>
              <a:rPr lang="ru-RU" sz="2700" dirty="0" smtClean="0"/>
              <a:t>содержащего </a:t>
            </a:r>
            <a:r>
              <a:rPr lang="en-US" sz="2700" dirty="0" smtClean="0"/>
              <a:t>FeS</a:t>
            </a:r>
            <a:r>
              <a:rPr lang="en-US" sz="2700" baseline="-25000" dirty="0" smtClean="0"/>
              <a:t>2</a:t>
            </a:r>
            <a:r>
              <a:rPr lang="ru-RU" sz="2700" dirty="0" smtClean="0"/>
              <a:t> </a:t>
            </a:r>
            <a:r>
              <a:rPr lang="ru-RU" sz="2700" dirty="0"/>
              <a:t>) образовался сернистый газ объёмом 26,88 м3 (в пересчёте на н. у.). Рассчитайте массовую долю негорючих примесей в пирите</a:t>
            </a:r>
            <a:r>
              <a:rPr lang="ru-RU" dirty="0"/>
              <a:t>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854902"/>
            <a:ext cx="3687587" cy="62703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940" y="2646155"/>
            <a:ext cx="5902423" cy="7501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4824" y="1854902"/>
            <a:ext cx="1567165" cy="10905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1455" y="3700734"/>
            <a:ext cx="11441242" cy="1245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7045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/>
              <a:t>При обжиге 90 кг пирита (минерала, </a:t>
            </a:r>
            <a:r>
              <a:rPr lang="ru-RU" sz="2700" dirty="0" smtClean="0"/>
              <a:t>содержащего </a:t>
            </a:r>
            <a:r>
              <a:rPr lang="en-US" sz="2700" dirty="0" smtClean="0"/>
              <a:t>FeS</a:t>
            </a:r>
            <a:r>
              <a:rPr lang="en-US" sz="2700" baseline="-25000" dirty="0" smtClean="0"/>
              <a:t>2</a:t>
            </a:r>
            <a:r>
              <a:rPr lang="ru-RU" sz="2700" dirty="0" smtClean="0"/>
              <a:t> </a:t>
            </a:r>
            <a:r>
              <a:rPr lang="ru-RU" sz="2700" dirty="0"/>
              <a:t>) образовался сернистый газ объёмом 26,88 м3 (в пересчёте на н. у.). Рассчитайте массовую долю негорючих примесей в пирите</a:t>
            </a:r>
            <a:r>
              <a:rPr lang="ru-RU" dirty="0"/>
              <a:t>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854902"/>
            <a:ext cx="3687587" cy="62703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940" y="2646155"/>
            <a:ext cx="5902423" cy="7501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4824" y="1854902"/>
            <a:ext cx="1567165" cy="10905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1455" y="3700734"/>
            <a:ext cx="11441242" cy="124553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90230" y="4700562"/>
            <a:ext cx="9523095" cy="81952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6940" y="5662723"/>
            <a:ext cx="6746201" cy="1090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82764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/>
              <a:t>К 88,8 г раствора с массовой долей хлорида кальция 15% добавили избыток раствора фосфата натрия. Вычислите массу образовавшегося осадка</a:t>
            </a:r>
            <a:r>
              <a:rPr lang="ru-RU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8333353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1327</Words>
  <Application>Microsoft Office PowerPoint</Application>
  <PresentationFormat>Широкоэкранный</PresentationFormat>
  <Paragraphs>212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5" baseType="lpstr">
      <vt:lpstr>Arial</vt:lpstr>
      <vt:lpstr>Calibri</vt:lpstr>
      <vt:lpstr>Calibri Light</vt:lpstr>
      <vt:lpstr>Тема Office</vt:lpstr>
      <vt:lpstr>Задание 22</vt:lpstr>
      <vt:lpstr>Решение задач</vt:lpstr>
      <vt:lpstr>К раствору сульфата алюминия массой 68,4 г и массовой долей 8% прилили избыток раствора хлорида бария. Вычислите массу образовавшегося осадка.</vt:lpstr>
      <vt:lpstr>К раствору сульфата алюминия массой 68,4 г и массовой долей 8% прилили избыток раствора хлорида бария. Вычислите массу образовавшегося осадка.</vt:lpstr>
      <vt:lpstr>К раствору сульфата алюминия массой 68,4 г и массовой долей 8% прилили избыток раствора хлорида бария. Вычислите массу образовавшегося осадка.</vt:lpstr>
      <vt:lpstr>К раствору сульфата алюминия массой 68,4 г и массовой долей 8% прилили избыток раствора хлорида бария. Вычислите массу образовавшегося осадка.</vt:lpstr>
      <vt:lpstr>К раствору сульфата алюминия массой 68,4 г и массовой долей 8% прилили избыток раствора хлорида бария. Вычислите массу образовавшегося осадка.</vt:lpstr>
      <vt:lpstr>К раствору сульфата алюминия массой 68,4 г и массовой долей 8% прилили избыток раствора хлорида бария. Вычислите массу образовавшегося осадка.</vt:lpstr>
      <vt:lpstr>При взаимодействии 8,0 г оксида серы(VI) с избытком раствора гидроксида калия получили 174 г раствора средней соли. Вычислите массовую долю соли в полученном растворе.</vt:lpstr>
      <vt:lpstr>При взаимодействии 8,0 г оксида серы(VI) с избытком раствора гидроксида калия получили 174 г раствора средней соли. Вычислите массовую долю соли в полученном растворе.</vt:lpstr>
      <vt:lpstr>При взаимодействии 8,0 г оксида серы(VI) с избытком раствора гидроксида калия получили 174 г раствора средней соли. Вычислите массовую долю соли в полученном растворе.</vt:lpstr>
      <vt:lpstr>При взаимодействии 8,0 г оксида серы(VI) с избытком раствора гидроксида калия получили 174 г раствора средней соли. Вычислите массовую долю соли в полученном растворе.</vt:lpstr>
      <vt:lpstr>При взаимодействии 8,0 г оксида серы(VI) с избытком раствора гидроксида калия получили 174 г раствора средней соли. Вычислите массовую долю соли в полученном растворе.</vt:lpstr>
      <vt:lpstr>К 150 г раствора карбоната натрия добавляли соляную кислоту до прекращения выделения газа. Всего выделилось 3.36 л газа (н.у.). Рассчитайте массовую долю карбоната натрия в исходном растворе.</vt:lpstr>
      <vt:lpstr>К 150 г раствора карбоната натрия добавляли соляную кислоту до прекращения выделения газа. Всего выделилось 3.36 л газа (н.у.). Рассчитайте массовую долю карбоната натрия в исходном растворе.</vt:lpstr>
      <vt:lpstr>К 150 г раствора карбоната натрия добавляли соляную кислоту до прекращения выделения газа. Всего выделилось 3.36 л газа (н.у.). Рассчитайте массовую долю карбоната натрия в исходном растворе.</vt:lpstr>
      <vt:lpstr>К 150 г раствора карбоната натрия добавляли соляную кислоту до прекращения выделения газа. Всего выделилось 3.36 л газа (н.у.). Рассчитайте массовую долю карбоната натрия в исходном растворе.</vt:lpstr>
      <vt:lpstr>К 150 г раствора карбоната натрия добавляли соляную кислоту до прекращения выделения газа. Всего выделилось 3.36 л газа (н.у.). Рассчитайте массовую долю карбоната натрия в исходном растворе.</vt:lpstr>
      <vt:lpstr>К 150 г раствора карбоната натрия добавляли соляную кислоту до прекращения выделения газа. Всего выделилось 3.36 л газа (н.у.). Рассчитайте массовую долю карбоната натрия в исходном растворе.</vt:lpstr>
      <vt:lpstr>К избытку раствора фосфата калия добавили 102 г раствора с массовой долей нитрата серебра 10%. Вычислите массу образовавшегося осадка</vt:lpstr>
      <vt:lpstr>К избытку раствора фосфата калия добавили 102 г раствора с массовой долей нитрата серебра 10%. Вычислите массу образовавшегося осадка</vt:lpstr>
      <vt:lpstr>К избытку раствора фосфата калия добавили 102 г раствора с массовой долей нитрата серебра 10%. Вычислите массу образовавшегося осадка</vt:lpstr>
      <vt:lpstr>К избытку раствора фосфата калия добавили 102 г раствора с массовой долей нитрата серебра 10%. Вычислите массу образовавшегося осадка</vt:lpstr>
      <vt:lpstr>К 89 г раствора хлорида алюминия с массовой долей 15,0% добавили избыток раствора нитрата свинца. Определите массу выпавшего осадка.</vt:lpstr>
      <vt:lpstr>К 89 г раствора хлорида алюминия с массовой долей 15,0% добавили избыток раствора нитрата свинца. Определите массу выпавшего осадка.</vt:lpstr>
      <vt:lpstr>К 89 г раствора хлорида алюминия с массовой долей 15,0% добавили избыток раствора нитрата свинца. Определите массу выпавшего осадка.</vt:lpstr>
      <vt:lpstr>При обжиге 90 кг пирита (минерала, содержащего FeS2 ) образовался сернистый газ объёмом 26,88 м3 (в пересчёте на н. у.). Рассчитайте массовую долю негорючих примесей в пирите.</vt:lpstr>
      <vt:lpstr>При обжиге 90 кг пирита (минерала, содержащего FeS2 ) образовался сернистый газ объёмом 26,88 м3 (в пересчёте на н. у.). Рассчитайте массовую долю негорючих примесей в пирите.</vt:lpstr>
      <vt:lpstr>При обжиге 90 кг пирита (минерала, содержащего FeS2 ) образовался сернистый газ объёмом 26,88 м3 (в пересчёте на н. у.). Рассчитайте массовую долю негорючих примесей в пирите.</vt:lpstr>
      <vt:lpstr>При обжиге 90 кг пирита (минерала, содержащего FeS2 ) образовался сернистый газ объёмом 26,88 м3 (в пересчёте на н. у.). Рассчитайте массовую долю негорючих примесей в пирите.</vt:lpstr>
      <vt:lpstr>К 88,8 г раствора с массовой долей хлорида кальция 15% добавили избыток раствора фосфата натрия. Вычислите массу образовавшегося осадка.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Задание 22</dc:title>
  <dc:creator>Андрей Хаймоев</dc:creator>
  <cp:lastModifiedBy>Honor</cp:lastModifiedBy>
  <cp:revision>24</cp:revision>
  <dcterms:created xsi:type="dcterms:W3CDTF">2020-11-27T16:23:12Z</dcterms:created>
  <dcterms:modified xsi:type="dcterms:W3CDTF">2022-06-17T17:56:20Z</dcterms:modified>
</cp:coreProperties>
</file>