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63" r:id="rId9"/>
    <p:sldId id="262" r:id="rId10"/>
    <p:sldId id="261" r:id="rId11"/>
    <p:sldId id="260" r:id="rId12"/>
    <p:sldId id="259" r:id="rId13"/>
    <p:sldId id="266" r:id="rId14"/>
    <p:sldId id="264" r:id="rId15"/>
    <p:sldId id="265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07" autoAdjust="0"/>
  </p:normalViewPr>
  <p:slideViewPr>
    <p:cSldViewPr>
      <p:cViewPr>
        <p:scale>
          <a:sx n="82" d="100"/>
          <a:sy n="82" d="100"/>
        </p:scale>
        <p:origin x="-4374" y="-16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79612\Desktop\шаблоны\1620968753_29-phonoteka_org-p-fon-dlya-prezentatsii-teatralnaya-tematika-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indent="540385">
              <a:lnSpc>
                <a:spcPct val="107000"/>
              </a:lnSpc>
              <a:spcAft>
                <a:spcPts val="0"/>
              </a:spcAft>
            </a:pPr>
            <a:r>
              <a:rPr lang="ru-RU" sz="3600" dirty="0">
                <a:ea typeface="Calibri"/>
                <a:cs typeface="Times New Roman"/>
              </a:rPr>
              <a:t/>
            </a:r>
            <a:br>
              <a:rPr lang="ru-RU" sz="36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1916832"/>
            <a:ext cx="6400800" cy="17526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Педагог дополнительного </a:t>
            </a:r>
            <a:r>
              <a:rPr lang="ru-RU" dirty="0">
                <a:solidFill>
                  <a:schemeClr val="bg1"/>
                </a:solidFill>
              </a:rPr>
              <a:t>образования </a:t>
            </a:r>
          </a:p>
          <a:p>
            <a:r>
              <a:rPr lang="ru-RU" dirty="0">
                <a:solidFill>
                  <a:schemeClr val="bg1"/>
                </a:solidFill>
              </a:rPr>
              <a:t>МАУ ДО «ЦВД «Эстетика»</a:t>
            </a:r>
          </a:p>
          <a:p>
            <a:r>
              <a:rPr lang="ru-RU" dirty="0">
                <a:solidFill>
                  <a:schemeClr val="bg1"/>
                </a:solidFill>
              </a:rPr>
              <a:t>Иванюшина </a:t>
            </a:r>
            <a:r>
              <a:rPr lang="ru-RU" dirty="0" smtClean="0">
                <a:solidFill>
                  <a:schemeClr val="bg1"/>
                </a:solidFill>
              </a:rPr>
              <a:t> Л.В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84420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</a:t>
            </a:r>
            <a:r>
              <a:rPr lang="ru-RU" dirty="0"/>
              <a:t>Учитель (педагог) нового формата»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5" y="1556792"/>
            <a:ext cx="8892480" cy="514116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Мобильные телефоны в руках учеников – новая проблема современной школы. Каждый педагог скажет, что телефоны мешают учебе, отвлекают ребенка, провоцируют ухудшение учебы у младших школьников. Педагоги  столкнулись с проблемой, которую можно назвать зависимостью учащихся от их мобильных устройств. Дети во время уроков и на перемене играют в игры, просматривают веб-ресурсы, пишут SMS или общаются в онлайн- службах. Помимо очевидной физиологической нагрузки на зрение такое времяпрепровождение еще и мешает созданию нормальной рабочей обстановки во время занятий. Как же следует сегодня вести себя педагогам, чьи ученики приносят с собой на уроки мобильные телефоны и постоянно отвлекаются то на звонки, то на SMS-сообщения, то на переписку в социальных сетях?</a:t>
            </a:r>
          </a:p>
        </p:txBody>
      </p:sp>
    </p:spTree>
    <p:extLst>
      <p:ext uri="{BB962C8B-B14F-4D97-AF65-F5344CB8AC3E}">
        <p14:creationId xmlns:p14="http://schemas.microsoft.com/office/powerpoint/2010/main" xmlns="" val="1167303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6"/>
            <a:ext cx="8856984" cy="6264696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/>
              <a:t>Сложности решения этой проблемы, ставшей столь актуальной в последнее время я попыталась решить с помощью использования пальчикового театра. Кукла для пальчикового театра – это миниатюрные куклы, которые надеваются на указательный палец. Работа с ними способствует укреплению мышц пальцев рук, развитию мелкой моторики, помогает в развитии координации движений</a:t>
            </a:r>
            <a:r>
              <a:rPr lang="ru-RU" dirty="0" smtClean="0"/>
              <a:t>.</a:t>
            </a:r>
          </a:p>
          <a:p>
            <a:pPr algn="ctr"/>
            <a:r>
              <a:rPr lang="ru-RU" dirty="0"/>
              <a:t>Известно, что дети любят играть куклами, и эти игры побуждают ребенка к общению, творческому самовыражению. На мой взгляд, потенциал этих игр далеко не исчерпан. Тайна куклы самая загадочная. Люди смотрят на кукол и видят в них отражения самих себя.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7137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48072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Итак, главная идея создания этого направления в моей программе – это воспитание при помощи маленьких «воспитателей» - кукол, в действиях которых дети могут увидеть свое отражение и, таким образом, посмотреть на себя со стороны. Важно  также   и то, что кукла является как бы своеобразной ширмой для ребенка, у которого ещё много проблем, а именно трудности в речевом общении, неуверенность в себе, в правильности своих действий, непонимание взрослых и т.д. Взаимодействуя   в игре на перемене с другими учащимися при помощи пальчиковой куклы, ребенок как бы прячется за нее и таким образом чувствует себя более защищенным. Сами того не замечая, дети становятся раскрепощёнными, уверенными в себе. Всё это положительно влияет на общее состояние здоровья, стимулирует развитие речи, а также развивает у детей внимание, память, воображение, наблюдательность, дисциплинированность, повышает работоспособность, тонус коры головного мозга, повышает школьную мотивацию, обладает </a:t>
            </a:r>
            <a:r>
              <a:rPr lang="ru-RU" dirty="0" err="1"/>
              <a:t>психокоррекционным</a:t>
            </a:r>
            <a:r>
              <a:rPr lang="ru-RU" dirty="0"/>
              <a:t> и психотерапевтическим эффектом.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8627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480720"/>
          </a:xfrm>
        </p:spPr>
        <p:txBody>
          <a:bodyPr>
            <a:normAutofit/>
          </a:bodyPr>
          <a:lstStyle/>
          <a:p>
            <a:r>
              <a:rPr lang="ru-RU" dirty="0"/>
              <a:t>Учащиеся младших классов любят приносить в класс свои игрушки и играть с ними на перемене. И вот ответ: учащиеся приходят на занятие в центр, в рамках сетевого взаимодействия МБОУ СОШ № 1 и 17 , делают там сами себе любимую куклу, забирают её с собой, а потом на перемене в школе могут поиграть с ней. Именно в условиях игры тренируется способность взаимодействовать с людьми, происходит развитие его тонких душевных качеств, нравственных и эстетических ценностей.</a:t>
            </a:r>
          </a:p>
        </p:txBody>
      </p:sp>
    </p:spTree>
    <p:extLst>
      <p:ext uri="{BB962C8B-B14F-4D97-AF65-F5344CB8AC3E}">
        <p14:creationId xmlns:p14="http://schemas.microsoft.com/office/powerpoint/2010/main" xmlns="" val="408627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892480" cy="655272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Программа позволяет реализовать актуальные в настоящее время </a:t>
            </a:r>
            <a:r>
              <a:rPr lang="ru-RU" dirty="0" err="1"/>
              <a:t>компетентностный</a:t>
            </a:r>
            <a:r>
              <a:rPr lang="ru-RU" dirty="0"/>
              <a:t>, личностно  ориентированный,  </a:t>
            </a:r>
            <a:r>
              <a:rPr lang="ru-RU" dirty="0" err="1"/>
              <a:t>деятельностный</a:t>
            </a:r>
            <a:r>
              <a:rPr lang="ru-RU" dirty="0"/>
              <a:t> подходы.  </a:t>
            </a:r>
            <a:endParaRPr lang="ru-RU" dirty="0" smtClean="0"/>
          </a:p>
          <a:p>
            <a:r>
              <a:rPr lang="ru-RU" b="1" dirty="0" smtClean="0"/>
              <a:t>Актуальность </a:t>
            </a:r>
            <a:r>
              <a:rPr lang="ru-RU" b="1" dirty="0"/>
              <a:t>программы </a:t>
            </a:r>
            <a:r>
              <a:rPr lang="ru-RU" dirty="0"/>
              <a:t>обусловлена тем, что пальчиковый театр очень доступная форма нравственного и эстетического воспитания подрастающего поколения. Он играет большую роль в формировании личности ребёнка, доставляет много радости, привлекает своей яркостью, красочностью, динамикой, благотворно воздействует на зрителей.</a:t>
            </a:r>
          </a:p>
          <a:p>
            <a:r>
              <a:rPr lang="ru-RU" dirty="0"/>
              <a:t>Основной </a:t>
            </a:r>
            <a:r>
              <a:rPr lang="ru-RU" b="1" dirty="0"/>
              <a:t>целью</a:t>
            </a:r>
            <a:r>
              <a:rPr lang="ru-RU" dirty="0"/>
              <a:t> курса «Пальчиковый театр» развитие индивидуальных творческих способностей детей посредством пальчикового кукольного театра.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8627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892480" cy="655272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Основными </a:t>
            </a:r>
            <a:r>
              <a:rPr lang="ru-RU" b="1" dirty="0"/>
              <a:t>задачами</a:t>
            </a:r>
            <a:r>
              <a:rPr lang="ru-RU" dirty="0"/>
              <a:t> курса являются:</a:t>
            </a:r>
          </a:p>
          <a:p>
            <a:r>
              <a:rPr lang="ru-RU" dirty="0"/>
              <a:t>- знакомство детей с различными видами </a:t>
            </a:r>
            <a:r>
              <a:rPr lang="ru-RU" dirty="0" smtClean="0"/>
              <a:t>театра</a:t>
            </a:r>
            <a:endParaRPr lang="ru-RU" dirty="0"/>
          </a:p>
          <a:p>
            <a:r>
              <a:rPr lang="ru-RU" dirty="0"/>
              <a:t>- поэтапное освоение детьми различных видов творчества;</a:t>
            </a:r>
          </a:p>
          <a:p>
            <a:r>
              <a:rPr lang="ru-RU" dirty="0"/>
              <a:t>- совершенствование артистических навыков детей в плане переживания и воплощения образа, моделирование навыков социального поведения в заданных условиях;</a:t>
            </a:r>
          </a:p>
          <a:p>
            <a:r>
              <a:rPr lang="ru-RU" dirty="0"/>
              <a:t>- развитие речевой культуры;</a:t>
            </a:r>
          </a:p>
          <a:p>
            <a:r>
              <a:rPr lang="ru-RU" dirty="0"/>
              <a:t>- развитие эстетического вкуса;</a:t>
            </a:r>
          </a:p>
          <a:p>
            <a:r>
              <a:rPr lang="ru-RU" dirty="0"/>
              <a:t>- воспитание творческой активности ребёнка, ценящей в себе и других такие качества, как доброжелательность, трудолюбие, уважение к творчеству других.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8883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79612\Desktop\шаблоны\6175290cd8b8b_patrul'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2656"/>
            <a:ext cx="4461597" cy="630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79612\Desktop\шаблоны\1\img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375497">
            <a:off x="368303" y="1377598"/>
            <a:ext cx="4063842" cy="3047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137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79612\Desktop\шаблоны\617528d6da952_dbyyb ge[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455101">
            <a:off x="970769" y="1041734"/>
            <a:ext cx="5923980" cy="419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79612\Desktop\шаблоны\3\372dd9199ef9484c42b01ab4f58723d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23008">
            <a:off x="5684894" y="3953541"/>
            <a:ext cx="3125181" cy="246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137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79612\Desktop\шаблоны\617529dabc157_smesharik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87286">
            <a:off x="830839" y="1347705"/>
            <a:ext cx="3448330" cy="487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79612\Desktop\шаблоны\2\ac6c3dc5d6818b52535e0d90b864ff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40845">
            <a:off x="4492635" y="1877591"/>
            <a:ext cx="3943610" cy="2716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137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18" y="22048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79612\Desktop\шаблоны\6175134ff1a62_Spanch bob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302013">
            <a:off x="1137797" y="791969"/>
            <a:ext cx="3931345" cy="555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79612\Desktop\шаблоны\5\443fd8cfd73e2dc4641b7cad08e0d9a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63270">
            <a:off x="4663013" y="813387"/>
            <a:ext cx="4018164" cy="284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137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79612\Desktop\шаблоны\61752a3d399bd_skazochnyy patrul'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3" y="2420888"/>
            <a:ext cx="5874263" cy="4158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79612\Desktop\шаблоны\сказочный патруль\90316cd777b38fac9907123efa6b947860388572ef44a0cf4743bc85d7977d9a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50806">
            <a:off x="4903146" y="961799"/>
            <a:ext cx="3741418" cy="228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137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79612\Desktop\_xxSXxsxDc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7945"/>
            <a:ext cx="5449169" cy="3551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79612\Desktop\ptfTKYHxak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80928"/>
            <a:ext cx="5503474" cy="362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3847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79612\Desktop\20211020_1233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699157" y="1499357"/>
            <a:ext cx="6221833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79612\Desktop\ccEslbNx5V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32656"/>
            <a:ext cx="3151632" cy="339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79612\Desktop\48a5eM-5zXM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4403" y="3903417"/>
            <a:ext cx="2455018" cy="2772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3405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79612\Desktop\20211020_1233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541" y="980728"/>
            <a:ext cx="8594127" cy="506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5526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79612\Desktop\шаблоны\1613464707_52-p-fon-dlya-prezentatsii-delovoi-stil-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2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35696" y="2996952"/>
            <a:ext cx="61926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Bahnschrift SemiLight" pitchFamily="34" charset="0"/>
              </a:rPr>
              <a:t>Спасибо за внимание!</a:t>
            </a:r>
            <a:endParaRPr lang="ru-RU" sz="4400" dirty="0">
              <a:latin typeface="Bahnschrift Semi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780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510</Words>
  <Application>Microsoft Office PowerPoint</Application>
  <PresentationFormat>Экран (4:3)</PresentationFormat>
  <Paragraphs>21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</vt:lpstr>
      <vt:lpstr>«Учитель (педагог) нового формата»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Городского профсоюзного конкурса  «Молодой педагог»-2021 </dc:title>
  <dc:creator>Mangol</dc:creator>
  <cp:lastModifiedBy>Mangol</cp:lastModifiedBy>
  <cp:revision>7</cp:revision>
  <dcterms:created xsi:type="dcterms:W3CDTF">2021-10-24T18:19:36Z</dcterms:created>
  <dcterms:modified xsi:type="dcterms:W3CDTF">2021-12-15T07:02:30Z</dcterms:modified>
  <cp:contentStatus/>
</cp:coreProperties>
</file>