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70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6" d="100"/>
          <a:sy n="76" d="100"/>
        </p:scale>
        <p:origin x="269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1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800" b="1" i="0" u="none" strike="noStrike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ru-RU" sz="2800" dirty="0">
                <a:solidFill>
                  <a:schemeClr val="tx1"/>
                </a:solidFill>
              </a:rPr>
              <a:t>Диагностика на начало проекта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800" b="1" i="0" u="none" strike="noStrike" kern="1200" spc="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Высокий уровень</c:v>
                </c:pt>
              </c:strCache>
            </c:strRef>
          </c:tx>
          <c:spPr>
            <a:solidFill>
              <a:srgbClr val="FF000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Лист1!$A$2:$A$3</c:f>
              <c:strCache>
                <c:ptCount val="2"/>
                <c:pt idx="0">
                  <c:v>Отгадывание загадок</c:v>
                </c:pt>
                <c:pt idx="1">
                  <c:v>Составление загадок</c:v>
                </c:pt>
              </c:strCache>
            </c:strRef>
          </c:cat>
          <c:val>
            <c:numRef>
              <c:f>Лист1!$B$2:$B$3</c:f>
              <c:numCache>
                <c:formatCode>0%</c:formatCode>
                <c:ptCount val="2"/>
                <c:pt idx="0">
                  <c:v>0.13</c:v>
                </c:pt>
                <c:pt idx="1">
                  <c:v>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30B7-4C13-B72A-3808F6E914F0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Средний уровень</c:v>
                </c:pt>
              </c:strCache>
            </c:strRef>
          </c:tx>
          <c:spPr>
            <a:solidFill>
              <a:srgbClr val="00B05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20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Лист1!$A$2:$A$3</c:f>
              <c:strCache>
                <c:ptCount val="2"/>
                <c:pt idx="0">
                  <c:v>Отгадывание загадок</c:v>
                </c:pt>
                <c:pt idx="1">
                  <c:v>Составление загадок</c:v>
                </c:pt>
              </c:strCache>
            </c:strRef>
          </c:cat>
          <c:val>
            <c:numRef>
              <c:f>Лист1!$C$2:$C$3</c:f>
              <c:numCache>
                <c:formatCode>0%</c:formatCode>
                <c:ptCount val="2"/>
                <c:pt idx="0">
                  <c:v>0.36</c:v>
                </c:pt>
                <c:pt idx="1">
                  <c:v>0.46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30B7-4C13-B72A-3808F6E914F0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Низкий уровень</c:v>
                </c:pt>
              </c:strCache>
            </c:strRef>
          </c:tx>
          <c:spPr>
            <a:solidFill>
              <a:srgbClr val="0070C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Лист1!$A$2:$A$3</c:f>
              <c:strCache>
                <c:ptCount val="2"/>
                <c:pt idx="0">
                  <c:v>Отгадывание загадок</c:v>
                </c:pt>
                <c:pt idx="1">
                  <c:v>Составление загадок</c:v>
                </c:pt>
              </c:strCache>
            </c:strRef>
          </c:cat>
          <c:val>
            <c:numRef>
              <c:f>Лист1!$D$2:$D$3</c:f>
              <c:numCache>
                <c:formatCode>0%</c:formatCode>
                <c:ptCount val="2"/>
                <c:pt idx="0">
                  <c:v>0.51</c:v>
                </c:pt>
                <c:pt idx="1">
                  <c:v>0.54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30B7-4C13-B72A-3808F6E914F0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324537504"/>
        <c:axId val="324536960"/>
      </c:barChart>
      <c:catAx>
        <c:axId val="32453750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324536960"/>
        <c:crosses val="autoZero"/>
        <c:auto val="1"/>
        <c:lblAlgn val="ctr"/>
        <c:lblOffset val="100"/>
        <c:noMultiLvlLbl val="0"/>
      </c:catAx>
      <c:valAx>
        <c:axId val="32453696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32453750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b="1"/>
      </a:pPr>
      <a:endParaRPr lang="ru-RU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800" b="1" i="0" u="none" strike="noStrike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ru-RU" sz="2800" dirty="0">
                <a:solidFill>
                  <a:schemeClr val="tx1"/>
                </a:solidFill>
              </a:rPr>
              <a:t>Диагностика </a:t>
            </a:r>
            <a:r>
              <a:rPr lang="ru-RU" sz="2800" dirty="0" smtClean="0">
                <a:solidFill>
                  <a:schemeClr val="tx1"/>
                </a:solidFill>
              </a:rPr>
              <a:t>по</a:t>
            </a:r>
            <a:r>
              <a:rPr lang="ru-RU" sz="2800" baseline="0" dirty="0" smtClean="0">
                <a:solidFill>
                  <a:schemeClr val="tx1"/>
                </a:solidFill>
              </a:rPr>
              <a:t> окончанию</a:t>
            </a:r>
            <a:r>
              <a:rPr lang="ru-RU" sz="2800" dirty="0" smtClean="0">
                <a:solidFill>
                  <a:schemeClr val="tx1"/>
                </a:solidFill>
              </a:rPr>
              <a:t> </a:t>
            </a:r>
            <a:r>
              <a:rPr lang="ru-RU" sz="2800" dirty="0">
                <a:solidFill>
                  <a:schemeClr val="tx1"/>
                </a:solidFill>
              </a:rPr>
              <a:t>проекта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800" b="1" i="0" u="none" strike="noStrike" kern="1200" spc="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Высокий уровень</c:v>
                </c:pt>
              </c:strCache>
            </c:strRef>
          </c:tx>
          <c:spPr>
            <a:solidFill>
              <a:srgbClr val="FF000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Лист1!$A$2:$A$3</c:f>
              <c:strCache>
                <c:ptCount val="2"/>
                <c:pt idx="0">
                  <c:v>Отгадывание загадок</c:v>
                </c:pt>
                <c:pt idx="1">
                  <c:v>Составление загадок</c:v>
                </c:pt>
              </c:strCache>
            </c:strRef>
          </c:cat>
          <c:val>
            <c:numRef>
              <c:f>Лист1!$B$2:$B$3</c:f>
              <c:numCache>
                <c:formatCode>0%</c:formatCode>
                <c:ptCount val="2"/>
                <c:pt idx="0">
                  <c:v>0.51</c:v>
                </c:pt>
                <c:pt idx="1">
                  <c:v>0.08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FD6A-4082-8BA7-89FAAC612B09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Средний уровень</c:v>
                </c:pt>
              </c:strCache>
            </c:strRef>
          </c:tx>
          <c:spPr>
            <a:solidFill>
              <a:srgbClr val="00B05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20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Лист1!$A$2:$A$3</c:f>
              <c:strCache>
                <c:ptCount val="2"/>
                <c:pt idx="0">
                  <c:v>Отгадывание загадок</c:v>
                </c:pt>
                <c:pt idx="1">
                  <c:v>Составление загадок</c:v>
                </c:pt>
              </c:strCache>
            </c:strRef>
          </c:cat>
          <c:val>
            <c:numRef>
              <c:f>Лист1!$C$2:$C$3</c:f>
              <c:numCache>
                <c:formatCode>0%</c:formatCode>
                <c:ptCount val="2"/>
                <c:pt idx="0">
                  <c:v>0.33</c:v>
                </c:pt>
                <c:pt idx="1">
                  <c:v>0.51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FD6A-4082-8BA7-89FAAC612B09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Низкий уровень</c:v>
                </c:pt>
              </c:strCache>
            </c:strRef>
          </c:tx>
          <c:spPr>
            <a:solidFill>
              <a:srgbClr val="0070C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Лист1!$A$2:$A$3</c:f>
              <c:strCache>
                <c:ptCount val="2"/>
                <c:pt idx="0">
                  <c:v>Отгадывание загадок</c:v>
                </c:pt>
                <c:pt idx="1">
                  <c:v>Составление загадок</c:v>
                </c:pt>
              </c:strCache>
            </c:strRef>
          </c:cat>
          <c:val>
            <c:numRef>
              <c:f>Лист1!$D$2:$D$3</c:f>
              <c:numCache>
                <c:formatCode>0%</c:formatCode>
                <c:ptCount val="2"/>
                <c:pt idx="0">
                  <c:v>0.16</c:v>
                </c:pt>
                <c:pt idx="1">
                  <c:v>0.41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FD6A-4082-8BA7-89FAAC612B09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470698800"/>
        <c:axId val="470693904"/>
      </c:barChart>
      <c:catAx>
        <c:axId val="47069880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470693904"/>
        <c:crosses val="autoZero"/>
        <c:auto val="1"/>
        <c:lblAlgn val="ctr"/>
        <c:lblOffset val="100"/>
        <c:noMultiLvlLbl val="0"/>
      </c:catAx>
      <c:valAx>
        <c:axId val="47069390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47069880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b="1"/>
      </a:pPr>
      <a:endParaRPr lang="ru-RU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6BE77A-45E5-4138-98A8-A4A182DC011F}" type="datetimeFigureOut">
              <a:rPr lang="ru-RU" smtClean="0"/>
              <a:t>06.12.2021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1667-1C60-4316-A63C-C229DE21CA2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3108652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6BE77A-45E5-4138-98A8-A4A182DC011F}" type="datetimeFigureOut">
              <a:rPr lang="ru-RU" smtClean="0"/>
              <a:t>06.12.2021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1667-1C60-4316-A63C-C229DE21CA2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232149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6BE77A-45E5-4138-98A8-A4A182DC011F}" type="datetimeFigureOut">
              <a:rPr lang="ru-RU" smtClean="0"/>
              <a:t>06.12.2021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1667-1C60-4316-A63C-C229DE21CA2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735789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6BE77A-45E5-4138-98A8-A4A182DC011F}" type="datetimeFigureOut">
              <a:rPr lang="ru-RU" smtClean="0"/>
              <a:t>06.12.2021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1667-1C60-4316-A63C-C229DE21CA2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2343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6BE77A-45E5-4138-98A8-A4A182DC011F}" type="datetimeFigureOut">
              <a:rPr lang="ru-RU" smtClean="0"/>
              <a:t>06.12.2021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1667-1C60-4316-A63C-C229DE21CA2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342306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6BE77A-45E5-4138-98A8-A4A182DC011F}" type="datetimeFigureOut">
              <a:rPr lang="ru-RU" smtClean="0"/>
              <a:t>06.12.2021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1667-1C60-4316-A63C-C229DE21CA2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466495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6BE77A-45E5-4138-98A8-A4A182DC011F}" type="datetimeFigureOut">
              <a:rPr lang="ru-RU" smtClean="0"/>
              <a:t>06.12.2021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1667-1C60-4316-A63C-C229DE21CA2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359224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6BE77A-45E5-4138-98A8-A4A182DC011F}" type="datetimeFigureOut">
              <a:rPr lang="ru-RU" smtClean="0"/>
              <a:t>06.12.2021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1667-1C60-4316-A63C-C229DE21CA2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25192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6BE77A-45E5-4138-98A8-A4A182DC011F}" type="datetimeFigureOut">
              <a:rPr lang="ru-RU" smtClean="0"/>
              <a:t>06.12.2021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1667-1C60-4316-A63C-C229DE21CA2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85745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6BE77A-45E5-4138-98A8-A4A182DC011F}" type="datetimeFigureOut">
              <a:rPr lang="ru-RU" smtClean="0"/>
              <a:t>06.12.2021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1667-1C60-4316-A63C-C229DE21CA2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034560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6BE77A-45E5-4138-98A8-A4A182DC011F}" type="datetimeFigureOut">
              <a:rPr lang="ru-RU" smtClean="0"/>
              <a:t>06.12.2021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1667-1C60-4316-A63C-C229DE21CA2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311087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6BE77A-45E5-4138-98A8-A4A182DC011F}" type="datetimeFigureOut">
              <a:rPr lang="ru-RU" smtClean="0"/>
              <a:t>06.12.2021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451667-1C60-4316-A63C-C229DE21CA2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002188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9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7" Type="http://schemas.openxmlformats.org/officeDocument/2006/relationships/image" Target="../media/image34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3.jpg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jpeg"/><Relationship Id="rId3" Type="http://schemas.openxmlformats.org/officeDocument/2006/relationships/image" Target="../media/image35.jpg"/><Relationship Id="rId7" Type="http://schemas.openxmlformats.org/officeDocument/2006/relationships/image" Target="../media/image39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8.jpg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3.jpeg"/><Relationship Id="rId4" Type="http://schemas.openxmlformats.org/officeDocument/2006/relationships/image" Target="../media/image4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eg"/><Relationship Id="rId3" Type="http://schemas.openxmlformats.org/officeDocument/2006/relationships/image" Target="../media/image11.jpeg"/><Relationship Id="rId7" Type="http://schemas.openxmlformats.org/officeDocument/2006/relationships/image" Target="../media/image15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4.jpeg"/><Relationship Id="rId5" Type="http://schemas.openxmlformats.org/officeDocument/2006/relationships/image" Target="../media/image13.jpg"/><Relationship Id="rId4" Type="http://schemas.openxmlformats.org/officeDocument/2006/relationships/image" Target="../media/image12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jpeg"/><Relationship Id="rId3" Type="http://schemas.openxmlformats.org/officeDocument/2006/relationships/image" Target="../media/image17.jpeg"/><Relationship Id="rId7" Type="http://schemas.openxmlformats.org/officeDocument/2006/relationships/image" Target="../media/image21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7" Type="http://schemas.openxmlformats.org/officeDocument/2006/relationships/image" Target="../media/image27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http://900igr.net/up/datai/131246/0002-001-.pn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254" y="55420"/>
            <a:ext cx="11914909" cy="6733309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93271" y="1603020"/>
            <a:ext cx="9144000" cy="1046163"/>
          </a:xfrm>
        </p:spPr>
        <p:txBody>
          <a:bodyPr/>
          <a:lstStyle/>
          <a:p>
            <a:r>
              <a:rPr lang="ru-RU" b="1" dirty="0">
                <a:solidFill>
                  <a:srgbClr val="002060"/>
                </a:solidFill>
                <a:latin typeface="+mn-lt"/>
                <a:cs typeface="Times New Roman" panose="02020603050405020304" pitchFamily="18" charset="0"/>
              </a:rPr>
              <a:t>Проект: «Тайны загадок</a:t>
            </a:r>
            <a:r>
              <a:rPr lang="ru-RU" b="1" dirty="0" smtClean="0">
                <a:solidFill>
                  <a:srgbClr val="002060"/>
                </a:solidFill>
                <a:latin typeface="+mn-lt"/>
                <a:cs typeface="Times New Roman" panose="02020603050405020304" pitchFamily="18" charset="0"/>
              </a:rPr>
              <a:t>»</a:t>
            </a:r>
            <a:endParaRPr lang="ru-RU" b="1" dirty="0">
              <a:solidFill>
                <a:srgbClr val="002060"/>
              </a:solidFill>
              <a:latin typeface="+mn-lt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51706" y="2706904"/>
            <a:ext cx="9144000" cy="219594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ru-RU" dirty="0"/>
              <a:t>Тип проекта: познавательно – творческий</a:t>
            </a:r>
          </a:p>
          <a:p>
            <a:pPr>
              <a:lnSpc>
                <a:spcPct val="100000"/>
              </a:lnSpc>
            </a:pPr>
            <a:r>
              <a:rPr lang="ru-RU" dirty="0"/>
              <a:t>Количество участников: коллективный</a:t>
            </a:r>
          </a:p>
          <a:p>
            <a:pPr>
              <a:lnSpc>
                <a:spcPct val="100000"/>
              </a:lnSpc>
            </a:pPr>
            <a:r>
              <a:rPr lang="ru-RU" dirty="0"/>
              <a:t>Характер контактов: среди детей одной группы</a:t>
            </a:r>
          </a:p>
          <a:p>
            <a:pPr>
              <a:lnSpc>
                <a:spcPct val="100000"/>
              </a:lnSpc>
            </a:pPr>
            <a:r>
              <a:rPr lang="ru-RU" dirty="0"/>
              <a:t>Продолжительность: среднесрочный (3 недели)</a:t>
            </a:r>
          </a:p>
          <a:p>
            <a:pPr>
              <a:lnSpc>
                <a:spcPct val="100000"/>
              </a:lnSpc>
            </a:pPr>
            <a:r>
              <a:rPr lang="ru-RU" dirty="0"/>
              <a:t>Заявитель: дети старшей группы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274616" y="595681"/>
            <a:ext cx="9698181" cy="7107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ea typeface="Calibri" panose="020F0502020204030204" pitchFamily="34" charset="0"/>
                <a:cs typeface="Times New Roman" panose="02020603050405020304" pitchFamily="18" charset="0"/>
              </a:rPr>
              <a:t>Муниципальное автономное дошкольное образовательное </a:t>
            </a:r>
            <a:r>
              <a:rPr lang="ru-RU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учреждение Невьянского </a:t>
            </a:r>
            <a:r>
              <a:rPr lang="ru-RU" dirty="0">
                <a:ea typeface="Calibri" panose="020F0502020204030204" pitchFamily="34" charset="0"/>
                <a:cs typeface="Times New Roman" panose="02020603050405020304" pitchFamily="18" charset="0"/>
              </a:rPr>
              <a:t>городского округа детский сад комбинированного </a:t>
            </a:r>
            <a:r>
              <a:rPr lang="ru-RU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вида №</a:t>
            </a:r>
            <a:r>
              <a:rPr lang="ru-RU" dirty="0">
                <a:ea typeface="Calibri" panose="020F0502020204030204" pitchFamily="34" charset="0"/>
                <a:cs typeface="Times New Roman" panose="02020603050405020304" pitchFamily="18" charset="0"/>
              </a:rPr>
              <a:t>39 «Родничок»</a:t>
            </a:r>
            <a:endParaRPr lang="ru-RU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390900" y="5407262"/>
            <a:ext cx="5465616" cy="42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  <a:tabLst>
                <a:tab pos="4503420" algn="l"/>
              </a:tabLst>
            </a:pPr>
            <a:r>
              <a:rPr lang="ru-RU" sz="2000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Автор </a:t>
            </a:r>
            <a:r>
              <a:rPr lang="ru-RU" sz="2000" dirty="0">
                <a:ea typeface="Calibri" panose="020F0502020204030204" pitchFamily="34" charset="0"/>
                <a:cs typeface="Times New Roman" panose="02020603050405020304" pitchFamily="18" charset="0"/>
              </a:rPr>
              <a:t>проекта: Васильева </a:t>
            </a:r>
            <a:r>
              <a:rPr lang="ru-RU" sz="2000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О.В.</a:t>
            </a:r>
            <a:endParaRPr lang="ru-RU" sz="2000" dirty="0"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320389" y="5784030"/>
            <a:ext cx="1606637" cy="3886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dirty="0">
                <a:ea typeface="Calibri" panose="020F0502020204030204" pitchFamily="34" charset="0"/>
                <a:cs typeface="Times New Roman" panose="02020603050405020304" pitchFamily="18" charset="0"/>
              </a:rPr>
              <a:t>2021 г.</a:t>
            </a:r>
            <a:endParaRPr lang="ru-RU" sz="16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969349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http://900igr.net/up/datai/131246/0002-001-.pn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252" y="0"/>
            <a:ext cx="11914909" cy="6733309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32160" y="454092"/>
            <a:ext cx="10183091" cy="983601"/>
          </a:xfrm>
        </p:spPr>
        <p:txBody>
          <a:bodyPr>
            <a:noAutofit/>
          </a:bodyPr>
          <a:lstStyle/>
          <a:p>
            <a:r>
              <a:rPr lang="en-US" sz="3200" b="1" dirty="0">
                <a:latin typeface="+mn-lt"/>
              </a:rPr>
              <a:t>III </a:t>
            </a:r>
            <a:r>
              <a:rPr lang="ru-RU" sz="3200" b="1" dirty="0">
                <a:latin typeface="+mn-lt"/>
              </a:rPr>
              <a:t>этап. Заключительный.</a:t>
            </a:r>
            <a:r>
              <a:rPr lang="ru-RU" sz="3200" dirty="0">
                <a:latin typeface="+mn-lt"/>
              </a:rPr>
              <a:t/>
            </a:r>
            <a:br>
              <a:rPr lang="ru-RU" sz="3200" dirty="0">
                <a:latin typeface="+mn-lt"/>
              </a:rPr>
            </a:br>
            <a:r>
              <a:rPr lang="ru-RU" sz="2800" b="1" dirty="0">
                <a:latin typeface="+mn-lt"/>
              </a:rPr>
              <a:t>Цель:</a:t>
            </a:r>
            <a:r>
              <a:rPr lang="ru-RU" sz="2800" dirty="0">
                <a:latin typeface="+mn-lt"/>
              </a:rPr>
              <a:t> закрепить и систематизировать знания по теме проекта.</a:t>
            </a:r>
            <a:br>
              <a:rPr lang="ru-RU" sz="2800" dirty="0">
                <a:latin typeface="+mn-lt"/>
              </a:rPr>
            </a:br>
            <a:endParaRPr lang="ru-RU" sz="1200" dirty="0">
              <a:latin typeface="+mn-lt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86691" y="1303646"/>
            <a:ext cx="8215745" cy="3822540"/>
          </a:xfrm>
        </p:spPr>
        <p:txBody>
          <a:bodyPr>
            <a:noAutofit/>
          </a:bodyPr>
          <a:lstStyle/>
          <a:p>
            <a:pPr algn="just">
              <a:lnSpc>
                <a:spcPct val="100000"/>
              </a:lnSpc>
            </a:pPr>
            <a:r>
              <a:rPr lang="ru-RU" sz="2800" b="1" dirty="0"/>
              <a:t>Ожидаемый результат:</a:t>
            </a:r>
            <a:endParaRPr lang="ru-RU" sz="2800" dirty="0"/>
          </a:p>
          <a:p>
            <a:pPr algn="l">
              <a:lnSpc>
                <a:spcPct val="100000"/>
              </a:lnSpc>
            </a:pPr>
            <a:r>
              <a:rPr lang="ru-RU" sz="2800" b="1" dirty="0"/>
              <a:t>у детей:</a:t>
            </a:r>
            <a:endParaRPr lang="ru-RU" sz="2800" dirty="0"/>
          </a:p>
          <a:p>
            <a:pPr marL="457200" lvl="0" indent="-4572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ru-RU" sz="2800" dirty="0"/>
              <a:t>Дети знают историю возникновения </a:t>
            </a:r>
            <a:r>
              <a:rPr lang="ru-RU" sz="2800" dirty="0" smtClean="0"/>
              <a:t>загадки.</a:t>
            </a:r>
          </a:p>
          <a:p>
            <a:pPr marL="457200" lvl="0" indent="-4572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ru-RU" sz="2800" dirty="0" smtClean="0"/>
              <a:t>Различают </a:t>
            </a:r>
            <a:r>
              <a:rPr lang="ru-RU" sz="2800" dirty="0"/>
              <a:t>виды </a:t>
            </a:r>
            <a:r>
              <a:rPr lang="ru-RU" sz="2800" dirty="0" smtClean="0"/>
              <a:t>загадок.</a:t>
            </a:r>
          </a:p>
          <a:p>
            <a:pPr marL="457200" lvl="0" indent="-4572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ru-RU" sz="2800" dirty="0" smtClean="0"/>
              <a:t>Проявляют </a:t>
            </a:r>
            <a:r>
              <a:rPr lang="ru-RU" sz="2800" dirty="0"/>
              <a:t>интерес к составлению </a:t>
            </a:r>
            <a:r>
              <a:rPr lang="ru-RU" sz="2800" dirty="0" smtClean="0"/>
              <a:t>загадок.</a:t>
            </a:r>
          </a:p>
          <a:p>
            <a:pPr marL="457200" lvl="0" indent="-4572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ru-RU" sz="2800" dirty="0" smtClean="0"/>
              <a:t>Большинство детей знают </a:t>
            </a:r>
            <a:r>
              <a:rPr lang="ru-RU" sz="2800" dirty="0"/>
              <a:t>несколько загадок наизусть, </a:t>
            </a:r>
            <a:r>
              <a:rPr lang="ru-RU" sz="2800" dirty="0" smtClean="0"/>
              <a:t>могут </a:t>
            </a:r>
            <a:r>
              <a:rPr lang="ru-RU" sz="2800" dirty="0"/>
              <a:t>их загадать.</a:t>
            </a:r>
          </a:p>
          <a:p>
            <a:pPr algn="just">
              <a:lnSpc>
                <a:spcPct val="100000"/>
              </a:lnSpc>
            </a:pPr>
            <a:endParaRPr lang="ru-RU" sz="3200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82892" y="3424505"/>
            <a:ext cx="2632357" cy="197426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82892" y="1269778"/>
            <a:ext cx="2632357" cy="19742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87187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http://900igr.net/up/datai/131246/0002-001-.pn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254" y="55420"/>
            <a:ext cx="11914909" cy="6733309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16181" y="346364"/>
            <a:ext cx="9656620" cy="5708072"/>
          </a:xfrm>
        </p:spPr>
        <p:txBody>
          <a:bodyPr>
            <a:no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</a:pPr>
            <a:r>
              <a:rPr lang="ru-RU" sz="2800" b="1" dirty="0"/>
              <a:t>Ожидаемый результат:</a:t>
            </a:r>
            <a:endParaRPr lang="ru-RU" sz="2800" dirty="0"/>
          </a:p>
          <a:p>
            <a:pPr algn="l">
              <a:lnSpc>
                <a:spcPct val="100000"/>
              </a:lnSpc>
              <a:spcBef>
                <a:spcPts val="0"/>
              </a:spcBef>
            </a:pPr>
            <a:r>
              <a:rPr lang="ru-RU" sz="2800" b="1" dirty="0"/>
              <a:t>у </a:t>
            </a:r>
            <a:r>
              <a:rPr lang="ru-RU" sz="2800" b="1" dirty="0" smtClean="0"/>
              <a:t>родителей:</a:t>
            </a:r>
            <a:endParaRPr lang="ru-RU" sz="2800" dirty="0"/>
          </a:p>
          <a:p>
            <a:pPr marL="457200" lvl="0" indent="-45720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ru-RU" sz="2800" dirty="0" smtClean="0"/>
              <a:t>Побуждение желания открывать и систематизировать собственные познания о возникновении загадок;</a:t>
            </a:r>
          </a:p>
          <a:p>
            <a:pPr marL="457200" lvl="0" indent="-457200" algn="just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ru-RU" sz="2800" dirty="0" smtClean="0"/>
              <a:t>Проявление позиции активных участников и партнеров в воспитательной и образовательной деятельности.</a:t>
            </a:r>
          </a:p>
          <a:p>
            <a:pPr lvl="0" algn="l">
              <a:lnSpc>
                <a:spcPct val="100000"/>
              </a:lnSpc>
              <a:spcBef>
                <a:spcPts val="0"/>
              </a:spcBef>
            </a:pPr>
            <a:r>
              <a:rPr lang="ru-RU" sz="2800" b="1" dirty="0"/>
              <a:t>у</a:t>
            </a:r>
            <a:r>
              <a:rPr lang="ru-RU" sz="2800" b="1" dirty="0" smtClean="0"/>
              <a:t> педагогов</a:t>
            </a:r>
            <a:r>
              <a:rPr lang="ru-RU" sz="2800" dirty="0" smtClean="0"/>
              <a:t>:</a:t>
            </a:r>
          </a:p>
          <a:p>
            <a:pPr marL="457200" indent="-45720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ru-RU" sz="2800" dirty="0" smtClean="0"/>
              <a:t>Пополнение своего </a:t>
            </a:r>
            <a:r>
              <a:rPr lang="ru-RU" sz="2800" dirty="0"/>
              <a:t>педагогического арсенала научными обоснованными знаниями о возможностях и условиях применения системного подхода в воспитании и обучении дошкольников</a:t>
            </a:r>
            <a:r>
              <a:rPr lang="ru-RU" sz="2800" dirty="0" smtClean="0"/>
              <a:t>;</a:t>
            </a:r>
          </a:p>
          <a:p>
            <a:pPr marL="457200" indent="-45720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ru-RU" sz="2800" dirty="0"/>
              <a:t>Проявление позиции активных участников и партнеров в воспитательной и образовательной деятельности.</a:t>
            </a:r>
          </a:p>
          <a:p>
            <a:pPr marL="457200" indent="-45720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endParaRPr lang="ru-RU" sz="2800" dirty="0"/>
          </a:p>
          <a:p>
            <a:pPr marL="457200" lvl="0" indent="-45720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endParaRPr lang="ru-RU" sz="2800" dirty="0"/>
          </a:p>
          <a:p>
            <a:pPr algn="l">
              <a:lnSpc>
                <a:spcPct val="100000"/>
              </a:lnSpc>
              <a:spcBef>
                <a:spcPts val="0"/>
              </a:spcBef>
            </a:pP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13684813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http://900igr.net/up/datai/131246/0002-001-.pn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254" y="55420"/>
            <a:ext cx="11914909" cy="6733309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405610"/>
            <a:ext cx="9144000" cy="948746"/>
          </a:xfrm>
        </p:spPr>
        <p:txBody>
          <a:bodyPr>
            <a:normAutofit/>
          </a:bodyPr>
          <a:lstStyle/>
          <a:p>
            <a:r>
              <a:rPr lang="ru-RU" sz="2800" b="1" dirty="0">
                <a:latin typeface="+mn-lt"/>
              </a:rPr>
              <a:t>Продукт проектной деятельности:</a:t>
            </a:r>
            <a:r>
              <a:rPr lang="ru-RU" sz="2800" dirty="0">
                <a:latin typeface="+mn-lt"/>
              </a:rPr>
              <a:t/>
            </a:r>
            <a:br>
              <a:rPr lang="ru-RU" sz="2800" dirty="0">
                <a:latin typeface="+mn-lt"/>
              </a:rPr>
            </a:br>
            <a:endParaRPr lang="ru-RU" sz="2800" dirty="0">
              <a:latin typeface="+mn-lt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955962" y="1073664"/>
            <a:ext cx="9199420" cy="2002046"/>
          </a:xfrm>
        </p:spPr>
        <p:txBody>
          <a:bodyPr>
            <a:noAutofit/>
          </a:bodyPr>
          <a:lstStyle/>
          <a:p>
            <a:pPr marL="457200" lvl="0" indent="-457200" algn="just">
              <a:buFont typeface="Arial" panose="020B0604020202020204" pitchFamily="34" charset="0"/>
              <a:buChar char="•"/>
            </a:pPr>
            <a:r>
              <a:rPr lang="ru-RU" sz="2800" dirty="0"/>
              <a:t>Рисунки детей, поделки из </a:t>
            </a:r>
            <a:r>
              <a:rPr lang="ru-RU" sz="2800" dirty="0" smtClean="0"/>
              <a:t>пластилина.</a:t>
            </a:r>
          </a:p>
          <a:p>
            <a:pPr marL="457200" lvl="0" indent="-457200" algn="just">
              <a:buFont typeface="Arial" panose="020B0604020202020204" pitchFamily="34" charset="0"/>
              <a:buChar char="•"/>
            </a:pPr>
            <a:r>
              <a:rPr lang="ru-RU" sz="2800" dirty="0" smtClean="0"/>
              <a:t>Копилка </a:t>
            </a:r>
            <a:r>
              <a:rPr lang="ru-RU" sz="2800" dirty="0"/>
              <a:t>загадок (картотека</a:t>
            </a:r>
            <a:r>
              <a:rPr lang="ru-RU" sz="2800" dirty="0" smtClean="0"/>
              <a:t>).</a:t>
            </a:r>
          </a:p>
          <a:p>
            <a:pPr marL="457200" lvl="0" indent="-457200" algn="just">
              <a:buFont typeface="Arial" panose="020B0604020202020204" pitchFamily="34" charset="0"/>
              <a:buChar char="•"/>
            </a:pPr>
            <a:r>
              <a:rPr lang="ru-RU" sz="2800" dirty="0" smtClean="0"/>
              <a:t>Книжки </a:t>
            </a:r>
            <a:r>
              <a:rPr lang="ru-RU" sz="2800" dirty="0"/>
              <a:t>- малышки </a:t>
            </a:r>
            <a:r>
              <a:rPr lang="ru-RU" sz="2800" dirty="0" smtClean="0"/>
              <a:t>загадок.</a:t>
            </a:r>
          </a:p>
          <a:p>
            <a:pPr marL="457200" lvl="0" indent="-457200" algn="just">
              <a:buFont typeface="Arial" panose="020B0604020202020204" pitchFamily="34" charset="0"/>
              <a:buChar char="•"/>
            </a:pPr>
            <a:r>
              <a:rPr lang="ru-RU" sz="2800" dirty="0" smtClean="0"/>
              <a:t>НОД </a:t>
            </a:r>
            <a:r>
              <a:rPr lang="ru-RU" sz="2800" dirty="0"/>
              <a:t>«Помощница загадка</a:t>
            </a:r>
            <a:r>
              <a:rPr lang="ru-RU" sz="2800" dirty="0" smtClean="0"/>
              <a:t>».</a:t>
            </a:r>
            <a:endParaRPr lang="ru-RU" sz="2800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8808273" y="1013764"/>
            <a:ext cx="2640000" cy="19800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247307" y="3623764"/>
            <a:ext cx="2400000" cy="180000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34726" y="3743764"/>
            <a:ext cx="2813522" cy="198000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47833" y="3612219"/>
            <a:ext cx="1980000" cy="264000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28359" y="1645946"/>
            <a:ext cx="1980000" cy="26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654130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http://900igr.net/up/datai/131246/0002-001-.pn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254" y="55420"/>
            <a:ext cx="11914909" cy="6733309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5" name="Диаграмма 4"/>
          <p:cNvGraphicFramePr/>
          <p:nvPr>
            <p:extLst>
              <p:ext uri="{D42A27DB-BD31-4B8C-83A1-F6EECF244321}">
                <p14:modId xmlns:p14="http://schemas.microsoft.com/office/powerpoint/2010/main" val="3438469045"/>
              </p:ext>
            </p:extLst>
          </p:nvPr>
        </p:nvGraphicFramePr>
        <p:xfrm>
          <a:off x="2105890" y="955964"/>
          <a:ext cx="8035636" cy="493221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4082433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http://900igr.net/up/datai/131246/0002-001-.pn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254" y="55420"/>
            <a:ext cx="11914909" cy="6733309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23160" y="3422074"/>
            <a:ext cx="1980000" cy="2640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3160" y="910799"/>
            <a:ext cx="2640000" cy="1980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8369587" y="3746074"/>
            <a:ext cx="2592000" cy="194400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3708" y="4034074"/>
            <a:ext cx="2640000" cy="198000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8814" y="910799"/>
            <a:ext cx="2640000" cy="198000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45587" y="910799"/>
            <a:ext cx="2640000" cy="19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003806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http://900igr.net/up/datai/131246/0002-001-.pn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254" y="55420"/>
            <a:ext cx="11914909" cy="6733309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Прямоугольник 4"/>
          <p:cNvSpPr/>
          <p:nvPr/>
        </p:nvSpPr>
        <p:spPr>
          <a:xfrm>
            <a:off x="1811241" y="768896"/>
            <a:ext cx="8403262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600" b="1" dirty="0" smtClean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Спасибо за внимание!</a:t>
            </a:r>
            <a:endParaRPr lang="ru-RU" sz="6600" b="1" cap="none" spc="0" dirty="0">
              <a:ln w="0"/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5319" y="3377047"/>
            <a:ext cx="3576778" cy="2682584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7035" y="2340977"/>
            <a:ext cx="2837296" cy="2127972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33085" y="2320737"/>
            <a:ext cx="2891269" cy="21684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35304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http://900igr.net/up/datai/131246/0002-001-.pn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254" y="41565"/>
            <a:ext cx="11914909" cy="6733309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336962" y="512617"/>
            <a:ext cx="9573492" cy="889937"/>
          </a:xfrm>
        </p:spPr>
        <p:txBody>
          <a:bodyPr>
            <a:noAutofit/>
          </a:bodyPr>
          <a:lstStyle/>
          <a:p>
            <a:pPr algn="just"/>
            <a:r>
              <a:rPr lang="ru-RU" sz="2800" b="1" dirty="0">
                <a:latin typeface="+mn-lt"/>
                <a:cs typeface="Times New Roman" panose="02020603050405020304" pitchFamily="18" charset="0"/>
              </a:rPr>
              <a:t>П</a:t>
            </a:r>
            <a:r>
              <a:rPr lang="ru-RU" sz="2800" b="1" dirty="0" smtClean="0">
                <a:latin typeface="+mn-lt"/>
                <a:cs typeface="Times New Roman" panose="02020603050405020304" pitchFamily="18" charset="0"/>
              </a:rPr>
              <a:t>роблема</a:t>
            </a:r>
            <a:r>
              <a:rPr lang="ru-RU" sz="2800" b="1" dirty="0">
                <a:latin typeface="+mn-lt"/>
                <a:cs typeface="Times New Roman" panose="02020603050405020304" pitchFamily="18" charset="0"/>
              </a:rPr>
              <a:t>:</a:t>
            </a:r>
            <a:r>
              <a:rPr lang="ru-RU" sz="2800" dirty="0">
                <a:latin typeface="+mn-lt"/>
                <a:cs typeface="Times New Roman" panose="02020603050405020304" pitchFamily="18" charset="0"/>
              </a:rPr>
              <a:t> </a:t>
            </a:r>
            <a:r>
              <a:rPr lang="ru-RU" sz="2800" dirty="0" smtClean="0">
                <a:latin typeface="+mn-lt"/>
                <a:cs typeface="Times New Roman" panose="02020603050405020304" pitchFamily="18" charset="0"/>
              </a:rPr>
              <a:t>детям </a:t>
            </a:r>
            <a:r>
              <a:rPr lang="ru-RU" sz="2800" dirty="0">
                <a:latin typeface="+mn-lt"/>
                <a:cs typeface="Times New Roman" panose="02020603050405020304" pitchFamily="18" charset="0"/>
              </a:rPr>
              <a:t>нравиться отгадывать загадки, но как придумать загадку, в чём её секрет они не знают. 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36962" y="1523712"/>
            <a:ext cx="9573492" cy="942397"/>
          </a:xfrm>
        </p:spPr>
        <p:txBody>
          <a:bodyPr>
            <a:normAutofit/>
          </a:bodyPr>
          <a:lstStyle/>
          <a:p>
            <a:pPr algn="just"/>
            <a:r>
              <a:rPr lang="ru-RU" sz="2800" b="1" dirty="0">
                <a:cs typeface="Times New Roman" panose="02020603050405020304" pitchFamily="18" charset="0"/>
              </a:rPr>
              <a:t>Цель проекта:</a:t>
            </a:r>
            <a:r>
              <a:rPr lang="ru-RU" sz="2800" dirty="0">
                <a:cs typeface="Times New Roman" panose="02020603050405020304" pitchFamily="18" charset="0"/>
              </a:rPr>
              <a:t> Учить детей отгадывать и составлять загадки разных видов.</a:t>
            </a:r>
          </a:p>
          <a:p>
            <a:pPr algn="just"/>
            <a:endParaRPr lang="ru-RU" sz="2800" dirty="0"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2293" y="2680851"/>
            <a:ext cx="3029527" cy="227214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47176" y="2587267"/>
            <a:ext cx="3066474" cy="2299855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6953" y="3553261"/>
            <a:ext cx="3325090" cy="22193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16118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http://900igr.net/up/datai/131246/0002-001-.pn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254" y="55420"/>
            <a:ext cx="11914909" cy="6733309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94509" y="551007"/>
            <a:ext cx="10176162" cy="3688484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ru-RU" b="1" dirty="0">
                <a:cs typeface="Times New Roman" panose="02020603050405020304" pitchFamily="18" charset="0"/>
              </a:rPr>
              <a:t>Задачи:</a:t>
            </a:r>
            <a:endParaRPr lang="ru-RU" dirty="0"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dirty="0" smtClean="0">
                <a:cs typeface="Times New Roman" panose="02020603050405020304" pitchFamily="18" charset="0"/>
              </a:rPr>
              <a:t>1. Узнать</a:t>
            </a:r>
            <a:r>
              <a:rPr lang="ru-RU" dirty="0">
                <a:cs typeface="Times New Roman" panose="02020603050405020304" pitchFamily="18" charset="0"/>
              </a:rPr>
              <a:t>, что такое загадка и её происхождение, познакомить с механизмом     отгадывания загадок.</a:t>
            </a:r>
          </a:p>
          <a:p>
            <a:pPr marL="0" indent="0">
              <a:buNone/>
            </a:pPr>
            <a:r>
              <a:rPr lang="ru-RU" dirty="0">
                <a:cs typeface="Times New Roman" panose="02020603050405020304" pitchFamily="18" charset="0"/>
              </a:rPr>
              <a:t>2. </a:t>
            </a:r>
            <a:r>
              <a:rPr lang="ru-RU" dirty="0" smtClean="0">
                <a:cs typeface="Times New Roman" panose="02020603050405020304" pitchFamily="18" charset="0"/>
              </a:rPr>
              <a:t>Создать </a:t>
            </a:r>
            <a:r>
              <a:rPr lang="ru-RU" dirty="0">
                <a:cs typeface="Times New Roman" panose="02020603050405020304" pitchFamily="18" charset="0"/>
              </a:rPr>
              <a:t>алгоритмы для отгадывания и сочинения загадок.</a:t>
            </a:r>
          </a:p>
          <a:p>
            <a:pPr marL="0" indent="0">
              <a:buNone/>
            </a:pPr>
            <a:r>
              <a:rPr lang="ru-RU" dirty="0" smtClean="0">
                <a:cs typeface="Times New Roman" panose="02020603050405020304" pitchFamily="18" charset="0"/>
              </a:rPr>
              <a:t>3. Формировать </a:t>
            </a:r>
            <a:r>
              <a:rPr lang="ru-RU" dirty="0">
                <a:cs typeface="Times New Roman" panose="02020603050405020304" pitchFamily="18" charset="0"/>
              </a:rPr>
              <a:t>умение отгадывать и сочинять загадки, разнообразные по структуре.</a:t>
            </a:r>
          </a:p>
          <a:p>
            <a:pPr marL="0" indent="0">
              <a:buNone/>
            </a:pPr>
            <a:r>
              <a:rPr lang="ru-RU" dirty="0" smtClean="0">
                <a:cs typeface="Times New Roman" panose="02020603050405020304" pitchFamily="18" charset="0"/>
              </a:rPr>
              <a:t>4. Развивать </a:t>
            </a:r>
            <a:r>
              <a:rPr lang="ru-RU" dirty="0">
                <a:cs typeface="Times New Roman" panose="02020603050405020304" pitchFamily="18" charset="0"/>
              </a:rPr>
              <a:t>познавательную активность, любознательность детей. </a:t>
            </a:r>
          </a:p>
          <a:p>
            <a:pPr algn="just"/>
            <a:endParaRPr lang="ru-RU" dirty="0">
              <a:cs typeface="Times New Roman" panose="02020603050405020304" pitchFamily="18" charset="0"/>
            </a:endParaRPr>
          </a:p>
        </p:txBody>
      </p:sp>
      <p:sp>
        <p:nvSpPr>
          <p:cNvPr id="5" name="Подзаголовок 2"/>
          <p:cNvSpPr txBox="1">
            <a:spLocks/>
          </p:cNvSpPr>
          <p:nvPr/>
        </p:nvSpPr>
        <p:spPr>
          <a:xfrm>
            <a:off x="2126671" y="4378035"/>
            <a:ext cx="9144000" cy="180109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dirty="0" smtClean="0">
                <a:cs typeface="Times New Roman" panose="02020603050405020304" pitchFamily="18" charset="0"/>
              </a:rPr>
              <a:t>5. Обогащать речь детей эпитетами, образными сравнениями через придумывание и составление собственных загадок,             рассматривание произведений живописи.</a:t>
            </a:r>
          </a:p>
          <a:p>
            <a:pPr algn="just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53290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http://900igr.net/up/datai/131246/0002-001-.pn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254" y="55420"/>
            <a:ext cx="11914909" cy="6733309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5" name="Диаграмма 4"/>
          <p:cNvGraphicFramePr/>
          <p:nvPr>
            <p:extLst>
              <p:ext uri="{D42A27DB-BD31-4B8C-83A1-F6EECF244321}">
                <p14:modId xmlns:p14="http://schemas.microsoft.com/office/powerpoint/2010/main" val="23174045"/>
              </p:ext>
            </p:extLst>
          </p:nvPr>
        </p:nvGraphicFramePr>
        <p:xfrm>
          <a:off x="2105890" y="955964"/>
          <a:ext cx="8035636" cy="493221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7601248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http://900igr.net/up/datai/131246/0002-001-.pn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254" y="55420"/>
            <a:ext cx="11914909" cy="6733309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51708" y="485053"/>
            <a:ext cx="9144000" cy="1454582"/>
          </a:xfrm>
        </p:spPr>
        <p:txBody>
          <a:bodyPr>
            <a:noAutofit/>
          </a:bodyPr>
          <a:lstStyle/>
          <a:p>
            <a:r>
              <a:rPr lang="ru-RU" sz="3200" b="1" dirty="0">
                <a:latin typeface="+mn-lt"/>
              </a:rPr>
              <a:t>Этапы реализации проекта</a:t>
            </a:r>
            <a:r>
              <a:rPr lang="ru-RU" sz="2800" dirty="0">
                <a:latin typeface="+mn-lt"/>
              </a:rPr>
              <a:t>.</a:t>
            </a:r>
            <a:br>
              <a:rPr lang="ru-RU" sz="2800" dirty="0">
                <a:latin typeface="+mn-lt"/>
              </a:rPr>
            </a:br>
            <a:r>
              <a:rPr lang="en-US" sz="2800" b="1" dirty="0">
                <a:latin typeface="+mn-lt"/>
              </a:rPr>
              <a:t>I</a:t>
            </a:r>
            <a:r>
              <a:rPr lang="ru-RU" sz="2800" b="1" dirty="0">
                <a:latin typeface="+mn-lt"/>
              </a:rPr>
              <a:t> этап. Организационный. Подготовительный</a:t>
            </a:r>
            <a:r>
              <a:rPr lang="ru-RU" sz="2800" dirty="0">
                <a:latin typeface="+mn-lt"/>
              </a:rPr>
              <a:t>.</a:t>
            </a:r>
            <a:br>
              <a:rPr lang="ru-RU" sz="2800" dirty="0">
                <a:latin typeface="+mn-lt"/>
              </a:rPr>
            </a:br>
            <a:r>
              <a:rPr lang="ru-RU" sz="2800" b="1" dirty="0">
                <a:latin typeface="+mn-lt"/>
              </a:rPr>
              <a:t>Цель</a:t>
            </a:r>
            <a:r>
              <a:rPr lang="ru-RU" sz="2800" dirty="0">
                <a:latin typeface="+mn-lt"/>
              </a:rPr>
              <a:t>: разработка проекта.</a:t>
            </a:r>
            <a:br>
              <a:rPr lang="ru-RU" sz="2800" dirty="0">
                <a:latin typeface="+mn-lt"/>
              </a:rPr>
            </a:br>
            <a:endParaRPr lang="ru-RU" sz="1200" dirty="0">
              <a:latin typeface="+mn-lt"/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2874" y="1380581"/>
            <a:ext cx="2160000" cy="2983601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793598">
            <a:off x="9224721" y="2458081"/>
            <a:ext cx="2161380" cy="2805310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611763" y="1722739"/>
            <a:ext cx="2160000" cy="3036630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743271">
            <a:off x="5956780" y="2847329"/>
            <a:ext cx="2239210" cy="3033706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232274" y="1939635"/>
            <a:ext cx="2160000" cy="3323756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20725898">
            <a:off x="2465743" y="2831004"/>
            <a:ext cx="2160000" cy="33230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08492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http://900igr.net/up/datai/131246/0002-001-.pn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254" y="55420"/>
            <a:ext cx="11914909" cy="6733309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65908" y="614508"/>
            <a:ext cx="10515600" cy="660110"/>
          </a:xfrm>
        </p:spPr>
        <p:txBody>
          <a:bodyPr>
            <a:noAutofit/>
          </a:bodyPr>
          <a:lstStyle/>
          <a:p>
            <a:pPr lvl="0" algn="ctr"/>
            <a:r>
              <a:rPr lang="ru-RU" sz="2800" b="1" dirty="0" smtClean="0">
                <a:latin typeface="+mn-lt"/>
              </a:rPr>
              <a:t>1. «Знакомство </a:t>
            </a:r>
            <a:r>
              <a:rPr lang="ru-RU" sz="2800" b="1" dirty="0">
                <a:latin typeface="+mn-lt"/>
              </a:rPr>
              <a:t>с загадкой. История ее происхождения».</a:t>
            </a:r>
            <a:r>
              <a:rPr lang="ru-RU" sz="2800" dirty="0">
                <a:latin typeface="+mn-lt"/>
              </a:rPr>
              <a:t/>
            </a:r>
            <a:br>
              <a:rPr lang="ru-RU" sz="2800" dirty="0">
                <a:latin typeface="+mn-lt"/>
              </a:rPr>
            </a:br>
            <a:endParaRPr lang="ru-RU" sz="1800" dirty="0">
              <a:latin typeface="+mn-lt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1401" y="1403143"/>
            <a:ext cx="2640001" cy="19800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3708" y="3884538"/>
            <a:ext cx="2640000" cy="198000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26014" y="1073143"/>
            <a:ext cx="1980000" cy="264000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0469" y="3554538"/>
            <a:ext cx="1980000" cy="2640000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3708" y="1403143"/>
            <a:ext cx="2640000" cy="1980000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95987" y="3884538"/>
            <a:ext cx="2640000" cy="19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68281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http://900igr.net/up/datai/131246/0002-001-.pn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738" y="48614"/>
            <a:ext cx="11914909" cy="6733309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Прямоугольник 3"/>
          <p:cNvSpPr/>
          <p:nvPr/>
        </p:nvSpPr>
        <p:spPr>
          <a:xfrm>
            <a:off x="1086395" y="553374"/>
            <a:ext cx="3778383" cy="830997"/>
          </a:xfrm>
          <a:prstGeom prst="rect">
            <a:avLst/>
          </a:prstGeom>
          <a:noFill/>
          <a:ln>
            <a:solidFill>
              <a:schemeClr val="accent1">
                <a:lumMod val="50000"/>
              </a:schemeClr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З</a:t>
            </a:r>
            <a:r>
              <a:rPr lang="ru-RU" sz="2400" b="1" cap="none" spc="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агадка -  рифма</a:t>
            </a:r>
          </a:p>
          <a:p>
            <a:pPr algn="ctr"/>
            <a:r>
              <a:rPr lang="ru-RU" sz="2400" dirty="0"/>
              <a:t>(</a:t>
            </a:r>
            <a:r>
              <a:rPr lang="ru-RU" sz="2400" dirty="0" smtClean="0"/>
              <a:t>похожа </a:t>
            </a:r>
            <a:r>
              <a:rPr lang="ru-RU" sz="2400" dirty="0"/>
              <a:t>на </a:t>
            </a:r>
            <a:r>
              <a:rPr lang="ru-RU" sz="2400" dirty="0" smtClean="0"/>
              <a:t>стихотворение)</a:t>
            </a:r>
            <a:endParaRPr lang="ru-RU" sz="3200" b="0" cap="none" spc="0" dirty="0">
              <a:ln w="0"/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7547412" y="498668"/>
            <a:ext cx="3889482" cy="1200329"/>
          </a:xfrm>
          <a:prstGeom prst="rect">
            <a:avLst/>
          </a:prstGeom>
          <a:noFill/>
          <a:ln>
            <a:solidFill>
              <a:schemeClr val="accent1">
                <a:lumMod val="50000"/>
              </a:schemeClr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З</a:t>
            </a:r>
            <a:r>
              <a:rPr lang="ru-RU" sz="2400" b="1" cap="none" spc="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агадка -  описание</a:t>
            </a:r>
          </a:p>
          <a:p>
            <a:pPr algn="ctr"/>
            <a:r>
              <a:rPr lang="ru-RU" sz="2400" dirty="0" smtClean="0"/>
              <a:t>(дается </a:t>
            </a:r>
            <a:r>
              <a:rPr lang="ru-RU" sz="2400" dirty="0"/>
              <a:t>описание предмета или </a:t>
            </a:r>
            <a:r>
              <a:rPr lang="ru-RU" sz="2400" dirty="0" smtClean="0"/>
              <a:t>явления)</a:t>
            </a:r>
            <a:endParaRPr lang="ru-RU" sz="3600" b="0" cap="none" spc="0" dirty="0">
              <a:ln w="0"/>
              <a:solidFill>
                <a:srgbClr val="C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879854" y="1897933"/>
            <a:ext cx="3269351" cy="2308324"/>
          </a:xfrm>
          <a:prstGeom prst="rect">
            <a:avLst/>
          </a:prstGeom>
          <a:noFill/>
          <a:ln>
            <a:solidFill>
              <a:schemeClr val="accent1">
                <a:lumMod val="50000"/>
              </a:schemeClr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З</a:t>
            </a:r>
            <a:r>
              <a:rPr lang="ru-RU" sz="2400" b="1" cap="none" spc="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агадка -  сравнение</a:t>
            </a:r>
          </a:p>
          <a:p>
            <a:pPr algn="ctr"/>
            <a:r>
              <a:rPr lang="ru-RU" sz="2400" dirty="0" smtClean="0"/>
              <a:t>(предмет </a:t>
            </a:r>
            <a:r>
              <a:rPr lang="ru-RU" sz="2400" dirty="0"/>
              <a:t>или явление, которое нужно отгадать сравнивают с другим предметом или </a:t>
            </a:r>
            <a:r>
              <a:rPr lang="ru-RU" sz="2400" dirty="0" smtClean="0"/>
              <a:t>явлением)</a:t>
            </a:r>
            <a:endParaRPr lang="ru-RU" sz="2400" b="0" cap="none" spc="0" dirty="0">
              <a:ln w="0"/>
              <a:solidFill>
                <a:srgbClr val="C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7762487" y="2152306"/>
            <a:ext cx="3674407" cy="1200329"/>
          </a:xfrm>
          <a:prstGeom prst="rect">
            <a:avLst/>
          </a:prstGeom>
          <a:noFill/>
          <a:ln>
            <a:solidFill>
              <a:schemeClr val="accent1">
                <a:lumMod val="50000"/>
              </a:schemeClr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З</a:t>
            </a:r>
            <a:r>
              <a:rPr lang="ru-RU" sz="2400" b="1" cap="none" spc="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агадка -  отрицание</a:t>
            </a:r>
          </a:p>
          <a:p>
            <a:pPr algn="ctr"/>
            <a:r>
              <a:rPr lang="ru-RU" sz="2400" dirty="0" smtClean="0"/>
              <a:t>(включено </a:t>
            </a:r>
            <a:r>
              <a:rPr lang="ru-RU" sz="2400" dirty="0"/>
              <a:t>отрицательное </a:t>
            </a:r>
            <a:r>
              <a:rPr lang="ru-RU" sz="2400" dirty="0" smtClean="0"/>
              <a:t>сравнение)</a:t>
            </a:r>
            <a:endParaRPr lang="ru-RU" sz="3600" b="0" cap="none" spc="0" dirty="0">
              <a:ln w="0"/>
              <a:solidFill>
                <a:srgbClr val="C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768103" y="4829220"/>
            <a:ext cx="5139572" cy="1200329"/>
          </a:xfrm>
          <a:prstGeom prst="rect">
            <a:avLst/>
          </a:prstGeom>
          <a:noFill/>
          <a:ln>
            <a:solidFill>
              <a:schemeClr val="accent1">
                <a:lumMod val="50000"/>
              </a:schemeClr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З</a:t>
            </a:r>
            <a:r>
              <a:rPr lang="ru-RU" sz="2400" b="1" cap="none" spc="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агадка -  складка</a:t>
            </a:r>
          </a:p>
          <a:p>
            <a:pPr algn="ctr"/>
            <a:r>
              <a:rPr lang="ru-RU" sz="2400" dirty="0" smtClean="0"/>
              <a:t>(ответ является </a:t>
            </a:r>
            <a:r>
              <a:rPr lang="ru-RU" sz="2400" dirty="0"/>
              <a:t>продолжением самой загадки и напрашивается сам </a:t>
            </a:r>
            <a:r>
              <a:rPr lang="ru-RU" sz="2400" dirty="0" smtClean="0"/>
              <a:t>собой)</a:t>
            </a:r>
            <a:endParaRPr lang="ru-RU" sz="3600" b="0" cap="none" spc="0" dirty="0">
              <a:ln w="0"/>
              <a:solidFill>
                <a:srgbClr val="C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7362521" y="3722072"/>
            <a:ext cx="4074373" cy="1569660"/>
          </a:xfrm>
          <a:prstGeom prst="rect">
            <a:avLst/>
          </a:prstGeom>
          <a:noFill/>
          <a:ln>
            <a:solidFill>
              <a:schemeClr val="accent1">
                <a:lumMod val="50000"/>
              </a:schemeClr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З</a:t>
            </a:r>
            <a:r>
              <a:rPr lang="ru-RU" sz="2400" b="1" cap="none" spc="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агадка -  обманка</a:t>
            </a:r>
          </a:p>
          <a:p>
            <a:pPr algn="ctr"/>
            <a:r>
              <a:rPr lang="ru-RU" sz="2400" dirty="0" smtClean="0"/>
              <a:t>(подразумевается </a:t>
            </a:r>
            <a:r>
              <a:rPr lang="ru-RU" sz="2400" dirty="0"/>
              <a:t>один ответ</a:t>
            </a:r>
            <a:r>
              <a:rPr lang="ru-RU" sz="2400" dirty="0" smtClean="0"/>
              <a:t>, </a:t>
            </a:r>
            <a:r>
              <a:rPr lang="ru-RU" sz="2400" dirty="0"/>
              <a:t>а на самом деле за игрой слов кроется совсем </a:t>
            </a:r>
            <a:r>
              <a:rPr lang="ru-RU" sz="2400" dirty="0" smtClean="0"/>
              <a:t>другой)</a:t>
            </a:r>
            <a:endParaRPr lang="ru-RU" sz="3200" b="1" cap="none" spc="0" dirty="0">
              <a:ln w="0"/>
              <a:solidFill>
                <a:srgbClr val="C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32" name="Соединительная линия уступом 31"/>
          <p:cNvCxnSpPr>
            <a:stCxn id="92" idx="1"/>
            <a:endCxn id="4" idx="3"/>
          </p:cNvCxnSpPr>
          <p:nvPr/>
        </p:nvCxnSpPr>
        <p:spPr>
          <a:xfrm rot="16200000" flipV="1">
            <a:off x="4708299" y="1125353"/>
            <a:ext cx="843299" cy="530339"/>
          </a:xfrm>
          <a:prstGeom prst="bentConnector2">
            <a:avLst/>
          </a:prstGeom>
          <a:ln w="28575">
            <a:solidFill>
              <a:srgbClr val="7030A0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Соединительная линия уступом 32"/>
          <p:cNvCxnSpPr>
            <a:stCxn id="92" idx="0"/>
            <a:endCxn id="5" idx="1"/>
          </p:cNvCxnSpPr>
          <p:nvPr/>
        </p:nvCxnSpPr>
        <p:spPr>
          <a:xfrm rot="5400000" flipH="1" flipV="1">
            <a:off x="6629214" y="593328"/>
            <a:ext cx="412692" cy="1423703"/>
          </a:xfrm>
          <a:prstGeom prst="bentConnector2">
            <a:avLst/>
          </a:prstGeom>
          <a:ln w="28575">
            <a:solidFill>
              <a:srgbClr val="7030A0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Соединительная линия уступом 35"/>
          <p:cNvCxnSpPr>
            <a:stCxn id="92" idx="3"/>
            <a:endCxn id="8" idx="0"/>
          </p:cNvCxnSpPr>
          <p:nvPr/>
        </p:nvCxnSpPr>
        <p:spPr>
          <a:xfrm rot="5400000">
            <a:off x="4083805" y="3517908"/>
            <a:ext cx="1565396" cy="1057228"/>
          </a:xfrm>
          <a:prstGeom prst="bentConnector3">
            <a:avLst>
              <a:gd name="adj1" fmla="val 50000"/>
            </a:avLst>
          </a:prstGeom>
          <a:ln w="28575">
            <a:solidFill>
              <a:srgbClr val="7030A0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Соединительная линия уступом 38"/>
          <p:cNvCxnSpPr>
            <a:stCxn id="92" idx="4"/>
            <a:endCxn id="9" idx="1"/>
          </p:cNvCxnSpPr>
          <p:nvPr/>
        </p:nvCxnSpPr>
        <p:spPr>
          <a:xfrm rot="16200000" flipH="1">
            <a:off x="6271900" y="3416280"/>
            <a:ext cx="942431" cy="1238812"/>
          </a:xfrm>
          <a:prstGeom prst="bentConnector2">
            <a:avLst/>
          </a:prstGeom>
          <a:ln w="28575">
            <a:solidFill>
              <a:srgbClr val="7030A0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Соединительная линия уступом 84"/>
          <p:cNvCxnSpPr>
            <a:stCxn id="92" idx="2"/>
            <a:endCxn id="6" idx="3"/>
          </p:cNvCxnSpPr>
          <p:nvPr/>
        </p:nvCxnSpPr>
        <p:spPr>
          <a:xfrm rot="10800000" flipV="1">
            <a:off x="4149206" y="2537997"/>
            <a:ext cx="944119" cy="514097"/>
          </a:xfrm>
          <a:prstGeom prst="bentConnector3">
            <a:avLst>
              <a:gd name="adj1" fmla="val 50000"/>
            </a:avLst>
          </a:prstGeom>
          <a:ln w="28575">
            <a:solidFill>
              <a:srgbClr val="7030A0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Соединительная линия уступом 87"/>
          <p:cNvCxnSpPr>
            <a:stCxn id="92" idx="6"/>
            <a:endCxn id="7" idx="1"/>
          </p:cNvCxnSpPr>
          <p:nvPr/>
        </p:nvCxnSpPr>
        <p:spPr>
          <a:xfrm>
            <a:off x="7154093" y="2537998"/>
            <a:ext cx="608394" cy="214473"/>
          </a:xfrm>
          <a:prstGeom prst="bentConnector3">
            <a:avLst>
              <a:gd name="adj1" fmla="val 50000"/>
            </a:avLst>
          </a:prstGeom>
          <a:ln w="28575">
            <a:solidFill>
              <a:srgbClr val="7030A0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2" name="Овал 91"/>
          <p:cNvSpPr/>
          <p:nvPr/>
        </p:nvSpPr>
        <p:spPr>
          <a:xfrm>
            <a:off x="5093324" y="1511525"/>
            <a:ext cx="2060769" cy="2052946"/>
          </a:xfrm>
          <a:prstGeom prst="ellipse">
            <a:avLst/>
          </a:prstGeom>
          <a:noFill/>
          <a:ln w="2857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ru-RU" sz="3200" b="1" dirty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Виды загадок</a:t>
            </a:r>
          </a:p>
        </p:txBody>
      </p:sp>
    </p:spTree>
    <p:extLst>
      <p:ext uri="{BB962C8B-B14F-4D97-AF65-F5344CB8AC3E}">
        <p14:creationId xmlns:p14="http://schemas.microsoft.com/office/powerpoint/2010/main" val="215473407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http://900igr.net/up/datai/131246/0002-001-.pn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254" y="55420"/>
            <a:ext cx="11914909" cy="6733309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51708" y="512763"/>
            <a:ext cx="9144000" cy="651019"/>
          </a:xfrm>
        </p:spPr>
        <p:txBody>
          <a:bodyPr>
            <a:noAutofit/>
          </a:bodyPr>
          <a:lstStyle/>
          <a:p>
            <a:pPr lvl="0"/>
            <a:r>
              <a:rPr lang="ru-RU" sz="2800" b="1" dirty="0" smtClean="0">
                <a:latin typeface="+mn-lt"/>
              </a:rPr>
              <a:t>2. «Знакомство </a:t>
            </a:r>
            <a:r>
              <a:rPr lang="ru-RU" sz="2800" b="1" dirty="0">
                <a:latin typeface="+mn-lt"/>
              </a:rPr>
              <a:t>с образными средствами в загадках».</a:t>
            </a:r>
            <a:r>
              <a:rPr lang="ru-RU" sz="2800" dirty="0">
                <a:latin typeface="+mn-lt"/>
              </a:rPr>
              <a:t/>
            </a:r>
            <a:br>
              <a:rPr lang="ru-RU" sz="2800" dirty="0">
                <a:latin typeface="+mn-lt"/>
              </a:rPr>
            </a:br>
            <a:endParaRPr lang="ru-RU" sz="1200" dirty="0">
              <a:latin typeface="+mn-lt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3707" y="1327530"/>
            <a:ext cx="2640002" cy="19800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5071699" y="3919640"/>
            <a:ext cx="2640000" cy="198000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59711" y="3589640"/>
            <a:ext cx="2640000" cy="198000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937705" y="4058149"/>
            <a:ext cx="2640000" cy="1980000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59711" y="1327530"/>
            <a:ext cx="2640000" cy="1980000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7705" y="1327570"/>
            <a:ext cx="2640000" cy="19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43119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http://900igr.net/up/datai/131246/0002-001-.pn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254" y="55420"/>
            <a:ext cx="11914909" cy="6733309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51708" y="572127"/>
            <a:ext cx="9144000" cy="591655"/>
          </a:xfrm>
        </p:spPr>
        <p:txBody>
          <a:bodyPr>
            <a:noAutofit/>
          </a:bodyPr>
          <a:lstStyle/>
          <a:p>
            <a:pPr lvl="0"/>
            <a:r>
              <a:rPr lang="ru-RU" sz="2800" b="1" dirty="0" smtClean="0">
                <a:latin typeface="+mn-lt"/>
              </a:rPr>
              <a:t>3. Обучение </a:t>
            </a:r>
            <a:r>
              <a:rPr lang="ru-RU" sz="2800" b="1" dirty="0">
                <a:latin typeface="+mn-lt"/>
              </a:rPr>
              <a:t>составлению загадок</a:t>
            </a:r>
            <a:r>
              <a:rPr lang="ru-RU" sz="2800" dirty="0">
                <a:latin typeface="+mn-lt"/>
              </a:rPr>
              <a:t>.</a:t>
            </a:r>
            <a:br>
              <a:rPr lang="ru-RU" sz="2800" dirty="0">
                <a:latin typeface="+mn-lt"/>
              </a:rPr>
            </a:br>
            <a:endParaRPr lang="ru-RU" sz="1200" dirty="0">
              <a:latin typeface="+mn-lt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369524" y="3976255"/>
            <a:ext cx="2640000" cy="19800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44700" y="1163781"/>
            <a:ext cx="2640000" cy="198000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40343" y="3646255"/>
            <a:ext cx="2640000" cy="198000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8747241" y="1493782"/>
            <a:ext cx="2640000" cy="1980000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5477" y="1163782"/>
            <a:ext cx="2640000" cy="19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21109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306</TotalTime>
  <Words>387</Words>
  <Application>Microsoft Office PowerPoint</Application>
  <PresentationFormat>Широкоэкранный</PresentationFormat>
  <Paragraphs>57</Paragraphs>
  <Slides>15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20" baseType="lpstr">
      <vt:lpstr>Arial</vt:lpstr>
      <vt:lpstr>Calibri</vt:lpstr>
      <vt:lpstr>Calibri Light</vt:lpstr>
      <vt:lpstr>Times New Roman</vt:lpstr>
      <vt:lpstr>Тема Office</vt:lpstr>
      <vt:lpstr>Проект: «Тайны загадок»</vt:lpstr>
      <vt:lpstr>Проблема: детям нравиться отгадывать загадки, но как придумать загадку, в чём её секрет они не знают. </vt:lpstr>
      <vt:lpstr>Презентация PowerPoint</vt:lpstr>
      <vt:lpstr>Презентация PowerPoint</vt:lpstr>
      <vt:lpstr>Этапы реализации проекта. I этап. Организационный. Подготовительный. Цель: разработка проекта. </vt:lpstr>
      <vt:lpstr>1. «Знакомство с загадкой. История ее происхождения». </vt:lpstr>
      <vt:lpstr>Презентация PowerPoint</vt:lpstr>
      <vt:lpstr>2. «Знакомство с образными средствами в загадках». </vt:lpstr>
      <vt:lpstr>3. Обучение составлению загадок. </vt:lpstr>
      <vt:lpstr>III этап. Заключительный. Цель: закрепить и систематизировать знания по теме проекта. </vt:lpstr>
      <vt:lpstr>Презентация PowerPoint</vt:lpstr>
      <vt:lpstr>Продукт проектной деятельности: 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Admin</dc:creator>
  <cp:lastModifiedBy>Windows User</cp:lastModifiedBy>
  <cp:revision>33</cp:revision>
  <dcterms:created xsi:type="dcterms:W3CDTF">2021-04-20T15:00:07Z</dcterms:created>
  <dcterms:modified xsi:type="dcterms:W3CDTF">2021-12-06T10:46:48Z</dcterms:modified>
</cp:coreProperties>
</file>