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0"/>
  </p:notesMasterIdLst>
  <p:sldIdLst>
    <p:sldId id="389" r:id="rId2"/>
    <p:sldId id="420" r:id="rId3"/>
    <p:sldId id="421" r:id="rId4"/>
    <p:sldId id="391" r:id="rId5"/>
    <p:sldId id="392" r:id="rId6"/>
    <p:sldId id="393" r:id="rId7"/>
    <p:sldId id="394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</p:sldIdLst>
  <p:sldSz cx="9144000" cy="5143500" type="screen16x9"/>
  <p:notesSz cx="6858000" cy="9144000"/>
  <p:embeddedFontLst>
    <p:embeddedFont>
      <p:font typeface="Lato" panose="020F0502020204030203" pitchFamily="34" charset="0"/>
      <p:regular r:id="rId21"/>
      <p:bold r:id="rId22"/>
      <p:italic r:id="rId23"/>
      <p:boldItalic r:id="rId24"/>
    </p:embeddedFont>
    <p:embeddedFont>
      <p:font typeface="Raleway" panose="020B0503030101060003" pitchFamily="34" charset="-52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523C932-97B7-4928-8502-2319C70F4372}">
  <a:tblStyle styleId="{F523C932-97B7-4928-8502-2319C70F4372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9E9"/>
          </a:solidFill>
        </a:fill>
      </a:tcStyle>
    </a:wholeTbl>
    <a:band1H>
      <a:tcTxStyle/>
      <a:tcStyle>
        <a:tcBdr/>
        <a:fill>
          <a:solidFill>
            <a:srgbClr val="D0D0D0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0D0D0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799" autoAdjust="0"/>
  </p:normalViewPr>
  <p:slideViewPr>
    <p:cSldViewPr snapToGrid="0">
      <p:cViewPr varScale="1">
        <p:scale>
          <a:sx n="80" d="100"/>
          <a:sy n="80" d="100"/>
        </p:scale>
        <p:origin x="1450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9" name="Google Shape;989;p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" name="Google Shape;1049;p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0" name="Google Shape;1050;p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1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6" name="Google Shape;1056;p1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p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2" name="Google Shape;1062;p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Основной целью анализа обычно  является в результате предоставление информации, необходимой для ответа на характер вторжения в сеть. Существует два основных подхода к анализу, каждый из которых бывает базовым и расширенным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1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6" name="Google Shape;1076;p1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3" name="Google Shape;1083;p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0" name="Google Shape;1090;p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g136bc9defc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6" name="Google Shape;1096;g136bc9defc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g136bc9defc7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2" name="Google Shape;1102;g136bc9defc7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https://elearning.academia-moscow.ru/shellserver?id=3709066&amp;demo=1/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КАЖДЫЙ САМОСТОЯТЕЛЬНО</a:t>
            </a:r>
            <a:br>
              <a:rPr lang="ru-RU" dirty="0"/>
            </a:br>
            <a:r>
              <a:rPr lang="ru-RU" dirty="0"/>
              <a:t>ГЛАВА 3, УПРАЖНЕНИЕ 1 и 2</a:t>
            </a:r>
            <a:endParaRPr dirty="0"/>
          </a:p>
        </p:txBody>
      </p:sp>
      <p:sp>
        <p:nvSpPr>
          <p:cNvPr id="542" name="Google Shape;542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9660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5" name="Google Shape;1005;p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1" name="Google Shape;1011;p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Для нейтрализации влияния ВП у аналитиков есть в рапоряжении ряд инструментов и методов анализа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p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7" name="Google Shape;1017;p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Следует отметить, что деятельность по созданию и распространению компьютерных вирусов уголовно наказуема. В УГ РФ содержаться соответствующие статьи 272, 273, 274, 274.1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Google Shape;1022;p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3" name="Google Shape;1023;p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</a:pPr>
            <a:r>
              <a:rPr lang="ru-RU"/>
              <a:t>Естественно ВП подразумевает несанкционированный доступ к информации в ИС</a:t>
            </a:r>
            <a:endParaRPr/>
          </a:p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2" name="Google Shape;1032;p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8" name="Google Shape;1038;p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ru-RU"/>
              <a:t>Вопрос классификации неоднозначен, так как злоумышленники создавая ВП, для достижения своих целей используют различные средства и методы, включающие признаки различных видов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4" name="Google Shape;1044;p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9" name="Google Shape;29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238836" y="1321210"/>
            <a:ext cx="8686800" cy="3018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oogle Shape;39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0" name="Google Shape;40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6" name="Google Shape;46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7" name="Google Shape;47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" name="Google Shape;57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8" name="Google Shape;58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9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" name="Google Shape;64;p10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5" name="Google Shape;65;p10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0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7" name="Google Shape;67;p10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2" name="Google Shape;72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oogle Shape;77;p12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8" name="Google Shape;78;p1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" name="Google Shape;80;p12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1" name="Google Shape;81;p12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p146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</a:pPr>
            <a:r>
              <a:rPr lang="ru-RU" dirty="0"/>
              <a:t>Исследование кода вредоносных программ</a:t>
            </a:r>
            <a:endParaRPr dirty="0"/>
          </a:p>
        </p:txBody>
      </p:sp>
      <p:pic>
        <p:nvPicPr>
          <p:cNvPr id="995" name="Google Shape;995;p1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1434" y="32075"/>
            <a:ext cx="1389891" cy="47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6" name="Google Shape;996;p146"/>
          <p:cNvPicPr preferRelativeResize="0"/>
          <p:nvPr/>
        </p:nvPicPr>
        <p:blipFill rotWithShape="1">
          <a:blip r:embed="rId4">
            <a:alphaModFix/>
          </a:blip>
          <a:srcRect t="15970" b="-15970"/>
          <a:stretch/>
        </p:blipFill>
        <p:spPr>
          <a:xfrm>
            <a:off x="2259455" y="32075"/>
            <a:ext cx="906395" cy="47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154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Классификация вредоносного ПО</a:t>
            </a:r>
            <a:endParaRPr/>
          </a:p>
        </p:txBody>
      </p:sp>
      <p:pic>
        <p:nvPicPr>
          <p:cNvPr id="1047" name="Google Shape;1047;p154" descr="https://sun9-37.userapi.com/impg/pA9idpTvRQ7FLkBNnqpcv-DeI8B8k-WY0lhGqQ/-NHbTy0oyhk.jpg?size=1640x906&amp;quality=96&amp;sign=c6fd9d45044c0eb82a269145543b4221&amp;type=albu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41636" y="1318381"/>
            <a:ext cx="6660728" cy="36796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p155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Классификация вредоносного ПО</a:t>
            </a:r>
            <a:endParaRPr/>
          </a:p>
        </p:txBody>
      </p:sp>
      <p:pic>
        <p:nvPicPr>
          <p:cNvPr id="1053" name="Google Shape;1053;p155" descr="https://sun9-58.userapi.com/impg/gDxVzQmjdNx2_W5iWsyqdg5wjtwVP3jA8LsSyA/6AV4UfU3bnY.jpg?size=1640x686&amp;quality=96&amp;sign=57508aeedd384df44946c4967fcf2aa8&amp;type=albu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150" y="1366441"/>
            <a:ext cx="9029700" cy="37770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p156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Классификация вредоносного ПО</a:t>
            </a:r>
            <a:endParaRPr/>
          </a:p>
        </p:txBody>
      </p:sp>
      <p:pic>
        <p:nvPicPr>
          <p:cNvPr id="1059" name="Google Shape;1059;p156" descr="https://sun9-66.userapi.com/impg/6Bi-t2SwTRwvxKSX0eAfoiQw_XOQfmpXVEOfGA/jaiYT2s23P0.jpg?size=1640x337&amp;quality=96&amp;sign=7caa870cdf60f59db2779c5b413c2336&amp;type=albu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934688"/>
            <a:ext cx="9237808" cy="18982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157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Анализ ВП</a:t>
            </a:r>
            <a:endParaRPr/>
          </a:p>
        </p:txBody>
      </p:sp>
      <p:grpSp>
        <p:nvGrpSpPr>
          <p:cNvPr id="1065" name="Google Shape;1065;p157"/>
          <p:cNvGrpSpPr/>
          <p:nvPr/>
        </p:nvGrpSpPr>
        <p:grpSpPr>
          <a:xfrm>
            <a:off x="1535705" y="1203944"/>
            <a:ext cx="6093061" cy="3336019"/>
            <a:chOff x="1469" y="363990"/>
            <a:chExt cx="6093061" cy="3336019"/>
          </a:xfrm>
        </p:grpSpPr>
        <p:sp>
          <p:nvSpPr>
            <p:cNvPr id="1066" name="Google Shape;1066;p157"/>
            <p:cNvSpPr/>
            <p:nvPr/>
          </p:nvSpPr>
          <p:spPr>
            <a:xfrm>
              <a:off x="3048000" y="1742510"/>
              <a:ext cx="1668009" cy="57897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w="25400" cap="flat" cmpd="sng">
              <a:solidFill>
                <a:srgbClr val="BA4400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67" name="Google Shape;1067;p157"/>
            <p:cNvSpPr/>
            <p:nvPr/>
          </p:nvSpPr>
          <p:spPr>
            <a:xfrm>
              <a:off x="1379990" y="1742510"/>
              <a:ext cx="1668009" cy="57897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w="25400" cap="flat" cmpd="sng">
              <a:solidFill>
                <a:srgbClr val="BA4400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1068" name="Google Shape;1068;p157"/>
            <p:cNvSpPr/>
            <p:nvPr/>
          </p:nvSpPr>
          <p:spPr>
            <a:xfrm>
              <a:off x="1669479" y="363990"/>
              <a:ext cx="2757041" cy="1378520"/>
            </a:xfrm>
            <a:prstGeom prst="rect">
              <a:avLst/>
            </a:prstGeom>
            <a:solidFill>
              <a:schemeClr val="accent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157"/>
            <p:cNvSpPr txBox="1"/>
            <p:nvPr/>
          </p:nvSpPr>
          <p:spPr>
            <a:xfrm>
              <a:off x="1669479" y="363990"/>
              <a:ext cx="2757041" cy="1378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75" tIns="17775" rIns="17775" bIns="17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ru-RU" sz="2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Подходы</a:t>
              </a:r>
              <a:endParaRPr/>
            </a:p>
          </p:txBody>
        </p:sp>
        <p:sp>
          <p:nvSpPr>
            <p:cNvPr id="1070" name="Google Shape;1070;p157"/>
            <p:cNvSpPr/>
            <p:nvPr/>
          </p:nvSpPr>
          <p:spPr>
            <a:xfrm>
              <a:off x="1469" y="2321489"/>
              <a:ext cx="2757041" cy="1378520"/>
            </a:xfrm>
            <a:prstGeom prst="rect">
              <a:avLst/>
            </a:prstGeom>
            <a:solidFill>
              <a:schemeClr val="accent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157"/>
            <p:cNvSpPr txBox="1"/>
            <p:nvPr/>
          </p:nvSpPr>
          <p:spPr>
            <a:xfrm>
              <a:off x="1469" y="2321489"/>
              <a:ext cx="2757041" cy="1378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75" tIns="17775" rIns="17775" bIns="17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ru-RU" sz="2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Статический</a:t>
              </a:r>
              <a:endParaRPr/>
            </a:p>
          </p:txBody>
        </p:sp>
        <p:sp>
          <p:nvSpPr>
            <p:cNvPr id="1072" name="Google Shape;1072;p157"/>
            <p:cNvSpPr/>
            <p:nvPr/>
          </p:nvSpPr>
          <p:spPr>
            <a:xfrm>
              <a:off x="3337489" y="2321489"/>
              <a:ext cx="2757041" cy="1378520"/>
            </a:xfrm>
            <a:prstGeom prst="rect">
              <a:avLst/>
            </a:prstGeom>
            <a:solidFill>
              <a:schemeClr val="accent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157"/>
            <p:cNvSpPr txBox="1"/>
            <p:nvPr/>
          </p:nvSpPr>
          <p:spPr>
            <a:xfrm>
              <a:off x="3337489" y="2321489"/>
              <a:ext cx="2757041" cy="13785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75" tIns="17775" rIns="17775" bIns="177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ru-RU" sz="28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Динамический</a:t>
              </a: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p158"/>
          <p:cNvSpPr txBox="1">
            <a:spLocks noGrp="1"/>
          </p:cNvSpPr>
          <p:nvPr>
            <p:ph type="title"/>
          </p:nvPr>
        </p:nvSpPr>
        <p:spPr>
          <a:xfrm>
            <a:off x="729450" y="570498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Анализ ВП: Статический</a:t>
            </a:r>
            <a:endParaRPr/>
          </a:p>
        </p:txBody>
      </p:sp>
      <p:sp>
        <p:nvSpPr>
          <p:cNvPr id="1079" name="Google Shape;1079;p158"/>
          <p:cNvSpPr txBox="1">
            <a:spLocks noGrp="1"/>
          </p:cNvSpPr>
          <p:nvPr>
            <p:ph type="body" idx="1"/>
          </p:nvPr>
        </p:nvSpPr>
        <p:spPr>
          <a:xfrm>
            <a:off x="249382" y="1268384"/>
            <a:ext cx="4254368" cy="387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70270"/>
              <a:buChar char="●"/>
            </a:pPr>
            <a:r>
              <a:rPr lang="ru-RU" sz="2000"/>
              <a:t>Базовый состоит в изучении исполняемого файла без просмотра фактических инструкций. Он может подтвердить, является ли файл вредоносным, предоставить данные о его функциональности. Прост и не времязатратен. Неэффективен в сложных ВП, может пропустить важные свойства вредоносного ПО</a:t>
            </a:r>
            <a:endParaRPr/>
          </a:p>
        </p:txBody>
      </p:sp>
      <p:sp>
        <p:nvSpPr>
          <p:cNvPr id="1080" name="Google Shape;1080;p158"/>
          <p:cNvSpPr txBox="1">
            <a:spLocks noGrp="1"/>
          </p:cNvSpPr>
          <p:nvPr>
            <p:ph type="body" idx="2"/>
          </p:nvPr>
        </p:nvSpPr>
        <p:spPr>
          <a:xfrm>
            <a:off x="4643728" y="1268384"/>
            <a:ext cx="4230107" cy="3875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ru-RU" sz="2000"/>
              <a:t>Расширенный состоит из реверс-инженеринга внутреннего устройства вредоносного ПО: загрузив исполняемый файл в дизассемблер и глядя на инструкции программы, можно узнать, что делает программа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p159"/>
          <p:cNvSpPr txBox="1">
            <a:spLocks noGrp="1"/>
          </p:cNvSpPr>
          <p:nvPr>
            <p:ph type="title"/>
          </p:nvPr>
        </p:nvSpPr>
        <p:spPr>
          <a:xfrm>
            <a:off x="729450" y="560107"/>
            <a:ext cx="76884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Анализ ВП: Динамический</a:t>
            </a:r>
            <a:endParaRPr/>
          </a:p>
        </p:txBody>
      </p:sp>
      <p:sp>
        <p:nvSpPr>
          <p:cNvPr id="1086" name="Google Shape;1086;p159"/>
          <p:cNvSpPr txBox="1">
            <a:spLocks noGrp="1"/>
          </p:cNvSpPr>
          <p:nvPr>
            <p:ph type="body" idx="1"/>
          </p:nvPr>
        </p:nvSpPr>
        <p:spPr>
          <a:xfrm>
            <a:off x="207818" y="1237211"/>
            <a:ext cx="4295932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ru-RU" sz="2500"/>
              <a:t>Базовый включает в себя запуск вредоносного ПО и наблюдение за его поведением в системе для удаления вредоносного ПО, создания эффективных сигнатур или решения обеих этих задач.</a:t>
            </a:r>
            <a:endParaRPr/>
          </a:p>
        </p:txBody>
      </p:sp>
      <p:sp>
        <p:nvSpPr>
          <p:cNvPr id="1087" name="Google Shape;1087;p159"/>
          <p:cNvSpPr txBox="1">
            <a:spLocks noGrp="1"/>
          </p:cNvSpPr>
          <p:nvPr>
            <p:ph type="body" idx="2"/>
          </p:nvPr>
        </p:nvSpPr>
        <p:spPr>
          <a:xfrm>
            <a:off x="4643729" y="1237211"/>
            <a:ext cx="4219716" cy="22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45720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56216"/>
              <a:buChar char="●"/>
            </a:pPr>
            <a:r>
              <a:rPr lang="ru-RU" sz="2500"/>
              <a:t>Расширенный использует отладчик для проверки внутреннего состояния выполняющего вредоносного файла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160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Методы анализа</a:t>
            </a:r>
            <a:endParaRPr/>
          </a:p>
        </p:txBody>
      </p:sp>
      <p:sp>
        <p:nvSpPr>
          <p:cNvPr id="1093" name="Google Shape;1093;p160"/>
          <p:cNvSpPr txBox="1">
            <a:spLocks noGrp="1"/>
          </p:cNvSpPr>
          <p:nvPr>
            <p:ph type="body" idx="1"/>
          </p:nvPr>
        </p:nvSpPr>
        <p:spPr>
          <a:xfrm>
            <a:off x="238836" y="1891145"/>
            <a:ext cx="8686800" cy="2448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111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A9988"/>
              </a:buClr>
              <a:buSzPts val="2600"/>
              <a:buChar char="●"/>
            </a:pPr>
            <a:r>
              <a:rPr lang="ru-RU" sz="2600"/>
              <a:t>Использование антивирусного ПО и сканирования</a:t>
            </a:r>
            <a:endParaRPr/>
          </a:p>
          <a:p>
            <a:pPr marL="457200" lvl="0" indent="-3111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A9988"/>
              </a:buClr>
              <a:buSzPts val="2600"/>
              <a:buChar char="●"/>
            </a:pPr>
            <a:r>
              <a:rPr lang="ru-RU" sz="2600"/>
              <a:t>Использование хешей для идентификации ВП</a:t>
            </a:r>
            <a:endParaRPr/>
          </a:p>
          <a:p>
            <a:pPr marL="457200" lvl="0" indent="-31115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A9988"/>
              </a:buClr>
              <a:buSzPts val="2600"/>
              <a:buChar char="●"/>
            </a:pPr>
            <a:r>
              <a:rPr lang="ru-RU" sz="2600"/>
              <a:t>Извлечение информации из строк, функций и заголовков файла.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161"/>
          <p:cNvSpPr txBox="1">
            <a:spLocks noGrp="1"/>
          </p:cNvSpPr>
          <p:nvPr>
            <p:ph type="title"/>
          </p:nvPr>
        </p:nvSpPr>
        <p:spPr>
          <a:xfrm>
            <a:off x="727800" y="521925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Задание:</a:t>
            </a:r>
            <a:endParaRPr/>
          </a:p>
        </p:txBody>
      </p:sp>
      <p:pic>
        <p:nvPicPr>
          <p:cNvPr id="1099" name="Google Shape;1099;p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4450" y="1604950"/>
            <a:ext cx="7551750" cy="259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p162"/>
          <p:cNvSpPr txBox="1">
            <a:spLocks noGrp="1"/>
          </p:cNvSpPr>
          <p:nvPr>
            <p:ph type="title"/>
          </p:nvPr>
        </p:nvSpPr>
        <p:spPr>
          <a:xfrm>
            <a:off x="727800" y="521925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Задание на ДОМ:</a:t>
            </a:r>
            <a:endParaRPr/>
          </a:p>
        </p:txBody>
      </p:sp>
      <p:pic>
        <p:nvPicPr>
          <p:cNvPr id="1105" name="Google Shape;1105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61175" y="1655300"/>
            <a:ext cx="5021650" cy="264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77"/>
          <p:cNvSpPr txBox="1">
            <a:spLocks noGrp="1"/>
          </p:cNvSpPr>
          <p:nvPr>
            <p:ph type="title"/>
          </p:nvPr>
        </p:nvSpPr>
        <p:spPr>
          <a:xfrm>
            <a:off x="729450" y="4842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/>
              <a:t>Повторим…</a:t>
            </a:r>
            <a:endParaRPr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E657F87-EB02-9BD2-233F-5BE258AA8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150" y="1977465"/>
            <a:ext cx="4735967" cy="1882436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19045A68-538D-9054-8966-9A4DADEB03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084" y="854320"/>
            <a:ext cx="37338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6827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0B08D0-B161-484A-A4DF-62EFAEDE28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Цель: </a:t>
            </a:r>
            <a:r>
              <a:rPr lang="ru-RU" dirty="0"/>
              <a:t>усвоить принципы защиты программ от исследования кода вредоносных про-грамм для предотвращения</a:t>
            </a:r>
          </a:p>
        </p:txBody>
      </p:sp>
    </p:spTree>
    <p:extLst>
      <p:ext uri="{BB962C8B-B14F-4D97-AF65-F5344CB8AC3E}">
        <p14:creationId xmlns:p14="http://schemas.microsoft.com/office/powerpoint/2010/main" val="725515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148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Вредоносное ПО/ Вредоносная программа</a:t>
            </a:r>
            <a:endParaRPr/>
          </a:p>
        </p:txBody>
      </p:sp>
      <p:sp>
        <p:nvSpPr>
          <p:cNvPr id="1008" name="Google Shape;1008;p148"/>
          <p:cNvSpPr txBox="1">
            <a:spLocks noGrp="1"/>
          </p:cNvSpPr>
          <p:nvPr>
            <p:ph type="body" idx="1"/>
          </p:nvPr>
        </p:nvSpPr>
        <p:spPr>
          <a:xfrm>
            <a:off x="238836" y="1321210"/>
            <a:ext cx="8686800" cy="3018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4605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ru-RU" sz="2500"/>
              <a:t>Основные источники большинства компьютерных вторжений и инцидентов в области компьютерной безопасности. Любое ПО, которое предназначено и делает что-то, что причиняет вред пользователю, компьютеры или сети может считать вредоносным – вирусы, троянские кони, черви, руткиты, шпионы и т.д.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149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Анализ вредоносных программ</a:t>
            </a:r>
            <a:endParaRPr/>
          </a:p>
        </p:txBody>
      </p:sp>
      <p:sp>
        <p:nvSpPr>
          <p:cNvPr id="1014" name="Google Shape;1014;p149"/>
          <p:cNvSpPr txBox="1">
            <a:spLocks noGrp="1"/>
          </p:cNvSpPr>
          <p:nvPr>
            <p:ph type="body" idx="1"/>
          </p:nvPr>
        </p:nvSpPr>
        <p:spPr>
          <a:xfrm>
            <a:off x="238836" y="1321210"/>
            <a:ext cx="8686800" cy="3018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4605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ru-RU" sz="2500"/>
              <a:t>Деятельность по разбору вредоносного ПО с целью определения принципов его работы, поиска методов его определения и способов противодействия воздействию ВП на функционирование ИС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150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Компьютерный вирус</a:t>
            </a:r>
            <a:endParaRPr/>
          </a:p>
        </p:txBody>
      </p:sp>
      <p:sp>
        <p:nvSpPr>
          <p:cNvPr id="1020" name="Google Shape;1020;p150"/>
          <p:cNvSpPr txBox="1">
            <a:spLocks noGrp="1"/>
          </p:cNvSpPr>
          <p:nvPr>
            <p:ph type="body" idx="1"/>
          </p:nvPr>
        </p:nvSpPr>
        <p:spPr>
          <a:xfrm>
            <a:off x="238836" y="1943100"/>
            <a:ext cx="8686800" cy="2396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4605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ru-RU" sz="2700"/>
              <a:t>Программа, способная создавать свои копии и внедрять их в файлы, системные области ПК, компьютерных систем, а также осуществлять деструктивные действия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Google Shape;1025;p151"/>
          <p:cNvSpPr txBox="1">
            <a:spLocks noGrp="1"/>
          </p:cNvSpPr>
          <p:nvPr>
            <p:ph type="title"/>
          </p:nvPr>
        </p:nvSpPr>
        <p:spPr>
          <a:xfrm>
            <a:off x="391236" y="2769179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Защита программных средств</a:t>
            </a:r>
            <a:endParaRPr/>
          </a:p>
        </p:txBody>
      </p:sp>
      <p:sp>
        <p:nvSpPr>
          <p:cNvPr id="1026" name="Google Shape;1026;p151"/>
          <p:cNvSpPr txBox="1">
            <a:spLocks noGrp="1"/>
          </p:cNvSpPr>
          <p:nvPr>
            <p:ph type="body" idx="1"/>
          </p:nvPr>
        </p:nvSpPr>
        <p:spPr>
          <a:xfrm>
            <a:off x="238836" y="1321210"/>
            <a:ext cx="8686800" cy="1662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4605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ru-RU" sz="2200"/>
              <a:t>Доступ к программам, записанным в памяти ЭВМ или на машинном носителе,  а также отраженным в документации на эти программы, осуществленный с нарушением установленных правил.</a:t>
            </a:r>
            <a:endParaRPr/>
          </a:p>
        </p:txBody>
      </p:sp>
      <p:pic>
        <p:nvPicPr>
          <p:cNvPr id="1027" name="Google Shape;1027;p1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5363" y="3181175"/>
            <a:ext cx="955403" cy="364432"/>
          </a:xfrm>
          <a:prstGeom prst="rect">
            <a:avLst/>
          </a:prstGeom>
          <a:noFill/>
          <a:ln>
            <a:noFill/>
          </a:ln>
        </p:spPr>
      </p:pic>
      <p:sp>
        <p:nvSpPr>
          <p:cNvPr id="1028" name="Google Shape;1028;p151"/>
          <p:cNvSpPr txBox="1"/>
          <p:nvPr/>
        </p:nvSpPr>
        <p:spPr>
          <a:xfrm>
            <a:off x="391236" y="7243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11111"/>
              <a:buFont typeface="Raleway"/>
              <a:buNone/>
            </a:pPr>
            <a:r>
              <a:rPr lang="ru-RU"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Несанкционированный доступ к программным средствам</a:t>
            </a:r>
            <a:endParaRPr sz="2600" b="1" i="0" u="none" strike="noStrike" cap="none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29" name="Google Shape;1029;p151"/>
          <p:cNvSpPr txBox="1"/>
          <p:nvPr/>
        </p:nvSpPr>
        <p:spPr>
          <a:xfrm>
            <a:off x="228600" y="3437492"/>
            <a:ext cx="8686800" cy="1706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14605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None/>
            </a:pPr>
            <a:r>
              <a:rPr lang="ru-RU" sz="22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rPr>
              <a:t>Организованные, правовые, технические и технологические меры, направленные на предотвращение  возможных несанкционированных действий по отношению к программным средствам и устранение последствий этих действий.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Google Shape;1034;p152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Профилактика</a:t>
            </a:r>
            <a:endParaRPr/>
          </a:p>
        </p:txBody>
      </p:sp>
      <p:sp>
        <p:nvSpPr>
          <p:cNvPr id="1035" name="Google Shape;1035;p152"/>
          <p:cNvSpPr txBox="1">
            <a:spLocks noGrp="1"/>
          </p:cNvSpPr>
          <p:nvPr>
            <p:ph type="body" idx="1"/>
          </p:nvPr>
        </p:nvSpPr>
        <p:spPr>
          <a:xfrm>
            <a:off x="238836" y="1321210"/>
            <a:ext cx="8686800" cy="3018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14605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ru-RU" sz="2500"/>
              <a:t>Систематические действия эксплуатационного персонала, цель которых – выявить и устранить неблагоприятные изменения в свойствах и характеристиках используемых программных средств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53"/>
          <p:cNvSpPr txBox="1">
            <a:spLocks noGrp="1"/>
          </p:cNvSpPr>
          <p:nvPr>
            <p:ph type="title"/>
          </p:nvPr>
        </p:nvSpPr>
        <p:spPr>
          <a:xfrm>
            <a:off x="238836" y="571927"/>
            <a:ext cx="868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ru-RU"/>
              <a:t>Классификация вредоносного ПО</a:t>
            </a:r>
            <a:endParaRPr/>
          </a:p>
        </p:txBody>
      </p:sp>
      <p:pic>
        <p:nvPicPr>
          <p:cNvPr id="1041" name="Google Shape;1041;p153" descr="https://sun9-46.userapi.com/impg/2wXwrp4szpeJslb-ti25ojJPgsdEfrUavvedAA/D7-Xn5YtV-M.jpg?size=1640x543&amp;quality=96&amp;sign=77c67cbd145aaa5d4a6b7b4382cec35a&amp;type=albu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496291"/>
            <a:ext cx="9239743" cy="30592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505</Words>
  <Application>Microsoft Office PowerPoint</Application>
  <PresentationFormat>Экран (16:9)</PresentationFormat>
  <Paragraphs>41</Paragraphs>
  <Slides>18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Lato</vt:lpstr>
      <vt:lpstr>Arial</vt:lpstr>
      <vt:lpstr>Raleway</vt:lpstr>
      <vt:lpstr>Streamline</vt:lpstr>
      <vt:lpstr>Исследование кода вредоносных программ</vt:lpstr>
      <vt:lpstr>Повторим…</vt:lpstr>
      <vt:lpstr>Цель: усвоить принципы защиты программ от исследования кода вредоносных про-грамм для предотвращения</vt:lpstr>
      <vt:lpstr>Вредоносное ПО/ Вредоносная программа</vt:lpstr>
      <vt:lpstr>Анализ вредоносных программ</vt:lpstr>
      <vt:lpstr>Компьютерный вирус</vt:lpstr>
      <vt:lpstr>Защита программных средств</vt:lpstr>
      <vt:lpstr>Профилактика</vt:lpstr>
      <vt:lpstr>Классификация вредоносного ПО</vt:lpstr>
      <vt:lpstr>Классификация вредоносного ПО</vt:lpstr>
      <vt:lpstr>Классификация вредоносного ПО</vt:lpstr>
      <vt:lpstr>Классификация вредоносного ПО</vt:lpstr>
      <vt:lpstr>Анализ ВП</vt:lpstr>
      <vt:lpstr>Анализ ВП: Статический</vt:lpstr>
      <vt:lpstr>Анализ ВП: Динамический</vt:lpstr>
      <vt:lpstr>Методы анализа</vt:lpstr>
      <vt:lpstr>Задание:</vt:lpstr>
      <vt:lpstr>Задание на ДОМ: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МДК 02.02 Управление проектами</dc:title>
  <cp:lastModifiedBy>Александр Даньшов</cp:lastModifiedBy>
  <cp:revision>10</cp:revision>
  <dcterms:modified xsi:type="dcterms:W3CDTF">2023-10-01T17:04:13Z</dcterms:modified>
</cp:coreProperties>
</file>