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3" r:id="rId2"/>
    <p:sldId id="256" r:id="rId3"/>
    <p:sldId id="257" r:id="rId4"/>
    <p:sldId id="259" r:id="rId5"/>
    <p:sldId id="260" r:id="rId6"/>
    <p:sldId id="261" r:id="rId7"/>
    <p:sldId id="262" r:id="rId8"/>
    <p:sldId id="258" r:id="rId9"/>
    <p:sldId id="266" r:id="rId10"/>
    <p:sldId id="267" r:id="rId11"/>
    <p:sldId id="264" r:id="rId12"/>
    <p:sldId id="265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6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b="1" u="sng" dirty="0">
                <a:solidFill>
                  <a:schemeClr val="accent2"/>
                </a:solidFill>
              </a:rPr>
              <a:t>Тема урока: </a:t>
            </a:r>
            <a:br>
              <a:rPr lang="ru-RU" sz="4400" b="1" u="sng" dirty="0">
                <a:solidFill>
                  <a:schemeClr val="accent2"/>
                </a:solidFill>
              </a:rPr>
            </a:br>
            <a:endParaRPr lang="ru-RU" sz="4400" u="sng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77989"/>
            <a:ext cx="8596668" cy="388077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«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Организация бухгалтерского учета на предприятии, его основные виды и требования к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ведению»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 descr="download.jfif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2155" y="3944937"/>
            <a:ext cx="3717290" cy="247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22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1467" y="728134"/>
            <a:ext cx="7766936" cy="1646302"/>
          </a:xfrm>
        </p:spPr>
        <p:txBody>
          <a:bodyPr/>
          <a:lstStyle/>
          <a:p>
            <a:pPr algn="ctr"/>
            <a:r>
              <a:rPr lang="ru-RU" sz="4400" u="sng" dirty="0" smtClean="0">
                <a:solidFill>
                  <a:schemeClr val="accent1">
                    <a:lumMod val="50000"/>
                  </a:schemeClr>
                </a:solidFill>
              </a:rPr>
              <a:t>Проверка ранее изученного материала</a:t>
            </a:r>
            <a:endParaRPr lang="ru-RU" sz="44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0966" y="3174533"/>
            <a:ext cx="8449733" cy="1096899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 Дай ответ на вопрос:</a:t>
            </a:r>
            <a:endParaRPr lang="ru-RU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7" descr="MC900198304.WM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056" y="4612280"/>
            <a:ext cx="1082200" cy="1587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3" descr="68ec853c481f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73" y="2342619"/>
            <a:ext cx="2306637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11" descr="MC900412990.W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4904924"/>
            <a:ext cx="1631778" cy="110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5" descr="MP90040530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63" y="4612280"/>
            <a:ext cx="1085850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248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1466" y="728134"/>
            <a:ext cx="8030633" cy="1646302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Вопрос № 1:Что изображено на слайде?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567" y="2826475"/>
            <a:ext cx="3807838" cy="380292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0967" y="3174533"/>
            <a:ext cx="7766936" cy="1096899"/>
          </a:xfrm>
        </p:spPr>
        <p:txBody>
          <a:bodyPr>
            <a:normAutofit/>
          </a:bodyPr>
          <a:lstStyle/>
          <a:p>
            <a:endParaRPr lang="ru-RU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69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 № 2: Как зовут ученого?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8299" y="1435100"/>
            <a:ext cx="2794001" cy="433345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130799" y="1524000"/>
            <a:ext cx="43688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Итальянский </a:t>
            </a:r>
            <a:r>
              <a:rPr lang="ru-RU" sz="3600" dirty="0">
                <a:solidFill>
                  <a:schemeClr val="accent6">
                    <a:lumMod val="50000"/>
                  </a:schemeClr>
                </a:solidFill>
              </a:rPr>
              <a:t>математик, </a:t>
            </a:r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один </a:t>
            </a:r>
            <a:r>
              <a:rPr lang="ru-RU" sz="3600" dirty="0">
                <a:solidFill>
                  <a:schemeClr val="accent6">
                    <a:lumMod val="50000"/>
                  </a:schemeClr>
                </a:solidFill>
              </a:rPr>
              <a:t>из основоположников современных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принципов бухгалтерии </a:t>
            </a:r>
            <a:endParaRPr lang="ru-RU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20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507" y="673100"/>
            <a:ext cx="8596668" cy="762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№ 3: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971225"/>
              </p:ext>
            </p:extLst>
          </p:nvPr>
        </p:nvGraphicFramePr>
        <p:xfrm>
          <a:off x="677863" y="1652588"/>
          <a:ext cx="8596312" cy="457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8156">
                  <a:extLst>
                    <a:ext uri="{9D8B030D-6E8A-4147-A177-3AD203B41FA5}">
                      <a16:colId xmlns:a16="http://schemas.microsoft.com/office/drawing/2014/main" val="2239263365"/>
                    </a:ext>
                  </a:extLst>
                </a:gridCol>
                <a:gridCol w="4298156">
                  <a:extLst>
                    <a:ext uri="{9D8B030D-6E8A-4147-A177-3AD203B41FA5}">
                      <a16:colId xmlns:a16="http://schemas.microsoft.com/office/drawing/2014/main" val="433120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30957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/>
                        <a:t>Какой символ на гербе бухгалтеров указывает на то, что учет охватывает всю деятельность предприятия?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7155472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542" y="1979809"/>
            <a:ext cx="4073872" cy="3922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8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Молодцы! Идём дальше! Вопрос № 4: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0080670"/>
              </p:ext>
            </p:extLst>
          </p:nvPr>
        </p:nvGraphicFramePr>
        <p:xfrm>
          <a:off x="677861" y="2160588"/>
          <a:ext cx="8897938" cy="4252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8969">
                  <a:extLst>
                    <a:ext uri="{9D8B030D-6E8A-4147-A177-3AD203B41FA5}">
                      <a16:colId xmlns:a16="http://schemas.microsoft.com/office/drawing/2014/main" val="2251249652"/>
                    </a:ext>
                  </a:extLst>
                </a:gridCol>
                <a:gridCol w="4448969">
                  <a:extLst>
                    <a:ext uri="{9D8B030D-6E8A-4147-A177-3AD203B41FA5}">
                      <a16:colId xmlns:a16="http://schemas.microsoft.com/office/drawing/2014/main" val="4070434632"/>
                    </a:ext>
                  </a:extLst>
                </a:gridCol>
              </a:tblGrid>
              <a:tr h="66196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26452"/>
                  </a:ext>
                </a:extLst>
              </a:tr>
              <a:tr h="359094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altLang="ru-RU" sz="2400" dirty="0" smtClean="0"/>
                        <a:t>Какая страна стала родиной учета на карточках, которые делали из мягкой глины в виде пластинок до 30×40 см. На влажной поверхности глины тростниковой палочкой делали надписи, после того документ сушился на солнце или обжигался?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050355"/>
                  </a:ext>
                </a:extLst>
              </a:tr>
            </a:tbl>
          </a:graphicData>
        </a:graphic>
      </p:graphicFrame>
      <p:pic>
        <p:nvPicPr>
          <p:cNvPr id="6" name="Содержимое 4" descr="67cbe36f2ff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7068" y="2531428"/>
            <a:ext cx="4038600" cy="399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7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5800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Последний вопрос № 5: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7639696"/>
              </p:ext>
            </p:extLst>
          </p:nvPr>
        </p:nvGraphicFramePr>
        <p:xfrm>
          <a:off x="742335" y="1295400"/>
          <a:ext cx="8466666" cy="5373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3333">
                  <a:extLst>
                    <a:ext uri="{9D8B030D-6E8A-4147-A177-3AD203B41FA5}">
                      <a16:colId xmlns:a16="http://schemas.microsoft.com/office/drawing/2014/main" val="1717795548"/>
                    </a:ext>
                  </a:extLst>
                </a:gridCol>
                <a:gridCol w="4233333">
                  <a:extLst>
                    <a:ext uri="{9D8B030D-6E8A-4147-A177-3AD203B41FA5}">
                      <a16:colId xmlns:a16="http://schemas.microsoft.com/office/drawing/2014/main" val="3047870850"/>
                    </a:ext>
                  </a:extLst>
                </a:gridCol>
              </a:tblGrid>
              <a:tr h="435332"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5547353"/>
                  </a:ext>
                </a:extLst>
              </a:tr>
              <a:tr h="404617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2400" dirty="0" smtClean="0">
                          <a:solidFill>
                            <a:srgbClr val="323543"/>
                          </a:solidFill>
                        </a:rPr>
                        <a:t>Длина свитков составляла 4-5 м, запись велась </a:t>
                      </a:r>
                      <a:r>
                        <a:rPr lang="ru-RU" altLang="ru-RU" sz="2400" dirty="0" smtClean="0"/>
                        <a:t>черной</a:t>
                      </a:r>
                      <a:r>
                        <a:rPr lang="ru-RU" altLang="ru-RU" sz="2400" dirty="0" smtClean="0">
                          <a:solidFill>
                            <a:srgbClr val="323543"/>
                          </a:solidFill>
                        </a:rPr>
                        <a:t> и </a:t>
                      </a:r>
                      <a:r>
                        <a:rPr lang="ru-RU" altLang="ru-RU" sz="2400" dirty="0" smtClean="0">
                          <a:solidFill>
                            <a:srgbClr val="C00000"/>
                          </a:solidFill>
                        </a:rPr>
                        <a:t>красной </a:t>
                      </a:r>
                      <a:r>
                        <a:rPr lang="ru-RU" altLang="ru-RU" sz="2400" dirty="0" smtClean="0">
                          <a:solidFill>
                            <a:srgbClr val="323543"/>
                          </a:solidFill>
                        </a:rPr>
                        <a:t>тушью: год писали </a:t>
                      </a:r>
                      <a:r>
                        <a:rPr lang="ru-RU" altLang="ru-RU" sz="2400" dirty="0" smtClean="0"/>
                        <a:t>черной</a:t>
                      </a:r>
                      <a:r>
                        <a:rPr lang="ru-RU" altLang="ru-RU" sz="2400" dirty="0" smtClean="0">
                          <a:solidFill>
                            <a:srgbClr val="323543"/>
                          </a:solidFill>
                        </a:rPr>
                        <a:t>, а месяц и день – </a:t>
                      </a:r>
                      <a:r>
                        <a:rPr lang="ru-RU" altLang="ru-RU" sz="2400" dirty="0" smtClean="0">
                          <a:solidFill>
                            <a:srgbClr val="C00000"/>
                          </a:solidFill>
                        </a:rPr>
                        <a:t>красной</a:t>
                      </a:r>
                      <a:r>
                        <a:rPr lang="ru-RU" altLang="ru-RU" sz="2400" dirty="0" smtClean="0">
                          <a:solidFill>
                            <a:srgbClr val="323543"/>
                          </a:solidFill>
                        </a:rPr>
                        <a:t>, частные числа – черной, итоги – красной. На свитках папируса в виде таблиц составляли инвентарные описи.</a:t>
                      </a:r>
                    </a:p>
                    <a:p>
                      <a:pPr algn="ctr"/>
                      <a:r>
                        <a:rPr lang="ru-RU" sz="2400" u="sng" dirty="0" smtClean="0"/>
                        <a:t>О какой стране идет</a:t>
                      </a:r>
                      <a:r>
                        <a:rPr lang="ru-RU" sz="2400" u="sng" baseline="0" dirty="0" smtClean="0"/>
                        <a:t> речь?</a:t>
                      </a:r>
                      <a:endParaRPr lang="ru-RU" sz="2400" u="sng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9917113"/>
                  </a:ext>
                </a:extLst>
              </a:tr>
            </a:tbl>
          </a:graphicData>
        </a:graphic>
      </p:graphicFrame>
      <p:pic>
        <p:nvPicPr>
          <p:cNvPr id="14" name="Рисунок 13" descr="math_papirus.jpg"/>
          <p:cNvPicPr>
            <a:picLocks noChangeAspect="1"/>
          </p:cNvPicPr>
          <p:nvPr/>
        </p:nvPicPr>
        <p:blipFill>
          <a:blip r:embed="rId2"/>
          <a:srcRect t="7434" b="7434"/>
          <a:stretch>
            <a:fillRect/>
          </a:stretch>
        </p:blipFill>
        <p:spPr>
          <a:xfrm>
            <a:off x="4975668" y="2916431"/>
            <a:ext cx="3993408" cy="2017722"/>
          </a:xfrm>
          <a:prstGeom prst="rect">
            <a:avLst/>
          </a:prstGeom>
        </p:spPr>
      </p:pic>
      <p:pic>
        <p:nvPicPr>
          <p:cNvPr id="15" name="Рисунок 10" descr="MC900436648.WM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638" y="1945314"/>
            <a:ext cx="11430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745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8999" y="850900"/>
            <a:ext cx="8473903" cy="1346200"/>
          </a:xfrm>
        </p:spPr>
        <p:txBody>
          <a:bodyPr>
            <a:normAutofit fontScale="90000"/>
          </a:bodyPr>
          <a:lstStyle/>
          <a:p>
            <a:pPr lvl="0" algn="ctr" defTabSz="914400" fontAlgn="base">
              <a:spcAft>
                <a:spcPct val="0"/>
              </a:spcAft>
            </a:pPr>
            <a: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400" u="sng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5400" u="sng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  <a:t>Правильные </a:t>
            </a:r>
            <a:r>
              <a:rPr lang="ru-RU" sz="5400" u="sng" dirty="0">
                <a:solidFill>
                  <a:schemeClr val="accent1">
                    <a:lumMod val="50000"/>
                  </a:schemeClr>
                </a:solidFill>
              </a:rPr>
              <a:t>ответы</a:t>
            </a:r>
            <a: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b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5400" u="sng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(проверь коллегу, оцени его работу)</a:t>
            </a:r>
            <a:r>
              <a:rPr lang="ru-RU" sz="40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40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400" u="sng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5400" u="sng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5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1"/>
          </p:nvPr>
        </p:nvSpPr>
        <p:spPr>
          <a:xfrm>
            <a:off x="613835" y="2349500"/>
            <a:ext cx="8596668" cy="42418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  АБАК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«Счетная доска», V век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д.н.э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Греции и Египте. </a:t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Лука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Бартоломео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Пачоли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Солнце</a:t>
            </a:r>
          </a:p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 Древний Вавилон</a:t>
            </a:r>
          </a:p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  Египет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04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chemeClr val="accent2"/>
                </a:solidFill>
              </a:rPr>
              <a:t>Бухгалтерский </a:t>
            </a:r>
            <a:r>
              <a:rPr lang="ru-RU" b="1" u="sng" dirty="0">
                <a:solidFill>
                  <a:schemeClr val="accent2"/>
                </a:solidFill>
              </a:rPr>
              <a:t>учет </a:t>
            </a:r>
            <a:r>
              <a:rPr lang="ru-RU" dirty="0">
                <a:solidFill>
                  <a:schemeClr val="accent2"/>
                </a:solidFill>
              </a:rPr>
              <a:t>— это язык предпринимательства и деловой активности.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36269" y="14020801"/>
            <a:ext cx="399136" cy="304435"/>
          </a:xfrm>
        </p:spPr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https://kartinkin.net/uploads/posts/2022-03/1647454928_34-kartinkin-net-p-bukhgalter-kartinki-dlya-prezentatsii-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508" y="3355976"/>
            <a:ext cx="3101009" cy="2502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07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b="1" u="sng" dirty="0">
                <a:solidFill>
                  <a:schemeClr val="accent2"/>
                </a:solidFill>
              </a:rPr>
              <a:t>Тема урока: </a:t>
            </a:r>
            <a:br>
              <a:rPr lang="ru-RU" sz="4400" b="1" u="sng" dirty="0">
                <a:solidFill>
                  <a:schemeClr val="accent2"/>
                </a:solidFill>
              </a:rPr>
            </a:br>
            <a:endParaRPr lang="ru-RU" sz="4400" u="sng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77989"/>
            <a:ext cx="8596668" cy="388077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«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Организация бухгалтерского учета на предприятии, его основные виды и требования к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ведению»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 descr="download.jfif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2155" y="3944937"/>
            <a:ext cx="3717290" cy="247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0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9652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900" b="1" u="sng" dirty="0" smtClean="0">
                <a:solidFill>
                  <a:schemeClr val="accent2"/>
                </a:solidFill>
              </a:rPr>
              <a:t>Задачи</a:t>
            </a:r>
            <a:r>
              <a:rPr lang="ru-RU" sz="4900" b="1" u="sng" dirty="0">
                <a:solidFill>
                  <a:schemeClr val="accent2"/>
                </a:solidFill>
              </a:rPr>
              <a:t>:</a:t>
            </a:r>
            <a:br>
              <a:rPr lang="ru-RU" sz="4900" b="1" u="sng" dirty="0">
                <a:solidFill>
                  <a:schemeClr val="accent2"/>
                </a:solidFill>
              </a:rPr>
            </a:br>
            <a:endParaRPr lang="ru-RU" sz="4900" b="1" u="sng" dirty="0">
              <a:solidFill>
                <a:schemeClr val="accent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2044700"/>
            <a:ext cx="8596668" cy="3996662"/>
          </a:xfrm>
        </p:spPr>
        <p:txBody>
          <a:bodyPr>
            <a:normAutofit/>
          </a:bodyPr>
          <a:lstStyle/>
          <a:p>
            <a:r>
              <a:rPr lang="ru-RU" b="1" dirty="0"/>
              <a:t> 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. Раскрыть понятие бухгалтерского учета и изучить классификацию по видам</a:t>
            </a: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2. Изучить требования к ведению бухгалтерского учета</a:t>
            </a: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3. Познакомиться с организацией бухгалтерского учета на предприятии и основными требованиями к бухгалтеру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423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08100"/>
          </a:xfrm>
        </p:spPr>
        <p:txBody>
          <a:bodyPr/>
          <a:lstStyle/>
          <a:p>
            <a:r>
              <a:rPr lang="ru-RU" b="1" u="sng" dirty="0">
                <a:solidFill>
                  <a:schemeClr val="accent2"/>
                </a:solidFill>
              </a:rPr>
              <a:t>Бухгалтерский учет</a:t>
            </a:r>
            <a:r>
              <a:rPr lang="ru-RU" u="sng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1917700"/>
            <a:ext cx="8596668" cy="412366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представляет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собой упорядоченную систему сбора, регистрации и обобщения информации о финансово-хозяйственной деятельности организации путем сплошного, непрерывного, документального отражения всех хозяйственных операций.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5888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460500"/>
          </a:xfrm>
        </p:spPr>
        <p:txBody>
          <a:bodyPr/>
          <a:lstStyle/>
          <a:p>
            <a:r>
              <a:rPr lang="ru-RU" b="1" u="sng" dirty="0" smtClean="0">
                <a:solidFill>
                  <a:schemeClr val="accent2"/>
                </a:solidFill>
              </a:rPr>
              <a:t>Виды бухгалтерского учёта:</a:t>
            </a:r>
            <a:endParaRPr lang="ru-RU" b="1" u="sng" dirty="0">
              <a:solidFill>
                <a:schemeClr val="accent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2070100"/>
            <a:ext cx="8596668" cy="3971262"/>
          </a:xfrm>
        </p:spPr>
        <p:txBody>
          <a:bodyPr>
            <a:normAutofit/>
          </a:bodyPr>
          <a:lstStyle/>
          <a:p>
            <a:pPr marL="685800" indent="-685800">
              <a:buFont typeface="Wingdings" panose="05000000000000000000" pitchFamily="2" charset="2"/>
              <a:buChar char="Ø"/>
            </a:pP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</a:rPr>
              <a:t>финансовый 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</a:rPr>
              <a:t>управленческий </a:t>
            </a:r>
            <a:endParaRPr lang="ru-RU" sz="4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</a:rPr>
              <a:t>налоговый </a:t>
            </a:r>
            <a:endParaRPr lang="ru-RU" sz="4800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766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282700"/>
          </a:xfrm>
        </p:spPr>
        <p:txBody>
          <a:bodyPr/>
          <a:lstStyle/>
          <a:p>
            <a:r>
              <a:rPr lang="ru-RU" b="1" u="sng" dirty="0">
                <a:solidFill>
                  <a:schemeClr val="accent2"/>
                </a:solidFill>
              </a:rPr>
              <a:t>Задача № </a:t>
            </a:r>
            <a:r>
              <a:rPr lang="ru-RU" b="1" u="sng" dirty="0" smtClean="0">
                <a:solidFill>
                  <a:schemeClr val="accent2"/>
                </a:solidFill>
              </a:rPr>
              <a:t>2 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2387600"/>
            <a:ext cx="8596668" cy="1231900"/>
          </a:xfrm>
        </p:spPr>
        <p:txBody>
          <a:bodyPr>
            <a:normAutofit fontScale="92500" lnSpcReduction="20000"/>
          </a:bodyPr>
          <a:lstStyle/>
          <a:p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</a:rPr>
              <a:t>Требования </a:t>
            </a:r>
            <a:r>
              <a:rPr lang="ru-RU" sz="4800" b="1" dirty="0">
                <a:solidFill>
                  <a:schemeClr val="accent6">
                    <a:lumMod val="75000"/>
                  </a:schemeClr>
                </a:solidFill>
              </a:rPr>
              <a:t>к ведению бухгалтерского </a:t>
            </a:r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</a:rPr>
              <a:t>учета</a:t>
            </a:r>
          </a:p>
          <a:p>
            <a:endParaRPr lang="ru-RU" sz="4400" b="1" u="sng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597" y="4415365"/>
            <a:ext cx="2777067" cy="2082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8567" y="3132666"/>
            <a:ext cx="3039533" cy="30395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11031"/>
            <a:ext cx="3282951" cy="228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8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08100"/>
          </a:xfrm>
        </p:spPr>
        <p:txBody>
          <a:bodyPr/>
          <a:lstStyle/>
          <a:p>
            <a:r>
              <a:rPr lang="ru-RU" b="1" u="sng" dirty="0">
                <a:solidFill>
                  <a:schemeClr val="accent2"/>
                </a:solidFill>
              </a:rPr>
              <a:t>Задача № </a:t>
            </a:r>
            <a:r>
              <a:rPr lang="ru-RU" b="1" u="sng" dirty="0" smtClean="0">
                <a:solidFill>
                  <a:schemeClr val="accent2"/>
                </a:solidFill>
              </a:rPr>
              <a:t>3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12335" y="1917700"/>
            <a:ext cx="7831665" cy="1562100"/>
          </a:xfrm>
        </p:spPr>
        <p:txBody>
          <a:bodyPr>
            <a:normAutofit fontScale="92500"/>
          </a:bodyPr>
          <a:lstStyle/>
          <a:p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</a:rPr>
              <a:t>Организация </a:t>
            </a: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</a:rPr>
              <a:t>бухгалтерского учета </a:t>
            </a: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</a:rPr>
              <a:t>на предприятии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1756" y="3479800"/>
            <a:ext cx="4647826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16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435100"/>
          </a:xfrm>
        </p:spPr>
        <p:txBody>
          <a:bodyPr>
            <a:normAutofit/>
          </a:bodyPr>
          <a:lstStyle/>
          <a:p>
            <a:r>
              <a:rPr lang="ru-RU" sz="6000" b="1" u="sng" dirty="0" smtClean="0">
                <a:solidFill>
                  <a:schemeClr val="accent2"/>
                </a:solidFill>
              </a:rPr>
              <a:t>«Портрет бухгалтера» </a:t>
            </a:r>
            <a:endParaRPr lang="ru-RU" sz="6000" b="1" u="sng" dirty="0">
              <a:solidFill>
                <a:schemeClr val="accent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2044700"/>
            <a:ext cx="6223000" cy="414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01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752600"/>
          </a:xfrm>
        </p:spPr>
        <p:txBody>
          <a:bodyPr/>
          <a:lstStyle/>
          <a:p>
            <a:r>
              <a:rPr lang="ru-RU" b="1" u="sng" dirty="0">
                <a:solidFill>
                  <a:schemeClr val="accent2"/>
                </a:solidFill>
              </a:rPr>
              <a:t>Домашнее задание:</a:t>
            </a:r>
            <a:br>
              <a:rPr lang="ru-RU" b="1" u="sng" dirty="0">
                <a:solidFill>
                  <a:schemeClr val="accent2"/>
                </a:solidFill>
              </a:rPr>
            </a:br>
            <a:endParaRPr lang="ru-RU" b="1" u="sng" dirty="0">
              <a:solidFill>
                <a:schemeClr val="accent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2082800"/>
            <a:ext cx="8596668" cy="395856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.	Повторить лекционный материал.</a:t>
            </a: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2.	Подготовиться к практической работе (распечатать методические указания)</a:t>
            </a:r>
          </a:p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3.	Написать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мини сочинение на тему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«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Мой выбор – профессия бухгалтер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!»</a:t>
            </a:r>
          </a:p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(шрифт </a:t>
            </a:r>
            <a:r>
              <a:rPr lang="ru-RU" sz="2000" dirty="0" err="1">
                <a:solidFill>
                  <a:schemeClr val="accent6">
                    <a:lumMod val="50000"/>
                  </a:schemeClr>
                </a:solidFill>
              </a:rPr>
              <a:t>Times</a:t>
            </a:r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6">
                    <a:lumMod val="50000"/>
                  </a:schemeClr>
                </a:solidFill>
              </a:rPr>
              <a:t>New</a:t>
            </a:r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6">
                    <a:lumMod val="50000"/>
                  </a:schemeClr>
                </a:solidFill>
              </a:rPr>
              <a:t>Roman</a:t>
            </a:r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, размер № 14, объем 1 -3 стр.)</a:t>
            </a:r>
          </a:p>
          <a:p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94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163</TotalTime>
  <Words>277</Words>
  <Application>Microsoft Office PowerPoint</Application>
  <PresentationFormat>Широкоэкранный</PresentationFormat>
  <Paragraphs>44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Times New Roman</vt:lpstr>
      <vt:lpstr>Trebuchet MS</vt:lpstr>
      <vt:lpstr>Wingdings</vt:lpstr>
      <vt:lpstr>Wingdings 3</vt:lpstr>
      <vt:lpstr>Аспект</vt:lpstr>
      <vt:lpstr>Тема урока:  </vt:lpstr>
      <vt:lpstr>Проверка ранее изученного материала</vt:lpstr>
      <vt:lpstr>Вопрос № 1:Что изображено на слайде?</vt:lpstr>
      <vt:lpstr>Вопрос № 2: Как зовут ученого?</vt:lpstr>
      <vt:lpstr>Вопрос № 3:</vt:lpstr>
      <vt:lpstr>Молодцы! Идём дальше! Вопрос № 4:</vt:lpstr>
      <vt:lpstr>Последний вопрос № 5:</vt:lpstr>
      <vt:lpstr>   Правильные ответы:  (проверь коллегу, оцени его работу)    </vt:lpstr>
      <vt:lpstr>Бухгалтерский учет — это язык предпринимательства и деловой активности.</vt:lpstr>
      <vt:lpstr>Тема урока:  </vt:lpstr>
      <vt:lpstr> Задачи: </vt:lpstr>
      <vt:lpstr>Бухгалтерский учет </vt:lpstr>
      <vt:lpstr>Виды бухгалтерского учёта:</vt:lpstr>
      <vt:lpstr>Задача № 2 </vt:lpstr>
      <vt:lpstr>Задача № 3</vt:lpstr>
      <vt:lpstr>«Портрет бухгалтера» </vt:lpstr>
      <vt:lpstr>Домашнее задание: </vt:lpstr>
    </vt:vector>
  </TitlesOfParts>
  <Company>3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Проверка ранее изученного материала</dc:title>
  <dc:creator>1</dc:creator>
  <cp:lastModifiedBy>1</cp:lastModifiedBy>
  <cp:revision>34</cp:revision>
  <dcterms:created xsi:type="dcterms:W3CDTF">2023-02-20T04:14:24Z</dcterms:created>
  <dcterms:modified xsi:type="dcterms:W3CDTF">2023-03-02T02:47:13Z</dcterms:modified>
</cp:coreProperties>
</file>