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7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47" d="100"/>
          <a:sy n="47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0ECAEA-85CA-4FC5-9F2D-FF018675810D}"/>
              </a:ext>
            </a:extLst>
          </p:cNvPr>
          <p:cNvSpPr/>
          <p:nvPr/>
        </p:nvSpPr>
        <p:spPr>
          <a:xfrm>
            <a:off x="138223" y="127591"/>
            <a:ext cx="11823405" cy="872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cs typeface="Arial" panose="020B0604020202020204" pitchFamily="34" charset="0"/>
              </a:rPr>
              <a:t>«Если не изучишь жизнь, то в ней нет никакого смысла для  самовыражения.»                                                                                                                                                        </a:t>
            </a:r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Платон (между 429 и 427 гг. до н. э.), древнегреческий философ</a:t>
            </a:r>
            <a:b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ru-RU" sz="2800" i="1" dirty="0">
                <a:cs typeface="Arial" panose="020B0604020202020204" pitchFamily="34" charset="0"/>
              </a:rPr>
              <a:t> «В природе все мудро продумано и устроено, всяк должен заниматься своим делом, и в этой мудрости — высшая справедливость самовыражения.»</a:t>
            </a:r>
            <a:br>
              <a:rPr lang="ru-RU" sz="2800" i="1" dirty="0">
                <a:cs typeface="Arial" panose="020B0604020202020204" pitchFamily="34" charset="0"/>
              </a:rPr>
            </a:br>
            <a:r>
              <a:rPr lang="ru-RU" sz="2800" i="1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Леонардо да Винчи (1452–1519), итальянский художник.</a:t>
            </a:r>
            <a:b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ru-RU" sz="2800" dirty="0">
                <a:cs typeface="Arial" panose="020B0604020202020204" pitchFamily="34" charset="0"/>
              </a:rPr>
              <a:t> </a:t>
            </a:r>
            <a:r>
              <a:rPr lang="ru-RU" sz="2800" i="1" dirty="0">
                <a:cs typeface="Arial" panose="020B0604020202020204" pitchFamily="34" charset="0"/>
              </a:rPr>
              <a:t>«Подлинный джаз — искусство самовыражения. Самовыражения одновременно личности и нации.»</a:t>
            </a:r>
            <a:r>
              <a:rPr lang="ru-RU" sz="2800" dirty="0">
                <a:cs typeface="Arial" panose="020B0604020202020204" pitchFamily="34" charset="0"/>
              </a:rPr>
              <a:t> </a:t>
            </a:r>
            <a:br>
              <a:rPr lang="ru-RU" sz="2800" dirty="0">
                <a:cs typeface="Arial" panose="020B0604020202020204" pitchFamily="34" charset="0"/>
              </a:rPr>
            </a:br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Сергей Довлатов (1941 - 1990), русский писатель, публицист и журналист.</a:t>
            </a:r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</a:p>
          <a:p>
            <a:r>
              <a:rPr lang="ru-RU" sz="2800" i="1" dirty="0">
                <a:cs typeface="Arial" panose="020B0604020202020204" pitchFamily="34" charset="0"/>
              </a:rPr>
              <a:t>«Средство индивидуального самовыражения: модные аксессуары, которые носят в сочетании с консервативным костюмом; … галстуки в стиле ретро или серьги в ушах — для мужчин; феминистские значки, серьги в носу — для женщин; это дополняется и почти полностью исчезнувшей причёской «крысиный хвостик» для обоих полов.»</a:t>
            </a:r>
            <a:endParaRPr lang="ru-RU" sz="2800" dirty="0">
              <a:cs typeface="Arial" panose="020B0604020202020204" pitchFamily="34" charset="0"/>
            </a:endParaRPr>
          </a:p>
          <a:p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Дуглас </a:t>
            </a:r>
            <a:r>
              <a:rPr lang="ru-RU" sz="2400" dirty="0" err="1">
                <a:solidFill>
                  <a:schemeClr val="bg1"/>
                </a:solidFill>
                <a:cs typeface="Arial" panose="020B0604020202020204" pitchFamily="34" charset="0"/>
              </a:rPr>
              <a:t>Коупленд</a:t>
            </a:r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 (1961), канадский писатель.</a:t>
            </a:r>
          </a:p>
          <a:p>
            <a:endParaRPr lang="ru-RU" sz="2400" dirty="0">
              <a:cs typeface="Arial" panose="020B0604020202020204" pitchFamily="34" charset="0"/>
            </a:endParaRPr>
          </a:p>
          <a:p>
            <a:endParaRPr lang="ru-RU" sz="1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ru-RU" dirty="0"/>
            </a:br>
            <a:endParaRPr lang="ru-RU" dirty="0"/>
          </a:p>
          <a:p>
            <a:br>
              <a:rPr lang="ru-RU" sz="1400" dirty="0"/>
            </a:br>
            <a:r>
              <a:rPr lang="ru-RU" sz="1400" i="1" dirty="0"/>
              <a:t> </a:t>
            </a:r>
            <a:br>
              <a:rPr lang="ru-RU" sz="1400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5903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F8431A0-49CF-4535-95E3-F957E5EFFB25}"/>
              </a:ext>
            </a:extLst>
          </p:cNvPr>
          <p:cNvSpPr/>
          <p:nvPr/>
        </p:nvSpPr>
        <p:spPr>
          <a:xfrm>
            <a:off x="191385" y="255181"/>
            <a:ext cx="1182340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i="1" dirty="0">
              <a:cs typeface="Arial" panose="020B0604020202020204" pitchFamily="34" charset="0"/>
            </a:endParaRPr>
          </a:p>
          <a:p>
            <a:r>
              <a:rPr lang="ru-RU" sz="2800" i="1" dirty="0">
                <a:cs typeface="Arial" panose="020B0604020202020204" pitchFamily="34" charset="0"/>
              </a:rPr>
              <a:t>«Если я хочу кому-либо сказать о своей любви, у меня должен быть способ как-то выразить это. И я не думаю, что есть лучший или более сильный способ, чем выражение своего чувства через песню или рисование. Я понял — вот мой путь самовыражения.»</a:t>
            </a:r>
            <a:endParaRPr lang="ru-RU" sz="2800" dirty="0">
              <a:cs typeface="Arial" panose="020B0604020202020204" pitchFamily="34" charset="0"/>
            </a:endParaRPr>
          </a:p>
          <a:p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Мэрилин Мэнсон (1969), американский рок-певец. музыкальный журналист</a:t>
            </a:r>
          </a:p>
          <a:p>
            <a:endParaRPr lang="ru-RU" sz="28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ru-RU" sz="2800" i="1" dirty="0">
                <a:cs typeface="Arial" panose="020B0604020202020204" pitchFamily="34" charset="0"/>
              </a:rPr>
              <a:t>«Без любви в сердце любое достоинство человека превращается в его недостаток. Например: гордость становится гордыней, честь — высокомерием, воспитанность — лицемерием, а смелость и отвага без любви к людям просто опасны для общества…. А самовыражение без любви — банальное хвастовство.“</a:t>
            </a:r>
            <a:r>
              <a:rPr lang="ru-RU" sz="2800" dirty="0">
                <a:cs typeface="Arial" panose="020B0604020202020204" pitchFamily="34" charset="0"/>
              </a:rPr>
              <a:t> </a:t>
            </a:r>
          </a:p>
          <a:p>
            <a:r>
              <a:rPr lang="ru-RU" sz="2400" dirty="0">
                <a:solidFill>
                  <a:schemeClr val="bg1"/>
                </a:solidFill>
                <a:cs typeface="Arial" panose="020B0604020202020204" pitchFamily="34" charset="0"/>
              </a:rPr>
              <a:t>Михаил Задорнов (1948-2017) советский и российский писатель - сатирик, драматург,   юморист, актер</a:t>
            </a:r>
          </a:p>
        </p:txBody>
      </p:sp>
    </p:spTree>
    <p:extLst>
      <p:ext uri="{BB962C8B-B14F-4D97-AF65-F5344CB8AC3E}">
        <p14:creationId xmlns:p14="http://schemas.microsoft.com/office/powerpoint/2010/main" val="2304064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94A3D7-28CC-45EA-B352-D782E0095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1"/>
            <a:ext cx="11222664" cy="1782726"/>
          </a:xfrm>
        </p:spPr>
        <p:txBody>
          <a:bodyPr>
            <a:noAutofit/>
          </a:bodyPr>
          <a:lstStyle/>
          <a:p>
            <a:r>
              <a:rPr lang="ru-RU" sz="10000" b="1" i="1" dirty="0">
                <a:latin typeface="+mn-lt"/>
              </a:rPr>
              <a:t>САМОВЫРАЖЕНИЕ</a:t>
            </a:r>
          </a:p>
        </p:txBody>
      </p:sp>
      <p:pic>
        <p:nvPicPr>
          <p:cNvPr id="3" name="Рисунок 2" descr="ᐈ Выделиться из толпы картинки фотографии, картинки выделяться из толпы |  скачать на Depositphotos®">
            <a:extLst>
              <a:ext uri="{FF2B5EF4-FFF2-40B4-BE49-F238E27FC236}">
                <a16:creationId xmlns:a16="http://schemas.microsoft.com/office/drawing/2014/main" id="{71E522B7-8509-4D0B-9D87-B9B5919AE9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047" y="2561117"/>
            <a:ext cx="4338083" cy="38091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3272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B5829A7-B0C3-4C25-BFC9-8BE306C15A3F}"/>
              </a:ext>
            </a:extLst>
          </p:cNvPr>
          <p:cNvSpPr/>
          <p:nvPr/>
        </p:nvSpPr>
        <p:spPr>
          <a:xfrm>
            <a:off x="202019" y="212651"/>
            <a:ext cx="1172771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200" b="1" i="1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Самовыражение </a:t>
            </a:r>
            <a:r>
              <a:rPr lang="ru-RU" sz="4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-  воплощение своего внутреннего мира во внешнем. </a:t>
            </a:r>
          </a:p>
          <a:p>
            <a:pPr>
              <a:spcAft>
                <a:spcPts val="0"/>
              </a:spcAft>
            </a:pPr>
            <a:r>
              <a:rPr lang="ru-RU" sz="4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Проявление своих идей в материальном мире с учетом своего индивидуального мировосприятия. Проявить во всей полноте свою сущность</a:t>
            </a:r>
            <a:r>
              <a:rPr lang="ru-RU" sz="42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Aft>
                <a:spcPts val="0"/>
              </a:spcAft>
            </a:pPr>
            <a:r>
              <a:rPr lang="ru-RU" sz="4200" b="1" i="1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Самовыражение</a:t>
            </a:r>
            <a:r>
              <a:rPr lang="ru-RU" sz="4200" i="1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— я; </a:t>
            </a:r>
            <a:r>
              <a:rPr lang="ru-RU" sz="4200" i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ср.р</a:t>
            </a:r>
            <a:r>
              <a:rPr lang="ru-RU" sz="4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. Выражение себя, своей индивидуальности в какой - либо деятельности. </a:t>
            </a:r>
          </a:p>
          <a:p>
            <a:pPr>
              <a:spcAft>
                <a:spcPts val="0"/>
              </a:spcAft>
            </a:pPr>
            <a:r>
              <a:rPr lang="ru-RU" sz="42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   (С. личности. С. писателя … </a:t>
            </a:r>
            <a:r>
              <a:rPr lang="ru-RU" sz="4200" i="1" dirty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4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619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1E30C2-0182-43E4-B438-FBBEDEDC27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7712" y="244549"/>
            <a:ext cx="11525694" cy="1892595"/>
          </a:xfrm>
        </p:spPr>
        <p:txBody>
          <a:bodyPr>
            <a:noAutofit/>
          </a:bodyPr>
          <a:lstStyle/>
          <a:p>
            <a:pPr algn="ctr"/>
            <a:r>
              <a:rPr lang="ru-RU" sz="5400" b="1" i="1" dirty="0">
                <a:latin typeface="+mn-lt"/>
                <a:cs typeface="Times New Roman" panose="02020603050405020304" pitchFamily="18" charset="0"/>
              </a:rPr>
              <a:t>Цель жизни - самовыражение</a:t>
            </a:r>
            <a:endParaRPr lang="ru-RU" sz="54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46CE458-9302-465F-A310-5DB7A604F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6809" y="3646968"/>
            <a:ext cx="10373316" cy="2371060"/>
          </a:xfrm>
        </p:spPr>
        <p:txBody>
          <a:bodyPr>
            <a:normAutofit/>
          </a:bodyPr>
          <a:lstStyle/>
          <a:p>
            <a:r>
              <a:rPr lang="ru-RU" sz="3200" b="1" i="1" dirty="0">
                <a:cs typeface="Times New Roman" panose="02020603050405020304" pitchFamily="18" charset="0"/>
              </a:rPr>
              <a:t>Человек обретает истинное лицо, </a:t>
            </a:r>
          </a:p>
          <a:p>
            <a:r>
              <a:rPr lang="ru-RU" sz="3200" b="1" i="1" dirty="0">
                <a:cs typeface="Times New Roman" panose="02020603050405020304" pitchFamily="18" charset="0"/>
              </a:rPr>
              <a:t>когда получает возможность </a:t>
            </a:r>
          </a:p>
          <a:p>
            <a:r>
              <a:rPr lang="ru-RU" sz="3200" b="1" i="1" dirty="0">
                <a:cs typeface="Times New Roman" panose="02020603050405020304" pitchFamily="18" charset="0"/>
              </a:rPr>
              <a:t>Самовыражения.</a:t>
            </a:r>
          </a:p>
          <a:p>
            <a:r>
              <a:rPr lang="ru-RU" dirty="0"/>
              <a:t> </a:t>
            </a:r>
            <a:r>
              <a:rPr lang="ru-RU" i="1" dirty="0"/>
              <a:t>Илья Николаевич Шевелев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2171026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Царь Соломон">
            <a:extLst>
              <a:ext uri="{FF2B5EF4-FFF2-40B4-BE49-F238E27FC236}">
                <a16:creationId xmlns:a16="http://schemas.microsoft.com/office/drawing/2014/main" id="{FF5FB507-6006-48D2-B5E2-3F82A09CB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7573">
            <a:off x="304375" y="2852796"/>
            <a:ext cx="3898058" cy="341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90CBF6-412E-4BA0-A439-E1562CCC3C51}"/>
              </a:ext>
            </a:extLst>
          </p:cNvPr>
          <p:cNvSpPr/>
          <p:nvPr/>
        </p:nvSpPr>
        <p:spPr>
          <a:xfrm rot="10420952" flipV="1">
            <a:off x="165298" y="1388716"/>
            <a:ext cx="3643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Все на сем свете суета, и ничто не может насытить наших желаний»</a:t>
            </a:r>
            <a:endParaRPr lang="ru-RU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Как Александр Македонский неприступную крепость взял | Михаил Савостин |  Яндекс Дзен">
            <a:extLst>
              <a:ext uri="{FF2B5EF4-FFF2-40B4-BE49-F238E27FC236}">
                <a16:creationId xmlns:a16="http://schemas.microsoft.com/office/drawing/2014/main" id="{8D55125F-223F-4040-9E81-9505BF999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8626">
            <a:off x="7770813" y="2853043"/>
            <a:ext cx="3923577" cy="341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742AB2-869E-4452-97EF-C29DA3FE6C52}"/>
              </a:ext>
            </a:extLst>
          </p:cNvPr>
          <p:cNvSpPr/>
          <p:nvPr/>
        </p:nvSpPr>
        <p:spPr>
          <a:xfrm rot="602290">
            <a:off x="8093415" y="2072202"/>
            <a:ext cx="4056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ea typeface="Times New Roman" panose="02020603050405020304" pitchFamily="18" charset="0"/>
              </a:rPr>
              <a:t>«Я плачу, потому что больше нечего покорять!» </a:t>
            </a:r>
            <a:endParaRPr lang="ru-RU" sz="2400" b="1" i="1" dirty="0"/>
          </a:p>
        </p:txBody>
      </p:sp>
      <p:pic>
        <p:nvPicPr>
          <p:cNvPr id="1030" name="Picture 6" descr="Сократ | Воины и военная техника вики | Fandom">
            <a:extLst>
              <a:ext uri="{FF2B5EF4-FFF2-40B4-BE49-F238E27FC236}">
                <a16:creationId xmlns:a16="http://schemas.microsoft.com/office/drawing/2014/main" id="{F29ADF42-A2FA-491E-9E0E-809B49BD9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268" y="26720"/>
            <a:ext cx="3076140" cy="384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3BCCB04-0959-4DB5-A5DA-827B90A48C8C}"/>
              </a:ext>
            </a:extLst>
          </p:cNvPr>
          <p:cNvSpPr/>
          <p:nvPr/>
        </p:nvSpPr>
        <p:spPr>
          <a:xfrm>
            <a:off x="4434496" y="3871895"/>
            <a:ext cx="3086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ea typeface="Times New Roman" panose="02020603050405020304" pitchFamily="18" charset="0"/>
              </a:rPr>
              <a:t>«Мы едим для того, чтобы жить, а не живем для того, чтобы есть»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3785455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281F513-391C-4842-B6C8-AE4D9BD7A3DE}"/>
              </a:ext>
            </a:extLst>
          </p:cNvPr>
          <p:cNvSpPr/>
          <p:nvPr/>
        </p:nvSpPr>
        <p:spPr>
          <a:xfrm>
            <a:off x="361507" y="244549"/>
            <a:ext cx="1173834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300" b="1" i="1" dirty="0">
                <a:ea typeface="Times New Roman" panose="02020603050405020304" pitchFamily="18" charset="0"/>
              </a:rPr>
              <a:t>«Сейчас настала эпоха тотального самовыражения. Глупый школьник спорит с профессором просто потому, что они имеют равные права в «Фейсбуке». Артист по телевизору учит, как надо решать житейские проблемы просто потому, что он популярнее профессионального психолога. Журналист рассуждает об экономике не потому, что разбирается в ней, а потому, что не дал свой микрофон экономисту. Чиновник принимает решение не потому, что будет польза, а чтобы показать, как он крут … Умение понять, где тебе не место, — огромная проблема современной культуры, превращающая досадный человеческий недостаток в страшный порок.»</a:t>
            </a:r>
            <a:r>
              <a:rPr lang="ru-RU" sz="3300" b="1" dirty="0">
                <a:ea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ru-RU" sz="2400" b="1" dirty="0">
                <a:effectLst/>
                <a:ea typeface="Times New Roman" panose="02020603050405020304" pitchFamily="18" charset="0"/>
              </a:rPr>
              <a:t>                                                                          </a:t>
            </a:r>
            <a:r>
              <a:rPr lang="ru-RU" sz="2400" b="1" i="1" dirty="0"/>
              <a:t>Алексей Викторович Иванов, русский писатель </a:t>
            </a:r>
            <a:endParaRPr lang="ru-RU" sz="2400" b="1" i="1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591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олодежные субкультуры 21 века. Подробный список + Обзор »">
            <a:extLst>
              <a:ext uri="{FF2B5EF4-FFF2-40B4-BE49-F238E27FC236}">
                <a16:creationId xmlns:a16="http://schemas.microsoft.com/office/drawing/2014/main" id="{EC94365F-DC46-442A-B001-568591F7E80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34" y="2861266"/>
            <a:ext cx="4143375" cy="2976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Есть кто живой?&quot; Проблема (отсутствия) молодежных субкультур в начале XXI  века | Пикабу">
            <a:extLst>
              <a:ext uri="{FF2B5EF4-FFF2-40B4-BE49-F238E27FC236}">
                <a16:creationId xmlns:a16="http://schemas.microsoft.com/office/drawing/2014/main" id="{3491C762-8F91-4E80-8A2F-0571C202FBC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128" y="2887456"/>
            <a:ext cx="4381500" cy="27903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Кто такие «Е-девочки» и чем они похожи на эмо из 2007-го. Разбираемся в  модных направлениях • Слуцк • Газета «Інфа-Кур'ер»">
            <a:extLst>
              <a:ext uri="{FF2B5EF4-FFF2-40B4-BE49-F238E27FC236}">
                <a16:creationId xmlns:a16="http://schemas.microsoft.com/office/drawing/2014/main" id="{9B88056E-4AC4-4B11-B773-4BB0000D2F3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720" y="2998381"/>
            <a:ext cx="2666890" cy="358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Почему людям важно выделяться из толпы. Как выделиться правильно | Фактор  Роста">
            <a:extLst>
              <a:ext uri="{FF2B5EF4-FFF2-40B4-BE49-F238E27FC236}">
                <a16:creationId xmlns:a16="http://schemas.microsoft.com/office/drawing/2014/main" id="{69694EFD-7D85-43C4-ADDF-3399DE04B39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743" y="125207"/>
            <a:ext cx="4837815" cy="26179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0297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к живется людям с татуировками на лице? Молодые люди рассказали о жизни в  больших городах, одиночестве">
            <a:extLst>
              <a:ext uri="{FF2B5EF4-FFF2-40B4-BE49-F238E27FC236}">
                <a16:creationId xmlns:a16="http://schemas.microsoft.com/office/drawing/2014/main" id="{27B65097-E834-41A2-A54F-6568EFF6804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35" y="289404"/>
            <a:ext cx="2724874" cy="1890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B51F94-0889-4CCA-A637-E300FB6EC0A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35" y="2559648"/>
            <a:ext cx="2677068" cy="1771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Люди-татуировки">
            <a:extLst>
              <a:ext uri="{FF2B5EF4-FFF2-40B4-BE49-F238E27FC236}">
                <a16:creationId xmlns:a16="http://schemas.microsoft.com/office/drawing/2014/main" id="{E3748139-3949-4843-909B-8506ADF7717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41" y="4738634"/>
            <a:ext cx="2677068" cy="1890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Люди с татуировками на лице: фотоподборка | НГС55 - новости Омска">
            <a:extLst>
              <a:ext uri="{FF2B5EF4-FFF2-40B4-BE49-F238E27FC236}">
                <a16:creationId xmlns:a16="http://schemas.microsoft.com/office/drawing/2014/main" id="{872F5E1A-E786-419E-A02B-F0CB63EDDDB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409" y="289404"/>
            <a:ext cx="3722282" cy="3172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Tattoo people, Old tattooed people, History tattoos">
            <a:extLst>
              <a:ext uri="{FF2B5EF4-FFF2-40B4-BE49-F238E27FC236}">
                <a16:creationId xmlns:a16="http://schemas.microsoft.com/office/drawing/2014/main" id="{DAD024A0-EF7C-47DD-A6F0-35A7D5DF1289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601" y="3561907"/>
            <a:ext cx="4443413" cy="3066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Тату У Старых Людей Фото">
            <a:extLst>
              <a:ext uri="{FF2B5EF4-FFF2-40B4-BE49-F238E27FC236}">
                <a16:creationId xmlns:a16="http://schemas.microsoft.com/office/drawing/2014/main" id="{9D14FE62-BD57-4D09-8792-0407E3F87ED9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849" y="3732029"/>
            <a:ext cx="1931360" cy="2896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А ты вкурсе, что это навсегда? Татуировки в старости. | TATTOO.dream |  Яндекс Дзен">
            <a:extLst>
              <a:ext uri="{FF2B5EF4-FFF2-40B4-BE49-F238E27FC236}">
                <a16:creationId xmlns:a16="http://schemas.microsoft.com/office/drawing/2014/main" id="{EE09D8B4-E4C1-49F7-B32B-1F40C9B22B49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601" y="415099"/>
            <a:ext cx="4324350" cy="28809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0012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тстаньте с вашей школой! Подросток не хочет учиться - Школа">
            <a:extLst>
              <a:ext uri="{FF2B5EF4-FFF2-40B4-BE49-F238E27FC236}">
                <a16:creationId xmlns:a16="http://schemas.microsoft.com/office/drawing/2014/main" id="{0303EAF7-6FBE-4709-95CC-9CF61DC44B0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80" y="381133"/>
            <a:ext cx="4600797" cy="304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Родители постят уморительные твиты о жизни с подростками (держитесь,  ребята!)">
            <a:extLst>
              <a:ext uri="{FF2B5EF4-FFF2-40B4-BE49-F238E27FC236}">
                <a16:creationId xmlns:a16="http://schemas.microsoft.com/office/drawing/2014/main" id="{D9263977-FBBC-4164-8ABC-41E998E68C7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3704039"/>
            <a:ext cx="4526369" cy="2873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Без школы, парка и футбола: почему растет детская преступность">
            <a:extLst>
              <a:ext uri="{FF2B5EF4-FFF2-40B4-BE49-F238E27FC236}">
                <a16:creationId xmlns:a16="http://schemas.microsoft.com/office/drawing/2014/main" id="{986FB6D4-19B7-40F1-8E03-11E35FD34D8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182" y="409354"/>
            <a:ext cx="5001290" cy="304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Агрессивное поведение подростков | Познание мира">
            <a:extLst>
              <a:ext uri="{FF2B5EF4-FFF2-40B4-BE49-F238E27FC236}">
                <a16:creationId xmlns:a16="http://schemas.microsoft.com/office/drawing/2014/main" id="{FC8C5B99-06A7-4704-A150-457E98A8664D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488" y="3558231"/>
            <a:ext cx="4780141" cy="30196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0229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дростковый алкоголизм: помощь зависимым | Лечение алкоголизма в РЦ  «Становление»">
            <a:extLst>
              <a:ext uri="{FF2B5EF4-FFF2-40B4-BE49-F238E27FC236}">
                <a16:creationId xmlns:a16="http://schemas.microsoft.com/office/drawing/2014/main" id="{97520878-3A74-4E39-B6D4-2380448686B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65" y="194428"/>
            <a:ext cx="3881068" cy="2495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Подросток и наркотики | Наркомания и токсикомания |">
            <a:extLst>
              <a:ext uri="{FF2B5EF4-FFF2-40B4-BE49-F238E27FC236}">
                <a16:creationId xmlns:a16="http://schemas.microsoft.com/office/drawing/2014/main" id="{E22815B8-DBF9-44C0-922B-2833B0BB639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955" y="3717226"/>
            <a:ext cx="4440679" cy="2641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Родителей курящих подростков будут штрафовать на 2,5 тысячи рублей — Новый  Тамбов">
            <a:extLst>
              <a:ext uri="{FF2B5EF4-FFF2-40B4-BE49-F238E27FC236}">
                <a16:creationId xmlns:a16="http://schemas.microsoft.com/office/drawing/2014/main" id="{74A131B8-C76E-4739-A36C-2B226A965DAC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955" y="148857"/>
            <a:ext cx="4284551" cy="2541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Кто такие вейперы, чем они парят и насколько вредны электронные сигареты -  Delfi RUS">
            <a:extLst>
              <a:ext uri="{FF2B5EF4-FFF2-40B4-BE49-F238E27FC236}">
                <a16:creationId xmlns:a16="http://schemas.microsoft.com/office/drawing/2014/main" id="{8E240FF5-9774-46FF-B256-ED70D31EA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86" y="3717227"/>
            <a:ext cx="3974847" cy="264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Хождение по небу - новое увлечение российских  подростков_russian.china.org.cn">
            <a:extLst>
              <a:ext uri="{FF2B5EF4-FFF2-40B4-BE49-F238E27FC236}">
                <a16:creationId xmlns:a16="http://schemas.microsoft.com/office/drawing/2014/main" id="{682406D4-649F-4D89-AE58-56C994F45B9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433" y="1678685"/>
            <a:ext cx="4373523" cy="2924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6318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1923A66-AC3D-4B3F-A4D6-6D545A543421}"/>
              </a:ext>
            </a:extLst>
          </p:cNvPr>
          <p:cNvSpPr/>
          <p:nvPr/>
        </p:nvSpPr>
        <p:spPr>
          <a:xfrm>
            <a:off x="744278" y="235320"/>
            <a:ext cx="1060066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   ПРОТИВОРЕЧИЯ</a:t>
            </a:r>
            <a:endParaRPr lang="ru-RU" sz="10000" i="1" dirty="0"/>
          </a:p>
        </p:txBody>
      </p:sp>
      <p:sp>
        <p:nvSpPr>
          <p:cNvPr id="4" name="AutoShape 2" descr="{\displaystyle P\wedge \neg P}">
            <a:extLst>
              <a:ext uri="{FF2B5EF4-FFF2-40B4-BE49-F238E27FC236}">
                <a16:creationId xmlns:a16="http://schemas.microsoft.com/office/drawing/2014/main" id="{85457433-6A6D-45C3-9046-06A7C2C4D7E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{\displaystyle P\wedge \neg P}">
            <a:extLst>
              <a:ext uri="{FF2B5EF4-FFF2-40B4-BE49-F238E27FC236}">
                <a16:creationId xmlns:a16="http://schemas.microsoft.com/office/drawing/2014/main" id="{D18006CD-7C47-4D2B-ABB4-6FBE574CA5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11572" y="-455428"/>
            <a:ext cx="4189228" cy="418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{\displaystyle P\wedge \neg P}">
            <a:extLst>
              <a:ext uri="{FF2B5EF4-FFF2-40B4-BE49-F238E27FC236}">
                <a16:creationId xmlns:a16="http://schemas.microsoft.com/office/drawing/2014/main" id="{7C9BCA2A-D62E-4EC6-ADA3-80A71C32E69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541181" y="3428999"/>
            <a:ext cx="3859619" cy="218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4" name="Picture 12" descr="Силуэт мужчины с ноутбуком и книгой на фоне заката или восхода солнца — стоковое фото">
            <a:extLst>
              <a:ext uri="{FF2B5EF4-FFF2-40B4-BE49-F238E27FC236}">
                <a16:creationId xmlns:a16="http://schemas.microsoft.com/office/drawing/2014/main" id="{753395E2-69BC-4D24-A97E-6D819A946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310" y="2017456"/>
            <a:ext cx="7266579" cy="529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219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5609E66-15C7-4AB6-9C01-FCDFE513CD35}"/>
              </a:ext>
            </a:extLst>
          </p:cNvPr>
          <p:cNvSpPr/>
          <p:nvPr/>
        </p:nvSpPr>
        <p:spPr>
          <a:xfrm>
            <a:off x="315685" y="191387"/>
            <a:ext cx="1170214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680">
              <a:spcAft>
                <a:spcPts val="0"/>
              </a:spcAft>
            </a:pPr>
            <a:r>
              <a:rPr lang="ru-RU" sz="3600" b="1" i="1" u="sng" dirty="0">
                <a:ea typeface="Calibri" panose="020F0502020204030204" pitchFamily="34" charset="0"/>
                <a:cs typeface="Times New Roman" panose="02020603050405020304" pitchFamily="18" charset="0"/>
              </a:rPr>
              <a:t>Причины агрессивного самовыражения у подростков:</a:t>
            </a:r>
            <a:endParaRPr lang="ru-RU" sz="36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отсутствие цели в жизни;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вызов обществу, протест;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вызов семье из-за «непонимания»;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нежелание быть «как все»;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желание утвердиться в новой среде;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привлечь к себе внимание;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копирование западных культур, течений;                                                                                              -  религиозные идейные убеждения;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дань моде;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влияние криминальных структур, хулиганство;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возрастные увлечения;</a:t>
            </a:r>
          </a:p>
          <a:p>
            <a:pPr>
              <a:spcAft>
                <a:spcPts val="0"/>
              </a:spcAft>
            </a:pPr>
            <a:r>
              <a:rPr lang="ru-RU" sz="30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- малочисленная сфера досуга для молодежи.</a:t>
            </a:r>
          </a:p>
        </p:txBody>
      </p:sp>
    </p:spTree>
    <p:extLst>
      <p:ext uri="{BB962C8B-B14F-4D97-AF65-F5344CB8AC3E}">
        <p14:creationId xmlns:p14="http://schemas.microsoft.com/office/powerpoint/2010/main" val="33089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оект «Билет в будущее» представит карту профессий, востребованных в  ближайшие пять лет — Финал VIII Национального чемпионата «Молодые  профессионалы» (WorldSkills Russia)">
            <a:extLst>
              <a:ext uri="{FF2B5EF4-FFF2-40B4-BE49-F238E27FC236}">
                <a16:creationId xmlns:a16="http://schemas.microsoft.com/office/drawing/2014/main" id="{8250C9F5-96A6-4D0B-88BC-11F26BF70B1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85" y="173163"/>
            <a:ext cx="6539208" cy="4600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Как узнать, какая профессия мне подходит, и сделать правильный выбор? -  Справочники">
            <a:extLst>
              <a:ext uri="{FF2B5EF4-FFF2-40B4-BE49-F238E27FC236}">
                <a16:creationId xmlns:a16="http://schemas.microsoft.com/office/drawing/2014/main" id="{F33CDE0E-3288-4B1A-9772-95DFF6CAF4E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693" y="3111545"/>
            <a:ext cx="4972677" cy="33249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58127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к выбрать хобби - БьютиРека">
            <a:extLst>
              <a:ext uri="{FF2B5EF4-FFF2-40B4-BE49-F238E27FC236}">
                <a16:creationId xmlns:a16="http://schemas.microsoft.com/office/drawing/2014/main" id="{5ED0ED70-653E-4B8B-85FC-DCB5CE645A3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29" y="201959"/>
            <a:ext cx="10228521" cy="65178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339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личный стиль одежды в современной мужской моде. Street Style и его  проявления">
            <a:extLst>
              <a:ext uri="{FF2B5EF4-FFF2-40B4-BE49-F238E27FC236}">
                <a16:creationId xmlns:a16="http://schemas.microsoft.com/office/drawing/2014/main" id="{FFB8A00B-F25A-40EA-8C4A-C68923B239D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279" y="922648"/>
            <a:ext cx="5940425" cy="4455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Одежда для мальчиков-подростков (75 фото): мода 2021 для 14-16 лет, модная  верхняя одежда">
            <a:extLst>
              <a:ext uri="{FF2B5EF4-FFF2-40B4-BE49-F238E27FC236}">
                <a16:creationId xmlns:a16="http://schemas.microsoft.com/office/drawing/2014/main" id="{D958895D-A617-467E-9484-A9A1E733ECD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8659">
            <a:off x="191386" y="4019107"/>
            <a:ext cx="4040372" cy="242721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Одежда для подростков мальчиков - DiscoverStyle.ru">
            <a:extLst>
              <a:ext uri="{FF2B5EF4-FFF2-40B4-BE49-F238E27FC236}">
                <a16:creationId xmlns:a16="http://schemas.microsoft.com/office/drawing/2014/main" id="{940A1581-203C-45F4-BF88-62D6F73C555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1919">
            <a:off x="8559211" y="496514"/>
            <a:ext cx="3369412" cy="2742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9447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5 идей для хобби, на которых можно еще и заработать">
            <a:extLst>
              <a:ext uri="{FF2B5EF4-FFF2-40B4-BE49-F238E27FC236}">
                <a16:creationId xmlns:a16="http://schemas.microsoft.com/office/drawing/2014/main" id="{46C4E389-ABCF-468C-A0C0-C7EC9A73A58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972" y="1446027"/>
            <a:ext cx="5890437" cy="4816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Детские хобби. Распыляемся или воспитываем гармоничную личность - советы  родителям от EF Blog">
            <a:extLst>
              <a:ext uri="{FF2B5EF4-FFF2-40B4-BE49-F238E27FC236}">
                <a16:creationId xmlns:a16="http://schemas.microsoft.com/office/drawing/2014/main" id="{E8034403-3AD7-4A55-BEDE-C8477BD6867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0687">
            <a:off x="275318" y="471189"/>
            <a:ext cx="3305325" cy="19922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5 хобби для подростков, которые вас напрягают (а зря!) - Летидор">
            <a:extLst>
              <a:ext uri="{FF2B5EF4-FFF2-40B4-BE49-F238E27FC236}">
                <a16:creationId xmlns:a16="http://schemas.microsoft.com/office/drawing/2014/main" id="{C2B6D372-E601-4E85-A40C-79C58911D7F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5336">
            <a:off x="8235259" y="4174930"/>
            <a:ext cx="3643423" cy="2166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Western Horse п. Иннолово, ул. Долинная, д. 0 Конный клуб в Ленинградской  области">
            <a:extLst>
              <a:ext uri="{FF2B5EF4-FFF2-40B4-BE49-F238E27FC236}">
                <a16:creationId xmlns:a16="http://schemas.microsoft.com/office/drawing/2014/main" id="{70ECA278-0D64-4B9B-BF91-1E4CE256169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217">
            <a:off x="8274928" y="677907"/>
            <a:ext cx="3607005" cy="2035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Мир каратэ : Спорт улучшает психическое состояние подростков">
            <a:extLst>
              <a:ext uri="{FF2B5EF4-FFF2-40B4-BE49-F238E27FC236}">
                <a16:creationId xmlns:a16="http://schemas.microsoft.com/office/drawing/2014/main" id="{FC08E9C5-2033-4C0B-9DDE-0CB6B71A7908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3168">
            <a:off x="307211" y="4263656"/>
            <a:ext cx="3459659" cy="19835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1823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5FE948-4AA8-4030-B914-B83309117761}"/>
              </a:ext>
            </a:extLst>
          </p:cNvPr>
          <p:cNvSpPr/>
          <p:nvPr/>
        </p:nvSpPr>
        <p:spPr>
          <a:xfrm>
            <a:off x="297711" y="159489"/>
            <a:ext cx="11653283" cy="620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i="1" dirty="0">
                <a:ea typeface="Times New Roman" panose="02020603050405020304" pitchFamily="18" charset="0"/>
              </a:rPr>
              <a:t>«</a:t>
            </a:r>
            <a:r>
              <a:rPr lang="ru-RU" sz="2500" b="1" i="1" kern="1800" dirty="0">
                <a:ea typeface="Times New Roman" panose="02020603050405020304" pitchFamily="18" charset="0"/>
              </a:rPr>
              <a:t>За красоту, мудрость, доброту, романтичность, оригинальность, талантливость, щедрость, чувственность, логичность, любовь, нежность, честь, за все те ценности, которые мы любим находить в себе. Жизнь как гимн личности, смысл её, как самовыражение. И если кто-то отказывается увидеть в нас ту самую жемчужину, в которую мы свято верим, возникают мифы о непонимании. И в этом пути каждый достигает цели своим путём. Кто-то, из неспособных выявить в себе свои таланты … выбирает тихую, спокойную … несчастную жизнь ... Другие начинают искать изъяны в других, пытаясь доказать глупость .. себе подобных, тем самым возвеличиваясь в собственных глазах и глазах тех, кто по наивности … доверился им .. и живут в том изуродованном мире, который они создают вокруг себя. Третьи ставят цели и добиваются их, намечают себе вершины и достигают небес, находят примеры людей, превосходя которых, меняют мир. Эти люди создают историю и двигают вперед человеческий прогресс. И безусловно, впрочем, как и всегда, каждый сам выбирает свой путь.»</a:t>
            </a:r>
          </a:p>
          <a:p>
            <a:r>
              <a:rPr lang="ru-RU" sz="2000" b="1" i="1" kern="1800" dirty="0">
                <a:effectLst/>
                <a:ea typeface="Times New Roman" panose="02020603050405020304" pitchFamily="18" charset="0"/>
              </a:rPr>
              <a:t>                                         </a:t>
            </a:r>
            <a:r>
              <a:rPr lang="ru-RU" sz="2200" b="1" i="1" dirty="0">
                <a:cs typeface="Arial" panose="020B0604020202020204" pitchFamily="34" charset="0"/>
              </a:rPr>
              <a:t>Современный писатель, поэт Аль </a:t>
            </a:r>
            <a:r>
              <a:rPr lang="ru-RU" sz="2200" b="1" i="1" dirty="0" err="1">
                <a:cs typeface="Arial" panose="020B0604020202020204" pitchFamily="34" charset="0"/>
              </a:rPr>
              <a:t>Квотион</a:t>
            </a:r>
            <a:r>
              <a:rPr lang="ru-RU" sz="2200" b="1" i="1" dirty="0">
                <a:cs typeface="Arial" panose="020B0604020202020204" pitchFamily="34" charset="0"/>
              </a:rPr>
              <a:t> (настоящее имя  Александр) </a:t>
            </a:r>
            <a:endParaRPr lang="ru-RU" sz="2200" b="1" i="1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86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ждый день по капле наполняется чаша жизни... - YouTube">
            <a:extLst>
              <a:ext uri="{FF2B5EF4-FFF2-40B4-BE49-F238E27FC236}">
                <a16:creationId xmlns:a16="http://schemas.microsoft.com/office/drawing/2014/main" id="{8ECEFDB6-D3F1-46D7-AB66-6D0CA2415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307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2F4B7C3-3596-4691-A555-93CCAEA2CBC6}"/>
              </a:ext>
            </a:extLst>
          </p:cNvPr>
          <p:cNvSpPr/>
          <p:nvPr/>
        </p:nvSpPr>
        <p:spPr>
          <a:xfrm>
            <a:off x="116958" y="159489"/>
            <a:ext cx="735773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           Из всех примеров </a:t>
            </a:r>
            <a:r>
              <a:rPr lang="ru-RU" sz="3600" b="1" i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самовыраженья</a:t>
            </a:r>
            <a:endParaRPr lang="ru-RU" sz="3600" b="1" i="1" dirty="0">
              <a:solidFill>
                <a:srgbClr val="7030A0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 Предпочитаю искренность движенья.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Движенье сердца. И движенье мысли.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Всё движется на свете.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Вверх ли, вниз ли.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 Всё движется.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От самого рожденья.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К добру. И к злу.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И в этом суть движенья…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И суть поступков.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Вольных и невольных.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И сто дорог прямых. И сто окольных.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 Вот почему у</a:t>
            </a:r>
            <a:r>
              <a:rPr lang="ru-RU" sz="3600" b="1" i="1" dirty="0">
                <a:ea typeface="Times New Roman" panose="02020603050405020304" pitchFamily="18" charset="0"/>
              </a:rPr>
              <a:t> </a:t>
            </a:r>
            <a:r>
              <a:rPr lang="ru-RU" sz="3600" b="1" i="1" dirty="0" err="1">
                <a:solidFill>
                  <a:schemeClr val="accent2">
                    <a:lumMod val="75000"/>
                  </a:schemeClr>
                </a:solidFill>
                <a:ea typeface="Times New Roman" panose="02020603050405020304" pitchFamily="18" charset="0"/>
              </a:rPr>
              <a:t>самовыраженья</a:t>
            </a:r>
            <a:r>
              <a:rPr lang="ru-RU" sz="3600" b="1" i="1" dirty="0">
                <a:ea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Такие разноликие спряженья.</a:t>
            </a:r>
          </a:p>
          <a:p>
            <a:pPr>
              <a:spcAft>
                <a:spcPts val="0"/>
              </a:spcAft>
            </a:pPr>
            <a:r>
              <a:rPr lang="ru-RU" sz="2800" b="1" i="1" dirty="0">
                <a:ea typeface="Times New Roman" panose="02020603050405020304" pitchFamily="18" charset="0"/>
              </a:rPr>
              <a:t>             </a:t>
            </a:r>
            <a:r>
              <a:rPr lang="ru-RU" sz="2200" b="1" i="1" dirty="0">
                <a:ea typeface="Times New Roman" panose="02020603050405020304" pitchFamily="18" charset="0"/>
              </a:rPr>
              <a:t>(Сергей Григорьевич </a:t>
            </a:r>
            <a:r>
              <a:rPr lang="ru-RU" sz="2200" b="1" i="1" dirty="0" err="1">
                <a:ea typeface="Times New Roman" panose="02020603050405020304" pitchFamily="18" charset="0"/>
              </a:rPr>
              <a:t>Островой</a:t>
            </a:r>
            <a:r>
              <a:rPr lang="ru-RU" sz="2200" b="1" i="1" dirty="0">
                <a:ea typeface="Times New Roman" panose="02020603050405020304" pitchFamily="18" charset="0"/>
              </a:rPr>
              <a:t> (1911 – 2005)</a:t>
            </a:r>
            <a:endParaRPr lang="ru-RU" sz="2200" b="1" i="1" dirty="0"/>
          </a:p>
        </p:txBody>
      </p:sp>
      <p:pic>
        <p:nvPicPr>
          <p:cNvPr id="6146" name="Picture 2" descr="Основные жизненные цели человека, примеры целей">
            <a:extLst>
              <a:ext uri="{FF2B5EF4-FFF2-40B4-BE49-F238E27FC236}">
                <a16:creationId xmlns:a16="http://schemas.microsoft.com/office/drawing/2014/main" id="{031E6CC2-B56E-45CF-8C58-3D67ADE71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102" y="1137684"/>
            <a:ext cx="4783949" cy="464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6341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6DD0B17-7556-4DBF-8AAB-89FEFF44596F}"/>
              </a:ext>
            </a:extLst>
          </p:cNvPr>
          <p:cNvSpPr/>
          <p:nvPr/>
        </p:nvSpPr>
        <p:spPr>
          <a:xfrm>
            <a:off x="212652" y="765544"/>
            <a:ext cx="115363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>
                <a:cs typeface="Times New Roman" panose="02020603050405020304" pitchFamily="18" charset="0"/>
              </a:rPr>
              <a:t>    </a:t>
            </a:r>
            <a:r>
              <a:rPr lang="ru-RU" sz="6000" b="1" i="1" dirty="0">
                <a:cs typeface="Times New Roman" panose="02020603050405020304" pitchFamily="18" charset="0"/>
              </a:rPr>
              <a:t>Цель жизни  - самовыражение</a:t>
            </a:r>
            <a:endParaRPr lang="ru-RU" sz="6000" b="1" i="1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F0E3483-3468-401D-8350-51C2F3084419}"/>
              </a:ext>
            </a:extLst>
          </p:cNvPr>
          <p:cNvSpPr/>
          <p:nvPr/>
        </p:nvSpPr>
        <p:spPr>
          <a:xfrm>
            <a:off x="4837814" y="2828836"/>
            <a:ext cx="702812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cs typeface="Times New Roman" panose="02020603050405020304" pitchFamily="18" charset="0"/>
              </a:rPr>
              <a:t>    Человек обретает истинное лицо, </a:t>
            </a:r>
          </a:p>
          <a:p>
            <a:r>
              <a:rPr lang="ru-RU" sz="3200" b="1" i="1" dirty="0">
                <a:cs typeface="Times New Roman" panose="02020603050405020304" pitchFamily="18" charset="0"/>
              </a:rPr>
              <a:t>              когда получает возможность </a:t>
            </a:r>
          </a:p>
          <a:p>
            <a:r>
              <a:rPr lang="ru-RU" sz="3200" b="1" i="1" dirty="0">
                <a:cs typeface="Times New Roman" panose="02020603050405020304" pitchFamily="18" charset="0"/>
              </a:rPr>
              <a:t>                                        самовыражения.</a:t>
            </a:r>
          </a:p>
          <a:p>
            <a:pPr algn="r"/>
            <a:r>
              <a:rPr lang="ru-RU" b="1" i="1" dirty="0"/>
              <a:t>Илья Николаевич Шевелев</a:t>
            </a:r>
          </a:p>
        </p:txBody>
      </p:sp>
    </p:spTree>
    <p:extLst>
      <p:ext uri="{BB962C8B-B14F-4D97-AF65-F5344CB8AC3E}">
        <p14:creationId xmlns:p14="http://schemas.microsoft.com/office/powerpoint/2010/main" val="35116253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Celestial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366</TotalTime>
  <Words>912</Words>
  <Application>Microsoft Office PowerPoint</Application>
  <PresentationFormat>Широкоэкранный</PresentationFormat>
  <Paragraphs>63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Небесная</vt:lpstr>
      <vt:lpstr>Презентация PowerPoint</vt:lpstr>
      <vt:lpstr>Презентация PowerPoint</vt:lpstr>
      <vt:lpstr>САМОВЫРАЖЕНИЕ</vt:lpstr>
      <vt:lpstr>Презентация PowerPoint</vt:lpstr>
      <vt:lpstr>Цель жизни - самовыражение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«Если не изучишь жизнь, то в ней нет никакого смысла для  самовыражения.»                                                                                                                                                        Платон (между 429 и 427 до н. э.), древнегреческий философ.    «В природе все мудро продумано и устроено, всяк должен заниматься своим делом, и в этой мудрости — высшая справедливость самовыражения.»  Леонардо да Винчи (1452–1519), итальянский художник.   «Подлинный джаз — искусство самовыражения. Самовыражения одновременно личности и нации.»  Сергей Довлатов (1941 - 1990) русский писатель, публицист и журналист.</dc:title>
  <dc:creator>Лена</dc:creator>
  <cp:lastModifiedBy>Лена</cp:lastModifiedBy>
  <cp:revision>30</cp:revision>
  <dcterms:created xsi:type="dcterms:W3CDTF">2021-04-10T10:37:16Z</dcterms:created>
  <dcterms:modified xsi:type="dcterms:W3CDTF">2021-04-20T22:20:56Z</dcterms:modified>
</cp:coreProperties>
</file>