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4" r:id="rId13"/>
    <p:sldId id="275" r:id="rId14"/>
    <p:sldId id="273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3301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55978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8592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84337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0611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77288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97524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54805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71973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491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25019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9144000" cy="6858001"/>
          </a:xfrm>
          <a:prstGeom prst="rect">
            <a:avLst/>
          </a:prstGeom>
          <a:gradFill flip="none" rotWithShape="1">
            <a:gsLst>
              <a:gs pos="7900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88967-1E6E-4C30-9519-42C1FF020400}" type="datetimeFigureOut">
              <a:rPr lang="en-GB" smtClean="0"/>
              <a:pPr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205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981200"/>
            <a:ext cx="8077200" cy="990600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ПОЛЕ ЧУДЕС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n-GB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04800"/>
            <a:ext cx="8077200" cy="762000"/>
          </a:xfrm>
          <a:ln>
            <a:noFill/>
          </a:ln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Муниципальное общеобразовательное учреждение «Никольская основная общеобразовательная школа»</a:t>
            </a:r>
          </a:p>
        </p:txBody>
      </p:sp>
      <p:pic>
        <p:nvPicPr>
          <p:cNvPr id="1026" name="Picture 2" descr="F:\матем картинки\s2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57653">
            <a:off x="5492855" y="2731634"/>
            <a:ext cx="3042698" cy="3387154"/>
          </a:xfrm>
          <a:prstGeom prst="rect">
            <a:avLst/>
          </a:prstGeom>
          <a:noFill/>
        </p:spPr>
      </p:pic>
      <p:sp>
        <p:nvSpPr>
          <p:cNvPr id="8" name="Title 1"/>
          <p:cNvSpPr txBox="1">
            <a:spLocks/>
          </p:cNvSpPr>
          <p:nvPr/>
        </p:nvSpPr>
        <p:spPr>
          <a:xfrm rot="20849919">
            <a:off x="310437" y="2946155"/>
            <a:ext cx="5181600" cy="2971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  <a:t>«Великие математики</a:t>
            </a:r>
            <a:r>
              <a:rPr kumimoji="0" lang="ru-RU" sz="4800" b="1" i="0" u="none" strike="noStrike" kern="1200" cap="none" spc="0" normalizeH="0" baseline="0" noProof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  <a:t>»</a:t>
            </a:r>
            <a:endParaRPr kumimoji="0" lang="en-GB" sz="4800" b="1" i="0" u="none" strike="noStrike" kern="1200" cap="none" spc="0" normalizeH="0" baseline="0" noProof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609600" y="5943600"/>
            <a:ext cx="80772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Автор: </a:t>
            </a:r>
            <a:r>
              <a:rPr kumimoji="0" lang="ru-RU" sz="2000" b="1" i="0" u="none" strike="noStrike" kern="1200" cap="none" spc="0" normalizeH="0" baseline="0" noProof="0" dirty="0" err="1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Войнова</a:t>
            </a:r>
            <a:r>
              <a:rPr kumimoji="0" lang="ru-RU" sz="2000" b="1" i="0" u="none" strike="noStrike" kern="1200" cap="none" spc="0" normalizeH="0" baseline="0" noProof="0" dirty="0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 Елена Валентиновна,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учитель математики МОУ «Никольская ООШ»</a:t>
            </a:r>
          </a:p>
        </p:txBody>
      </p:sp>
    </p:spTree>
    <p:extLst>
      <p:ext uri="{BB962C8B-B14F-4D97-AF65-F5344CB8AC3E}">
        <p14:creationId xmlns:p14="http://schemas.microsoft.com/office/powerpoint/2010/main" xmlns="" val="421263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3048000" y="1066800"/>
            <a:ext cx="5715000" cy="52578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3600" b="1" dirty="0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3600" b="1" dirty="0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Великий архитектор Вселенной все более представляется нам чистым математиком.</a:t>
            </a:r>
          </a:p>
          <a:p>
            <a:pPr marL="342900" lvl="0" indent="-342900" algn="r">
              <a:spcBef>
                <a:spcPct val="20000"/>
              </a:spcBef>
            </a:pPr>
            <a:r>
              <a:rPr lang="ru-RU" sz="3600" b="1" dirty="0" smtClean="0">
                <a:ln w="1905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Дж. Джинс</a:t>
            </a:r>
          </a:p>
        </p:txBody>
      </p:sp>
      <p:pic>
        <p:nvPicPr>
          <p:cNvPr id="11" name="Рисунок 10" descr="Рисунок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62000" y="1143000"/>
            <a:ext cx="21336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316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Задания для выбора участников  I тройки</a:t>
            </a:r>
            <a:endParaRPr lang="ru-RU" sz="48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905000"/>
            <a:ext cx="80772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1. Какое число делится без остатка на любое целое число, отличное от нуля?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57200" y="3429000"/>
            <a:ext cx="82296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2. Название числа, в котором столько же букв, сколько цифр в его записи. </a:t>
            </a: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457200" y="5105400"/>
            <a:ext cx="82296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3. 60 листов книги имеют толщину 1 см. Какова толщина книги, если в ней 240 страниц?</a:t>
            </a:r>
          </a:p>
          <a:p>
            <a:pPr marL="342900" lvl="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971800" y="2667000"/>
            <a:ext cx="29718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0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2895600" y="5867400"/>
            <a:ext cx="33528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2 см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2895600" y="4267200"/>
            <a:ext cx="32766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три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Игра I тройки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676400"/>
            <a:ext cx="8077200" cy="3124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	</a:t>
            </a:r>
            <a:r>
              <a:rPr lang="ru-RU" sz="2900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Задание:</a:t>
            </a:r>
            <a:r>
              <a:rPr lang="ru-RU" sz="29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28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Этот человек родился в Тверской губернии. Достоверных сведений о том, где и как он получил образование, нет. Его сын на могильном камне написал   так: «… наукам обучался дивным и </a:t>
            </a:r>
            <a:r>
              <a:rPr lang="ru-RU" sz="2800" dirty="0" err="1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неудобовероятным</a:t>
            </a:r>
            <a:r>
              <a:rPr lang="ru-RU" sz="28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способом …» В 1700 году Петром I он был «учинен российскому благородному юношеству» учителем математики. Создал первый русский учебник по математике и навигации для школы. М. В. Ломоносов хранил этот учебник до конца своих дней и называл его «вратами учености».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8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</a:t>
            </a:r>
            <a:r>
              <a:rPr lang="ru-RU" sz="2800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Внимание вопрос!</a:t>
            </a:r>
            <a:r>
              <a:rPr lang="ru-RU" sz="28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Назовите фамилию этого выдающегося человека.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86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М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3632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А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04978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Г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6324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Н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07670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И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09016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Ц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10362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К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1708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И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13054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Й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3632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04978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06324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07670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9016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10362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11708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13054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286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Игра со зрителями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905000"/>
            <a:ext cx="8077200" cy="1600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1 (Из «Арифметики» Магницкого)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Некий человек нанял работника на год, обещал ему даже 12 р. и кафтан. Но тот, работав 7 месяцев, восхотел уйти и попросил достойной платы с кафтаном. Хозяин дал ему по достоинству 5 р. и кафтан. Какой цены был кафтан?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57200" y="4038600"/>
            <a:ext cx="5410200" cy="10668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sz="28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2</a:t>
            </a:r>
          </a:p>
          <a:p>
            <a:pPr marL="342900" indent="-342900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К однозначному числу приписали такую же цифру.  Во сколько раз увеличилось число?</a:t>
            </a: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066800" y="3352800"/>
            <a:ext cx="38100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4 р. 80 к.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1066800" y="5257800"/>
            <a:ext cx="32766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в 11 раз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Рисунок 8" descr="C:\Users\неоторг\AppData\Local\Microsoft\Windows\Temporary Internet Files\Content.IE5\AYIPCOVD\MCj0232133000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57799" y="3124200"/>
            <a:ext cx="3603623" cy="354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316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Задания для выбора участников </a:t>
            </a:r>
            <a:r>
              <a:rPr lang="en-US" sz="4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</a:t>
            </a:r>
            <a:r>
              <a:rPr lang="ru-RU" sz="4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 тройки</a:t>
            </a:r>
            <a:endParaRPr lang="ru-RU" sz="48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905000"/>
            <a:ext cx="80772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04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1. Бревно длиной 5 м нужно распилить на метровые чурки. Каждый распил занимает 1,5 мин. За сколько минут распилят бревно?</a:t>
            </a: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57200" y="3810000"/>
            <a:ext cx="82296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2. Чему равно частное, когда делимое и делитель равны между собой.</a:t>
            </a:r>
          </a:p>
          <a:p>
            <a:pPr marL="342900" lvl="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457200" y="5105400"/>
            <a:ext cx="82296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3. Какую часть часа составляют 20 мин? </a:t>
            </a: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lvl="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743200" y="3200400"/>
            <a:ext cx="39624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за 6 мин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48000" y="5791200"/>
            <a:ext cx="33528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</a:t>
            </a:r>
            <a:r>
              <a:rPr lang="en-US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1</a:t>
            </a: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/</a:t>
            </a:r>
            <a:r>
              <a:rPr lang="en-US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3</a:t>
            </a:r>
            <a:endParaRPr lang="ru-RU" sz="20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3124200" y="4572000"/>
            <a:ext cx="32766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</a:t>
            </a:r>
            <a:r>
              <a:rPr lang="en-US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1</a:t>
            </a:r>
            <a:endParaRPr lang="ru-RU" sz="20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Игра </a:t>
            </a:r>
            <a:r>
              <a:rPr lang="en-US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</a:t>
            </a:r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 тройки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676400"/>
            <a:ext cx="8077200" cy="3124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</a:t>
            </a:r>
            <a:r>
              <a:rPr lang="ru-RU" sz="2900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Задание: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9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Этот человек -  великий русский ученый, вышедший из бедняков. Благодаря гениальности, он за 5 лет окончил курс, рассчитанный на 13 лет обучения, быстро занял лестницу ученых. Он отменил розги, слыл строгим, но гуманным педагогом.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900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Внимание, вопрос!</a:t>
            </a:r>
            <a:r>
              <a:rPr lang="ru-RU" sz="29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Назовите фамилию этого ученого.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86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Л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3632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О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04978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М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6324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О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07670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Н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09016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О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10362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С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1708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О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130540" y="5181600"/>
            <a:ext cx="990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В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3632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04978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06324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07670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9016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10362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11708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13054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2860" y="5181600"/>
            <a:ext cx="990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Игра со зрителями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905000"/>
            <a:ext cx="8077200" cy="1600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1 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Почему в поездах стоп-краны красные, а в самолетах голубые?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57200" y="3200400"/>
            <a:ext cx="5410200" cy="1676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47500" lnSpcReduction="20000"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sz="38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2</a:t>
            </a:r>
          </a:p>
          <a:p>
            <a:pPr marL="342900" indent="-342900">
              <a:spcBef>
                <a:spcPct val="20000"/>
              </a:spcBef>
            </a:pPr>
            <a:r>
              <a:rPr lang="ru-RU" sz="3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У одного старика спросили, сколько ему лет.  Он ответил, что ему сто лет и несколько месяцев, но дней рождения у него было всего 25. Как это могло случиться?</a:t>
            </a: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295400" y="2667000"/>
            <a:ext cx="65532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7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В самолетах нет стоп-крана.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457200" y="4724400"/>
            <a:ext cx="4724400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7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Этот человек родился 25 февраля, и день рождения у него бывает один раз в четыре года.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Рисунок 8" descr="C:\Users\неоторг\AppData\Local\Microsoft\Windows\Temporary Internet Files\Content.IE5\AYIPCOVD\MCj0232133000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57799" y="3048000"/>
            <a:ext cx="3603623" cy="362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316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Задания для выбора участников </a:t>
            </a:r>
            <a:r>
              <a:rPr lang="en-US" sz="4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II</a:t>
            </a:r>
            <a:r>
              <a:rPr lang="ru-RU" sz="4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 тройки</a:t>
            </a:r>
            <a:endParaRPr lang="ru-RU" sz="48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905000"/>
            <a:ext cx="80772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104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1. Какое число называлось «тьмой» в древности?</a:t>
            </a:r>
          </a:p>
          <a:p>
            <a:pPr marL="342900" lvl="0" indent="-342900" algn="ctr">
              <a:spcBef>
                <a:spcPct val="20000"/>
              </a:spcBef>
            </a:pPr>
            <a:endParaRPr lang="ru-RU" sz="104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57200" y="3352800"/>
            <a:ext cx="8229600" cy="990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6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2. Какие часы показывают верное время только два раза в сутки?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lvl="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457200" y="4953000"/>
            <a:ext cx="8229600" cy="762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3. Два в квадрате – 4, три в квадрате – 9. Чему равен угол в квадрате?</a:t>
            </a:r>
          </a:p>
          <a:p>
            <a:pPr marL="342900" lvl="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lvl="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743200" y="2743200"/>
            <a:ext cx="39624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10 000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48000" y="5791200"/>
            <a:ext cx="33528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</a:t>
            </a:r>
            <a:r>
              <a:rPr lang="en-US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90°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1371600" y="4267200"/>
            <a:ext cx="67818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часы, которые остановились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Игра </a:t>
            </a:r>
            <a:r>
              <a:rPr lang="en-US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II</a:t>
            </a:r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 тройки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676400"/>
            <a:ext cx="8077200" cy="3124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Задание: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Ее знакомство с математикой произошло в 8 лет, так как стены ее комнаты были оклеены листами с записями лекций по математике профессора Островского.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8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Внимание, вопрос</a:t>
            </a: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! Кто она? Назовите фамилию этой женщины.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335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К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5250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О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77165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В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59080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А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40995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Л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22910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Е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4825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В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86740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С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68655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К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50570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А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8324850" y="5181600"/>
            <a:ext cx="685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Я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3335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95250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77165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59080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40995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22910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504825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86740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668655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50570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8324850" y="5181600"/>
            <a:ext cx="6858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Игра со зрителями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905000"/>
            <a:ext cx="8077200" cy="1600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0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1 </a:t>
            </a:r>
          </a:p>
          <a:p>
            <a:pPr marL="342900" indent="-342900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 На сколько подвигов решился Геракл?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57200" y="3429000"/>
            <a:ext cx="4648200" cy="10668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sz="20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2</a:t>
            </a:r>
          </a:p>
          <a:p>
            <a:pPr marL="342900" indent="-342900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 Какие сто букв останавливают движение транспорта?</a:t>
            </a:r>
          </a:p>
          <a:p>
            <a:pPr marL="342900" indent="-342900">
              <a:spcBef>
                <a:spcPct val="20000"/>
              </a:spcBef>
            </a:pPr>
            <a:endParaRPr lang="ru-RU" sz="16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609600" y="2667000"/>
            <a:ext cx="65532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12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533400" y="4724400"/>
            <a:ext cx="4724400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Стоп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Рисунок 8" descr="C:\Users\неоторг\AppData\Local\Microsoft\Windows\Temporary Internet Files\Content.IE5\AYIPCOVD\MCj0232133000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800600" y="2286000"/>
            <a:ext cx="4060822" cy="438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Финальная игра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676400"/>
            <a:ext cx="8077200" cy="3124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</a:t>
            </a:r>
            <a:r>
              <a:rPr lang="ru-RU" sz="2900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Задание: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9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Этот известный ученый-математик посвятил свою жизнь геометрии. Одной из его любимых геометрических фигур была фигура, имеющая  вершины.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900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Внимание вопрос! </a:t>
            </a:r>
            <a:r>
              <a:rPr lang="ru-RU" sz="290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Назовите имя этого великого  ученого-математика.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868" y="5181600"/>
            <a:ext cx="1211580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П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377316" y="5181600"/>
            <a:ext cx="1211580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И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671764" y="5181600"/>
            <a:ext cx="1211580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Ф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966212" y="5181600"/>
            <a:ext cx="1211580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А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60660" y="5181600"/>
            <a:ext cx="1211580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Г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555108" y="5181600"/>
            <a:ext cx="1211580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О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849556" y="5181600"/>
            <a:ext cx="1211580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Р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2868" y="5181600"/>
            <a:ext cx="1211580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377316" y="5181600"/>
            <a:ext cx="1211580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671764" y="5181600"/>
            <a:ext cx="1211580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966212" y="5181600"/>
            <a:ext cx="1211580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260660" y="5181600"/>
            <a:ext cx="1211580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555108" y="5181600"/>
            <a:ext cx="1211580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dirty="0">
              <a:latin typeface="Comic Sans MS" pitchFamily="66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849556" y="5181600"/>
            <a:ext cx="1211580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Игра со зрителями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905000"/>
            <a:ext cx="5791200" cy="1600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0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1 </a:t>
            </a:r>
          </a:p>
          <a:p>
            <a:pPr marL="342900" indent="-342900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 Сумма каких двух натуральных чисел равна их произведению?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57200" y="3810000"/>
            <a:ext cx="4648200" cy="10668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sz="20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Задача 2</a:t>
            </a:r>
          </a:p>
          <a:p>
            <a:pPr marL="342900" indent="-342900">
              <a:spcBef>
                <a:spcPct val="20000"/>
              </a:spcBef>
            </a:pPr>
            <a:r>
              <a:rPr lang="ru-RU" sz="20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 В доме 100 квартир. Сколько раз на табличке написана цифра 9?</a:t>
            </a:r>
          </a:p>
          <a:p>
            <a:pPr marL="342900" indent="-342900">
              <a:spcBef>
                <a:spcPct val="20000"/>
              </a:spcBef>
            </a:pPr>
            <a:endParaRPr lang="ru-RU" sz="16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533400" y="3124200"/>
            <a:ext cx="5029200" cy="533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2 × 2 = 2 + 2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533400" y="5257800"/>
            <a:ext cx="4724400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Правильный ответ: 20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b="1" dirty="0" smtClean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Рисунок 8" descr="C:\Users\неоторг\AppData\Local\Microsoft\Windows\Temporary Internet Files\Content.IE5\AYIPCOVD\MCj0232133000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800600" y="2286000"/>
            <a:ext cx="4060822" cy="438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3166"/>
          </a:xfrm>
        </p:spPr>
        <p:txBody>
          <a:bodyPr>
            <a:noAutofit/>
          </a:bodyPr>
          <a:lstStyle/>
          <a:p>
            <a:r>
              <a:rPr lang="ru-RU" sz="6000" b="1" dirty="0" err="1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Супер</a:t>
            </a:r>
            <a:r>
              <a:rPr lang="ru-RU" sz="60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 игра</a:t>
            </a:r>
            <a:endParaRPr lang="ru-RU" sz="60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57200" y="1676400"/>
            <a:ext cx="8077200" cy="3124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8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Задание: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	Он жил в XIX веке, у него рано появился математический дар. В трехлетнем возрасте он обнаружил ошибку в расчетах отца.  В первом классе учитель дал задание ученикам сложить все числа от единицы до ста включительно. Не успел учитель отойти от них, как маленький мальчик справился с заданием, получив 5 050 без вычислений. К удивлению учителя, ответ оказался правильным.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800" b="1" u="sng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Внимание вопрос!</a:t>
            </a:r>
            <a:r>
              <a:rPr lang="ru-RU" sz="2800" b="1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Назовите имя этого великого  математика.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636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К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45572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А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856508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Р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767444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Л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678380" y="5181600"/>
            <a:ext cx="876300" cy="838200"/>
          </a:xfrm>
          <a:prstGeom prst="round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589316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Г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500252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А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411188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У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322124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С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8233060" y="5181600"/>
            <a:ext cx="8763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Comic Sans MS" pitchFamily="66" charset="0"/>
              </a:rPr>
              <a:t>С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4636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945572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856508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767444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678380" y="5181600"/>
            <a:ext cx="876300" cy="83820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589316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500252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411188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7322124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233060" y="5181600"/>
            <a:ext cx="8763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46" grpId="0" animBg="1"/>
      <p:bldP spid="47" grpId="0" animBg="1"/>
      <p:bldP spid="4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19200"/>
            <a:ext cx="8077200" cy="99060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Спасибо за игру!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n-GB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2" name="Рисунок 11" descr="E:\Новая папка (3)\image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2133600"/>
            <a:ext cx="3733800" cy="388620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421263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407</Words>
  <Application>Microsoft Office PowerPoint</Application>
  <PresentationFormat>Экран (4:3)</PresentationFormat>
  <Paragraphs>126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ПОЛЕ ЧУДЕС </vt:lpstr>
      <vt:lpstr>Слайд 2</vt:lpstr>
      <vt:lpstr>Задания для выбора участников  I тройки</vt:lpstr>
      <vt:lpstr>Игра I тройки</vt:lpstr>
      <vt:lpstr>Игра со зрителями</vt:lpstr>
      <vt:lpstr>Задания для выбора участников II тройки</vt:lpstr>
      <vt:lpstr>Игра II тройки</vt:lpstr>
      <vt:lpstr>Игра со зрителями</vt:lpstr>
      <vt:lpstr>Задания для выбора участников III тройки</vt:lpstr>
      <vt:lpstr>Игра III тройки</vt:lpstr>
      <vt:lpstr>Игра со зрителями</vt:lpstr>
      <vt:lpstr>Финальная игра</vt:lpstr>
      <vt:lpstr>Игра со зрителями</vt:lpstr>
      <vt:lpstr>Супер игра</vt:lpstr>
      <vt:lpstr>Спасибо за игру! </vt:lpstr>
    </vt:vector>
  </TitlesOfParts>
  <Company>HYATT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IS</dc:creator>
  <cp:lastModifiedBy>User</cp:lastModifiedBy>
  <cp:revision>198</cp:revision>
  <dcterms:created xsi:type="dcterms:W3CDTF">2015-12-09T15:59:37Z</dcterms:created>
  <dcterms:modified xsi:type="dcterms:W3CDTF">2021-11-04T17:32:45Z</dcterms:modified>
</cp:coreProperties>
</file>