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9" r:id="rId23"/>
    <p:sldId id="280" r:id="rId24"/>
    <p:sldId id="281" r:id="rId25"/>
    <p:sldId id="258" r:id="rId26"/>
    <p:sldId id="278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D869D-DF77-41C6-9FDF-FCB46E7C51B5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9BF1E-CCD7-4B55-850D-0DE382738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D869D-DF77-41C6-9FDF-FCB46E7C51B5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9BF1E-CCD7-4B55-850D-0DE382738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D869D-DF77-41C6-9FDF-FCB46E7C51B5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9BF1E-CCD7-4B55-850D-0DE382738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D869D-DF77-41C6-9FDF-FCB46E7C51B5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9BF1E-CCD7-4B55-850D-0DE382738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D869D-DF77-41C6-9FDF-FCB46E7C51B5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9BF1E-CCD7-4B55-850D-0DE382738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D869D-DF77-41C6-9FDF-FCB46E7C51B5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9BF1E-CCD7-4B55-850D-0DE382738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D869D-DF77-41C6-9FDF-FCB46E7C51B5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9BF1E-CCD7-4B55-850D-0DE382738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D869D-DF77-41C6-9FDF-FCB46E7C51B5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9BF1E-CCD7-4B55-850D-0DE382738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D869D-DF77-41C6-9FDF-FCB46E7C51B5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9BF1E-CCD7-4B55-850D-0DE382738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D869D-DF77-41C6-9FDF-FCB46E7C51B5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9BF1E-CCD7-4B55-850D-0DE382738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D869D-DF77-41C6-9FDF-FCB46E7C51B5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9BF1E-CCD7-4B55-850D-0DE382738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6000"/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DD869D-DF77-41C6-9FDF-FCB46E7C51B5}" type="datetimeFigureOut">
              <a:rPr lang="ru-RU" smtClean="0"/>
              <a:pPr/>
              <a:t>28.06.2021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29BF1E-CCD7-4B55-850D-0DE3827389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cdn01.ru/files/users/images/f4/9b/f49b76fd33c6213a64d1db7881013388.jpg" TargetMode="External"/><Relationship Id="rId13" Type="http://schemas.openxmlformats.org/officeDocument/2006/relationships/hyperlink" Target="https://www.vladtime.ru/uploads/posts/2017-10/1509264135_asteroid11.jpg" TargetMode="External"/><Relationship Id="rId3" Type="http://schemas.openxmlformats.org/officeDocument/2006/relationships/hyperlink" Target="http://i.mycdn.me/i?r=AzEPZsRbOZEKgBhR0XGMT1RkkEzfKNkP62W1nyv1TC1YJqaKTM5SRkZCeTgDn6uOyic" TargetMode="External"/><Relationship Id="rId7" Type="http://schemas.openxmlformats.org/officeDocument/2006/relationships/hyperlink" Target="https://www.interesnie-fakty.ru/wp-content/uploads/2019/12/Raketa-1.jpg" TargetMode="External"/><Relationship Id="rId12" Type="http://schemas.openxmlformats.org/officeDocument/2006/relationships/hyperlink" Target="https://aboutspacejornal.net/wp-content/uploads/2020/01/rvu0aBFxjMM1-640x640.jpg" TargetMode="External"/><Relationship Id="rId2" Type="http://schemas.openxmlformats.org/officeDocument/2006/relationships/hyperlink" Target="https://pbs.twimg.com/profile_banners/914504867309289475/1520188842/1500x50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s05.infourok.ru/uploads/ex/0d50/0000345f-eaa69c1c/hello_html_1e1d9c16.jpg" TargetMode="External"/><Relationship Id="rId11" Type="http://schemas.openxmlformats.org/officeDocument/2006/relationships/hyperlink" Target="https://yt3.ggpht.com/a/AATXAJz-kePGzUEr04D78cib9raOXg1GxiCqM3jRIA0GUA=s900-c-k-c0xffffffff-no-rj-mo" TargetMode="External"/><Relationship Id="rId5" Type="http://schemas.openxmlformats.org/officeDocument/2006/relationships/hyperlink" Target="https://www.culture.ru/storage/images/114ef5db4413d02df173301f52d0ed82/087cf9f55df8176ce856c2dac0d028d9.jpeg" TargetMode="External"/><Relationship Id="rId15" Type="http://schemas.openxmlformats.org/officeDocument/2006/relationships/hyperlink" Target="https://avatars.mds.yandex.net/get-zen_doc/3431141/pub_5ee7befb7641122779a4ed41_5ee7bf6e7c13c822dba2a2b6/scale_1200" TargetMode="External"/><Relationship Id="rId10" Type="http://schemas.openxmlformats.org/officeDocument/2006/relationships/hyperlink" Target="https://favera.ru/img/2014/05/19/458670_1400526416.jpg" TargetMode="External"/><Relationship Id="rId4" Type="http://schemas.openxmlformats.org/officeDocument/2006/relationships/hyperlink" Target="https://avatars.mds.yandex.net/get-zen_doc/3714606/pub_5fc7fd896bcad04cbc30eeac_5fc7ff4452642f33b9838447/scale_1200" TargetMode="External"/><Relationship Id="rId9" Type="http://schemas.openxmlformats.org/officeDocument/2006/relationships/hyperlink" Target="https://www.syl.ru/misc/i/ai/378388/2436817.jpg" TargetMode="External"/><Relationship Id="rId14" Type="http://schemas.openxmlformats.org/officeDocument/2006/relationships/hyperlink" Target="https://pbs.twimg.com/media/DTUZ2R0XkAAi-OW?format=jpg&amp;name=4096x4096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cdn.iz.ru/sites/default/files/inline/TASS_1774946.jpg" TargetMode="External"/><Relationship Id="rId3" Type="http://schemas.openxmlformats.org/officeDocument/2006/relationships/hyperlink" Target="http://i.mycdn.me/i?r=AzEPZsRbOZEKgBhR0XGMT1RkVIb2n0j1fEYPh3PC1bZj4qaKTM5SRkZCeTgDn6uOyic" TargetMode="External"/><Relationship Id="rId7" Type="http://schemas.openxmlformats.org/officeDocument/2006/relationships/hyperlink" Target="https://upload.wikimedia.org/wikipedia/ru/e/ec/Chernushka.jpg" TargetMode="External"/><Relationship Id="rId2" Type="http://schemas.openxmlformats.org/officeDocument/2006/relationships/hyperlink" Target="https://upload.wikimedia.org/wikipedia/commons/2/20/Sputnik-5_foto_2020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s03.infourok.ru/uploads/ex/07ba/0002ede9-da713800/1/hello_html_326a61f1.png" TargetMode="External"/><Relationship Id="rId5" Type="http://schemas.openxmlformats.org/officeDocument/2006/relationships/hyperlink" Target="https://avatars.mds.yandex.net/get-zen_doc/1931555/pub_5f2680e15536b5653364ef4d_5f26b40ef53dbf2cbfcbbfa0/scale_1200" TargetMode="External"/><Relationship Id="rId4" Type="http://schemas.openxmlformats.org/officeDocument/2006/relationships/hyperlink" Target="https://f1.mylove.ru/DJCz172rsu.jpg" TargetMode="External"/><Relationship Id="rId9" Type="http://schemas.openxmlformats.org/officeDocument/2006/relationships/hyperlink" Target="https://build2last.ru/images_page/1837/planeta-zemlya-vid-iz-kosmosa-materialy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Освоение космоса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1"/>
            </a:avLst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57752" y="1928802"/>
            <a:ext cx="4000528" cy="33239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В </a:t>
            </a:r>
            <a:r>
              <a:rPr lang="ru-RU" sz="2400" dirty="0"/>
              <a:t>июне 1963 года состоялся полёт первой в Мире женщины-космонавта </a:t>
            </a:r>
            <a:r>
              <a:rPr lang="ru-RU" sz="2400" b="1" dirty="0"/>
              <a:t>Валентины Терешковой </a:t>
            </a:r>
            <a:r>
              <a:rPr lang="ru-RU" sz="2400" dirty="0"/>
              <a:t>на корабле «Восток-6». За трое суток корабль совершил 48 витков вокруг Земли, пройдя почти 2 млн. км.</a:t>
            </a:r>
          </a:p>
          <a:p>
            <a:pPr algn="just"/>
            <a:endParaRPr lang="ru-RU" dirty="0"/>
          </a:p>
        </p:txBody>
      </p:sp>
      <p:pic>
        <p:nvPicPr>
          <p:cNvPr id="23556" name="Picture 4" descr="https://favera.ru/img/2014/05/19/458670_140052641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71472" y="1643050"/>
            <a:ext cx="3991525" cy="3975933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Галактика Андромеды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yt3.ggpht.com/a/AATXAJz-kePGzUEr04D78cib9raOXg1GxiCqM3jRIA0GUA=s900-c-k-c0xffffffff-no-rj-mo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000108"/>
            <a:ext cx="6500858" cy="5357850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1"/>
            </a:avLst>
          </a:prstGeom>
          <a:blipFill>
            <a:blip r:embed="rId3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71604" y="185736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Конкурс  "Да или нет»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1"/>
            </a:avLst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1000108"/>
            <a:ext cx="8501122" cy="517064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Ближайшая к Земле звезда – Солнце.    (Да)</a:t>
            </a:r>
          </a:p>
          <a:p>
            <a:pPr marL="457200" lvl="0" indent="-457200">
              <a:buFont typeface="+mj-lt"/>
              <a:buAutoNum type="arabicPeriod"/>
            </a:pPr>
            <a:endParaRPr lang="ru-RU" sz="2400" dirty="0" smtClean="0"/>
          </a:p>
          <a:p>
            <a:pPr marL="457200" lvl="0" indent="-457200" algn="just">
              <a:buFont typeface="+mj-lt"/>
              <a:buAutoNum type="arabicPeriod"/>
            </a:pPr>
            <a:r>
              <a:rPr lang="ru-RU" sz="2400" dirty="0" smtClean="0"/>
              <a:t>Галактика – это гигантское скопление звёзд, звёздная система. 				               (Да)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 Солнце – это звезда.			  (Да)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 Сейчас вокруг Земли движется только один спутник.   (Нет) 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 Первый космонавт был в космосе две недели.               (Нет)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 Первыми в открытый космос вышли американцы.        (Нет)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Нога человека уже ступала на Луну.                                     (Да)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В космос летали собаки.                                                          (Да) 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Космонавты уже летали на Марс.                                         (Нет)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/>
              <a:t>  В космосе уже побывали женщины.                                  (Да)</a:t>
            </a:r>
          </a:p>
          <a:p>
            <a:r>
              <a:rPr lang="ru-RU" sz="2400" dirty="0" smtClean="0"/>
              <a:t> </a:t>
            </a:r>
          </a:p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Конкурс  "Да или нет»</a:t>
            </a:r>
            <a:br>
              <a:rPr lang="ru-RU" b="1" dirty="0" smtClean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5715008" y="857232"/>
            <a:ext cx="1000132" cy="785818"/>
          </a:xfrm>
          <a:prstGeom prst="irregularSeal1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ятно 1 8"/>
          <p:cNvSpPr/>
          <p:nvPr/>
        </p:nvSpPr>
        <p:spPr>
          <a:xfrm>
            <a:off x="5786446" y="1928802"/>
            <a:ext cx="1000132" cy="785818"/>
          </a:xfrm>
          <a:prstGeom prst="irregularSeal1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ятно 1 9"/>
          <p:cNvSpPr/>
          <p:nvPr/>
        </p:nvSpPr>
        <p:spPr>
          <a:xfrm>
            <a:off x="5786446" y="2428868"/>
            <a:ext cx="1000132" cy="785818"/>
          </a:xfrm>
          <a:prstGeom prst="irregularSeal1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ятно 1 10"/>
          <p:cNvSpPr/>
          <p:nvPr/>
        </p:nvSpPr>
        <p:spPr>
          <a:xfrm>
            <a:off x="7643834" y="2643182"/>
            <a:ext cx="1000132" cy="785818"/>
          </a:xfrm>
          <a:prstGeom prst="irregularSeal1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ятно 1 11"/>
          <p:cNvSpPr/>
          <p:nvPr/>
        </p:nvSpPr>
        <p:spPr>
          <a:xfrm>
            <a:off x="7715272" y="3071810"/>
            <a:ext cx="1000132" cy="785818"/>
          </a:xfrm>
          <a:prstGeom prst="irregularSeal1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ятно 1 12"/>
          <p:cNvSpPr/>
          <p:nvPr/>
        </p:nvSpPr>
        <p:spPr>
          <a:xfrm>
            <a:off x="7643834" y="3429000"/>
            <a:ext cx="1000132" cy="785818"/>
          </a:xfrm>
          <a:prstGeom prst="irregularSeal1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ятно 1 13"/>
          <p:cNvSpPr/>
          <p:nvPr/>
        </p:nvSpPr>
        <p:spPr>
          <a:xfrm>
            <a:off x="7786710" y="3786190"/>
            <a:ext cx="1000132" cy="785818"/>
          </a:xfrm>
          <a:prstGeom prst="irregularSeal1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ятно 1 14"/>
          <p:cNvSpPr/>
          <p:nvPr/>
        </p:nvSpPr>
        <p:spPr>
          <a:xfrm>
            <a:off x="7786710" y="4143380"/>
            <a:ext cx="1000132" cy="785818"/>
          </a:xfrm>
          <a:prstGeom prst="irregularSeal1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ятно 1 15"/>
          <p:cNvSpPr/>
          <p:nvPr/>
        </p:nvSpPr>
        <p:spPr>
          <a:xfrm>
            <a:off x="7786710" y="4500570"/>
            <a:ext cx="1000132" cy="785818"/>
          </a:xfrm>
          <a:prstGeom prst="irregularSeal1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ятно 1 16"/>
          <p:cNvSpPr/>
          <p:nvPr/>
        </p:nvSpPr>
        <p:spPr>
          <a:xfrm>
            <a:off x="7786710" y="4929198"/>
            <a:ext cx="1000132" cy="785818"/>
          </a:xfrm>
          <a:prstGeom prst="irregularSeal1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6" name="AutoShape 2" descr="https://aboutspacejornal.net/wp-content/uploads/2020/01/rvu0aBFxjMM1-640x6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Рамка 6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1"/>
            </a:avLst>
          </a:prstGeom>
          <a:blipFill>
            <a:blip r:embed="rId3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https://www.vladtime.ru/uploads/posts/2017-10/1509264135_asteroid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3999" cy="6858001"/>
          </a:xfrm>
          <a:prstGeom prst="rect">
            <a:avLst/>
          </a:prstGeom>
          <a:noFill/>
        </p:spPr>
      </p:pic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1"/>
            </a:avLst>
          </a:prstGeom>
          <a:blipFill>
            <a:blip r:embed="rId3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Изображение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1"/>
            </a:avLst>
          </a:prstGeom>
          <a:blipFill>
            <a:blip r:embed="rId3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72547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Викторина «Объекты Вселенной»</a:t>
            </a:r>
            <a:r>
              <a:rPr lang="ru-RU" sz="4000" dirty="0" smtClean="0">
                <a:solidFill>
                  <a:schemeClr val="bg1"/>
                </a:solidFill>
              </a:rPr>
              <a:t/>
            </a:r>
            <a:br>
              <a:rPr lang="ru-RU" sz="4000" dirty="0" smtClean="0">
                <a:solidFill>
                  <a:schemeClr val="bg1"/>
                </a:solidFill>
              </a:rPr>
            </a:b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785794"/>
            <a:ext cx="8286808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1.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Самый главный объект всей космической системы. Его возраст – 4,6 миллиардов лет. Это огромная звезда. Расстояние от нее до Земли около 149,6 миллионов километров.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388" y="2357430"/>
            <a:ext cx="2214578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Солнце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2857496"/>
            <a:ext cx="8429684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Небольшие небесные тела, движущиеся по сильно вытянутой орбите вокруг Солнца, в виде светящейся точки с длинным шлейфом или хвостом.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1"/>
            </a:avLst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72264" y="4214818"/>
            <a:ext cx="2071702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Кометы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4786322"/>
            <a:ext cx="8429684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Небольшие фрагменты небесных тел, состоящие в основном из камня и железа, падающие на поверхность Земли из межпланетного пространства.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43702" y="6072206"/>
            <a:ext cx="2000264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Метеориты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72547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Викторина «Объекты Вселенной»</a:t>
            </a:r>
            <a:r>
              <a:rPr lang="ru-RU" sz="4000" dirty="0" smtClean="0">
                <a:solidFill>
                  <a:schemeClr val="bg1"/>
                </a:solidFill>
              </a:rPr>
              <a:t/>
            </a:r>
            <a:br>
              <a:rPr lang="ru-RU" sz="4000" dirty="0" smtClean="0">
                <a:solidFill>
                  <a:schemeClr val="bg1"/>
                </a:solidFill>
              </a:rPr>
            </a:b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785794"/>
            <a:ext cx="8429684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Большая спиральная галактика, которой принадлежит Солнечная система. Содержит более 200 миллиардов звезд. </a:t>
            </a: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29322" y="2214554"/>
            <a:ext cx="2857520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Млечный путь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3143248"/>
            <a:ext cx="8429684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 Единственный естественный спутник Земли, постоянно повернутый к Земле одной и той же стороной.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Рамка 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1"/>
            </a:avLst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00760" y="4357694"/>
            <a:ext cx="2714644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Луна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«Животные в космосе» </a:t>
            </a:r>
            <a:br>
              <a:rPr lang="ru-RU" b="1" dirty="0" smtClean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1"/>
            </a:avLst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Рисунок 5" descr="https://avatars.mds.yandex.net/get-zen_doc/3431141/pub_5ee7befb7641122779a4ed41_5ee7bf6e7c13c822dba2a2b6/scale_120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571612"/>
            <a:ext cx="6786610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«Животные в космосе»</a:t>
            </a: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1"/>
            </a:avLst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1214422"/>
            <a:ext cx="7929618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Собаки-космонавты, которые первыми побывали в космосе.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19 августа 1960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года они совершили полет в космос на корабле  «Спутник-5».</a:t>
            </a:r>
          </a:p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428860" y="2786058"/>
            <a:ext cx="442915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785918" y="6143644"/>
            <a:ext cx="5929354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Белка (вторая) и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Стрелк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Космонавтика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1"/>
            </a:avLst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6" name="Picture 2" descr="https://www.culture.ru/storage/images/114ef5db4413d02df173301f52d0ed82/087cf9f55df8176ce856c2dac0d028d9.jpe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57224" y="1857364"/>
            <a:ext cx="7620011" cy="428625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928662" y="1214422"/>
            <a:ext cx="7715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это искусство путешествовать по вселенной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4348" y="5643578"/>
            <a:ext cx="785818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«Космос» означает Вселенная, 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а «</a:t>
            </a:r>
            <a:r>
              <a:rPr lang="ru-RU" sz="2800" b="1" dirty="0" err="1">
                <a:solidFill>
                  <a:schemeClr val="bg1"/>
                </a:solidFill>
              </a:rPr>
              <a:t>навтика</a:t>
            </a:r>
            <a:r>
              <a:rPr lang="ru-RU" sz="2800" b="1" dirty="0">
                <a:solidFill>
                  <a:schemeClr val="bg1"/>
                </a:solidFill>
              </a:rPr>
              <a:t>» - искусство кораблевождения.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«Животные в космосе»</a:t>
            </a: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1"/>
            </a:avLst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1000108"/>
            <a:ext cx="7929618" cy="19389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just"/>
            <a:r>
              <a:rPr lang="ru-RU" sz="2400" dirty="0" smtClean="0"/>
              <a:t>В 1968 году советский "Зонд-5" стал первым космическим кораблем, на борту которого были черепахи, дрозофилы, растения, семена и различные бактерии. Вокруг какого космического объекта был совершен облет на этом корабле?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785918" y="6143644"/>
            <a:ext cx="5929354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Облет Луны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http://i.mycdn.me/i?r=AzEPZsRbOZEKgBhR0XGMT1RkVIb2n0j1fEYPh3PC1bZj4qaKTM5SRkZCeTgDn6uOyic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643174" y="3000372"/>
            <a:ext cx="4214842" cy="29923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«Животные в космосе»</a:t>
            </a: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1"/>
            </a:avLst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1000108"/>
            <a:ext cx="7929618" cy="19389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just"/>
            <a:r>
              <a:rPr lang="ru-RU" sz="2400" dirty="0" smtClean="0"/>
              <a:t>Франция отправила в космос животное по кличке </a:t>
            </a:r>
            <a:r>
              <a:rPr lang="ru-RU" sz="2400" dirty="0" err="1" smtClean="0"/>
              <a:t>Фелисетт</a:t>
            </a:r>
            <a:r>
              <a:rPr lang="ru-RU" sz="2400" dirty="0" smtClean="0"/>
              <a:t>.  Полет произошел 18 октября 1963 года. Эксперимент прошел благополучно, животное извлекли из капсулы живым и невредимым. Кто был этим «космонавтом»?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785918" y="6143644"/>
            <a:ext cx="5929354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Кошка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https://f1.mylove.ru/DJCz172rsu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428860" y="3000372"/>
            <a:ext cx="4348425" cy="296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«Животные в космосе»</a:t>
            </a: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1"/>
            </a:avLst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1000108"/>
            <a:ext cx="792961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just"/>
            <a:r>
              <a:rPr lang="ru-RU" sz="2400" dirty="0" smtClean="0"/>
              <a:t>3 ноября 1957 года Советский Союз запустил в космос первый в мире биологический спутник. Кто был на борту этого спутника?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785918" y="6143644"/>
            <a:ext cx="5929354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Собака Лайка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https://avatars.mds.yandex.net/get-zen_doc/1931555/pub_5f2680e15536b5653364ef4d_5f26b40ef53dbf2cbfcbbfa0/scale_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2214554"/>
            <a:ext cx="5078962" cy="3719870"/>
          </a:xfrm>
          <a:prstGeom prst="rect">
            <a:avLst/>
          </a:prstGeom>
          <a:noFill/>
        </p:spPr>
      </p:pic>
      <p:pic>
        <p:nvPicPr>
          <p:cNvPr id="35847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2214554"/>
            <a:ext cx="5072098" cy="3680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«Животные в космосе»</a:t>
            </a:r>
            <a:endParaRPr lang="ru-RU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1"/>
            </a:avLst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2910" y="1000108"/>
            <a:ext cx="792961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just"/>
            <a:r>
              <a:rPr lang="ru-RU" sz="2400" dirty="0" smtClean="0"/>
              <a:t>9 марта 1961 года был осуществлён второй удачный полёт на корабле «Восток ЗКА № 1» собаки Чернушки и  …….</a:t>
            </a:r>
          </a:p>
          <a:p>
            <a:pPr lvl="0" algn="just"/>
            <a:r>
              <a:rPr lang="ru-RU" sz="2400" dirty="0" smtClean="0"/>
              <a:t>Кто был вторым пилотом?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142976" y="6143644"/>
            <a:ext cx="6929486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манекен, прозванный «Иваном Ивановичем»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2285992"/>
            <a:ext cx="3457952" cy="355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https://cdn.iz.ru/sites/default/files/inline/TASS_1774946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000628" y="2214554"/>
            <a:ext cx="3357586" cy="38670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https://build2last.ru/images_page/1837/planeta-zemlya-vid-iz-kosmosa-materialy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" y="0"/>
            <a:ext cx="9029725" cy="6858000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1"/>
            </a:avLst>
          </a:prstGeom>
          <a:blipFill>
            <a:blip r:embed="rId3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Интернет-ресурсы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14282" y="571480"/>
            <a:ext cx="8643998" cy="553997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/>
              <a:t>Фон </a:t>
            </a:r>
            <a:r>
              <a:rPr lang="ru-RU" sz="1600" u="sng" dirty="0">
                <a:hlinkClick r:id="rId2"/>
              </a:rPr>
              <a:t>https://pbs.twimg.com/profile_banners/914504867309289475/1520188842/1500x500</a:t>
            </a:r>
            <a:endParaRPr lang="ru-RU" sz="1600" dirty="0" smtClean="0"/>
          </a:p>
          <a:p>
            <a:r>
              <a:rPr lang="ru-RU" sz="1600" dirty="0" smtClean="0"/>
              <a:t>Слайд 1 Гагарин</a:t>
            </a:r>
          </a:p>
          <a:p>
            <a:r>
              <a:rPr lang="en-US" sz="1600" dirty="0" smtClean="0">
                <a:hlinkClick r:id="rId3"/>
              </a:rPr>
              <a:t>http://i.mycdn.me/i?r=AzEPZsRbOZEKgBhR0XGMT1RkkEzfKNkP62W1nyv1TC1YJqaKTM5SRkZCeTgDn6uOyic</a:t>
            </a:r>
            <a:endParaRPr lang="ru-RU" sz="1600" dirty="0" smtClean="0"/>
          </a:p>
          <a:p>
            <a:r>
              <a:rPr lang="ru-RU" sz="1600" dirty="0" smtClean="0"/>
              <a:t>Земля </a:t>
            </a:r>
            <a:r>
              <a:rPr lang="ru-RU" sz="1600" u="sng" dirty="0">
                <a:hlinkClick r:id="rId4"/>
              </a:rPr>
              <a:t>https://</a:t>
            </a:r>
            <a:r>
              <a:rPr lang="ru-RU" sz="1600" u="sng" dirty="0" smtClean="0">
                <a:hlinkClick r:id="rId4"/>
              </a:rPr>
              <a:t>avatars.mds.yandex.net/get-zen_doc/3714606/pub_5fc7fd896bcad04cbc30eeac_5fc7ff4452642f33b9838447/scale_1200</a:t>
            </a:r>
            <a:endParaRPr lang="ru-RU" sz="1600" u="sng" dirty="0" smtClean="0"/>
          </a:p>
          <a:p>
            <a:r>
              <a:rPr lang="ru-RU" sz="1600" u="sng" dirty="0" smtClean="0"/>
              <a:t>Слайд 2 </a:t>
            </a:r>
            <a:r>
              <a:rPr lang="en-US" sz="1600" u="sng" dirty="0" smtClean="0">
                <a:hlinkClick r:id="rId5"/>
              </a:rPr>
              <a:t>https://www.culture.ru/storage/images/114ef5db4413d02df173301f52d0ed82/087cf9f55df8176ce856c2dac0d028d9.jpeg</a:t>
            </a:r>
            <a:endParaRPr lang="ru-RU" sz="1600" u="sng" dirty="0" smtClean="0"/>
          </a:p>
          <a:p>
            <a:r>
              <a:rPr lang="ru-RU" sz="1600" u="sng" dirty="0" smtClean="0"/>
              <a:t>Слайд 4 </a:t>
            </a:r>
            <a:r>
              <a:rPr lang="en-US" sz="1600" u="sng" dirty="0" smtClean="0">
                <a:hlinkClick r:id="rId6"/>
              </a:rPr>
              <a:t>https://ds05.infourok.ru/uploads/ex/0d50/0000345f-eaa69c1c/hello_html_1e1d9c16.jpg</a:t>
            </a:r>
            <a:endParaRPr lang="ru-RU" sz="1600" u="sng" dirty="0" smtClean="0"/>
          </a:p>
          <a:p>
            <a:r>
              <a:rPr lang="ru-RU" sz="1600" u="sng" dirty="0" smtClean="0"/>
              <a:t>Слайд 5 </a:t>
            </a:r>
            <a:r>
              <a:rPr lang="en-US" sz="1600" u="sng" dirty="0" smtClean="0">
                <a:hlinkClick r:id="rId7"/>
              </a:rPr>
              <a:t>https://www.interesnie-fakty.ru/wp-content/uploads/2019/12/Raketa-1.jpg</a:t>
            </a:r>
            <a:endParaRPr lang="ru-RU" sz="1600" u="sng" dirty="0" smtClean="0"/>
          </a:p>
          <a:p>
            <a:r>
              <a:rPr lang="ru-RU" sz="1600" u="sng" dirty="0" smtClean="0"/>
              <a:t>Слайд 6-8 </a:t>
            </a:r>
            <a:r>
              <a:rPr lang="ru-RU" sz="1600" u="sng" dirty="0">
                <a:hlinkClick r:id="rId8"/>
              </a:rPr>
              <a:t>http://</a:t>
            </a:r>
            <a:r>
              <a:rPr lang="ru-RU" sz="1600" u="sng" dirty="0" smtClean="0">
                <a:hlinkClick r:id="rId8"/>
              </a:rPr>
              <a:t>cdn01.ru/files/users/images/f4/9b/f49b76fd33c6213a64d1db7881013388.jpg</a:t>
            </a:r>
            <a:endParaRPr lang="ru-RU" sz="1600" u="sng" dirty="0" smtClean="0"/>
          </a:p>
          <a:p>
            <a:r>
              <a:rPr lang="ru-RU" sz="1600" u="sng" dirty="0" smtClean="0"/>
              <a:t>Слайд 9 </a:t>
            </a:r>
            <a:r>
              <a:rPr lang="en-US" sz="1600" u="sng" dirty="0" smtClean="0">
                <a:hlinkClick r:id="rId9"/>
              </a:rPr>
              <a:t>https://www.syl.ru/misc/i/ai/378388/2436817.jpg</a:t>
            </a:r>
            <a:endParaRPr lang="ru-RU" sz="1600" u="sng" dirty="0" smtClean="0"/>
          </a:p>
          <a:p>
            <a:r>
              <a:rPr lang="ru-RU" sz="1600" u="sng" dirty="0" smtClean="0"/>
              <a:t>Слайд 10 </a:t>
            </a:r>
            <a:r>
              <a:rPr lang="en-US" sz="1600" u="sng" dirty="0" smtClean="0">
                <a:hlinkClick r:id="rId10"/>
              </a:rPr>
              <a:t>https://favera.ru/img/2014/05/19/458670_1400526416.jpg</a:t>
            </a:r>
            <a:endParaRPr lang="ru-RU" sz="1600" u="sng" dirty="0" smtClean="0"/>
          </a:p>
          <a:p>
            <a:r>
              <a:rPr lang="ru-RU" sz="1600" u="sng" dirty="0" smtClean="0"/>
              <a:t>Слайд 11 </a:t>
            </a:r>
            <a:r>
              <a:rPr lang="ru-RU" sz="1600" u="sng" dirty="0" smtClean="0">
                <a:hlinkClick r:id="rId11"/>
              </a:rPr>
              <a:t>https://yt3.ggpht.com/a/AATXAJz-kePGzUEr04D78cib9raOXg1GxiCqM3jRIA0GUA=s900-c-k-c0xffffffff-no-rj-mo</a:t>
            </a:r>
            <a:r>
              <a:rPr lang="ru-RU" sz="1600" dirty="0" smtClean="0"/>
              <a:t> </a:t>
            </a:r>
          </a:p>
          <a:p>
            <a:r>
              <a:rPr lang="ru-RU" sz="1600" u="sng" dirty="0" smtClean="0"/>
              <a:t>Слайд 13 </a:t>
            </a:r>
            <a:r>
              <a:rPr lang="en-US" sz="1600" u="sng" dirty="0" smtClean="0">
                <a:hlinkClick r:id="rId12"/>
              </a:rPr>
              <a:t>https://aboutspacejornal.net/wp-content/uploads/2020/01/rvu0aBFxjMM1-640x640.jpg</a:t>
            </a:r>
            <a:r>
              <a:rPr lang="ru-RU" sz="1600" u="sng" dirty="0" smtClean="0"/>
              <a:t> </a:t>
            </a:r>
          </a:p>
          <a:p>
            <a:r>
              <a:rPr lang="ru-RU" sz="1600" u="sng" dirty="0" smtClean="0"/>
              <a:t>Слайд 14 </a:t>
            </a:r>
            <a:r>
              <a:rPr lang="en-US" sz="1600" u="sng" dirty="0" smtClean="0">
                <a:hlinkClick r:id="rId13"/>
              </a:rPr>
              <a:t>https://www.vladtime.ru/uploads/posts/2017-10/1509264135_asteroid11.jpg</a:t>
            </a:r>
            <a:endParaRPr lang="ru-RU" sz="1600" u="sng" dirty="0" smtClean="0"/>
          </a:p>
          <a:p>
            <a:r>
              <a:rPr lang="ru-RU" sz="1600" u="sng" dirty="0" smtClean="0"/>
              <a:t>Слайд 15 </a:t>
            </a:r>
            <a:r>
              <a:rPr lang="en-US" sz="1600" u="sng" dirty="0" smtClean="0">
                <a:hlinkClick r:id="rId14"/>
              </a:rPr>
              <a:t>https://pbs.twimg.com/media/DTUZ2R0XkAAi-OW?format=jpg&amp;name=4096x4096</a:t>
            </a:r>
            <a:endParaRPr lang="ru-RU" sz="1600" u="sng" dirty="0" smtClean="0"/>
          </a:p>
          <a:p>
            <a:r>
              <a:rPr lang="ru-RU" sz="1600" u="sng" dirty="0" smtClean="0"/>
              <a:t>Слайд 18 </a:t>
            </a:r>
            <a:r>
              <a:rPr lang="ru-RU" sz="1600" u="sng" dirty="0" smtClean="0">
                <a:hlinkClick r:id="rId15"/>
              </a:rPr>
              <a:t>https://avatars.mds.yandex.net/get-zen_doc/3431141/pub_5ee7befb7641122779a4ed41_5ee7bf6e7c13c822dba2a2b6/scale_1200</a:t>
            </a:r>
            <a:endParaRPr lang="ru-RU" sz="1600" u="sng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Интернет-ресурсы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14282" y="571480"/>
            <a:ext cx="8715436" cy="48320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u="sng" dirty="0" smtClean="0"/>
              <a:t>Слайд 19 </a:t>
            </a:r>
            <a:r>
              <a:rPr lang="ru-RU" sz="1600" u="sng" dirty="0" smtClean="0">
                <a:hlinkClick r:id="rId2"/>
              </a:rPr>
              <a:t>https://upload.wikimedia.org/wikipedia/commons/2/20/Sputnik-5_foto_2020.jpg</a:t>
            </a:r>
            <a:endParaRPr lang="ru-RU" sz="1600" u="sng" dirty="0" smtClean="0"/>
          </a:p>
          <a:p>
            <a:endParaRPr lang="ru-RU" sz="1600" u="sng" dirty="0" smtClean="0"/>
          </a:p>
          <a:p>
            <a:r>
              <a:rPr lang="ru-RU" sz="1600" u="sng" dirty="0" smtClean="0"/>
              <a:t>Слайд 20 </a:t>
            </a:r>
            <a:r>
              <a:rPr lang="en-US" sz="1600" u="sng" dirty="0" smtClean="0">
                <a:hlinkClick r:id="rId3"/>
              </a:rPr>
              <a:t>http://i.mycdn.me/i?r=AzEPZsRbOZEKgBhR0XGMT1RkVIb2n0j1fEYPh3PC1bZj4qaKTM5SRkZCeTgDn6uOyic</a:t>
            </a:r>
            <a:r>
              <a:rPr lang="ru-RU" sz="1600" u="sng" dirty="0" smtClean="0"/>
              <a:t> </a:t>
            </a:r>
          </a:p>
          <a:p>
            <a:endParaRPr lang="ru-RU" sz="1600" u="sng" dirty="0" smtClean="0"/>
          </a:p>
          <a:p>
            <a:r>
              <a:rPr lang="ru-RU" sz="1600" u="sng" dirty="0" smtClean="0"/>
              <a:t>Слайд 21 </a:t>
            </a:r>
            <a:r>
              <a:rPr lang="en-US" sz="1600" u="sng" dirty="0" smtClean="0">
                <a:hlinkClick r:id="rId4"/>
              </a:rPr>
              <a:t>https://f1.mylove.ru/DJCz172rsu.jpg</a:t>
            </a:r>
            <a:r>
              <a:rPr lang="ru-RU" sz="1600" u="sng" dirty="0" smtClean="0"/>
              <a:t> Слайд 22 спутник </a:t>
            </a:r>
            <a:r>
              <a:rPr lang="en-US" sz="1600" u="sng" dirty="0" smtClean="0">
                <a:hlinkClick r:id="rId5"/>
              </a:rPr>
              <a:t>https://avatars.mds.yandex.net/get-zen_doc/1931555/pub_5f2680e15536b5653364ef4d_5f26b40ef53dbf2cbfcbbfa0/scale_1200</a:t>
            </a:r>
            <a:endParaRPr lang="ru-RU" sz="1600" u="sng" dirty="0" smtClean="0"/>
          </a:p>
          <a:p>
            <a:r>
              <a:rPr lang="ru-RU" sz="1600" u="sng" dirty="0" smtClean="0"/>
              <a:t>Лайка </a:t>
            </a:r>
            <a:r>
              <a:rPr lang="en-US" sz="1600" u="sng" dirty="0" smtClean="0">
                <a:hlinkClick r:id="rId6"/>
              </a:rPr>
              <a:t>https://ds03.infourok.ru/uploads/ex/07ba/0002ede9-da713800/1/hello_html_326a61f1.png</a:t>
            </a:r>
            <a:endParaRPr lang="ru-RU" sz="1600" u="sng" dirty="0" smtClean="0"/>
          </a:p>
          <a:p>
            <a:endParaRPr lang="ru-RU" sz="1600" u="sng" dirty="0" smtClean="0"/>
          </a:p>
          <a:p>
            <a:r>
              <a:rPr lang="ru-RU" sz="1600" u="sng" dirty="0" smtClean="0"/>
              <a:t>Слайд 23 </a:t>
            </a:r>
            <a:r>
              <a:rPr lang="ru-RU" sz="1600" u="sng" dirty="0" smtClean="0">
                <a:hlinkClick r:id="rId7"/>
              </a:rPr>
              <a:t>https://upload.wikimedia.org/wikipedia/ru/e/ec/Chernushka.jpg</a:t>
            </a:r>
            <a:endParaRPr lang="ru-RU" sz="1600" u="sng" dirty="0" smtClean="0"/>
          </a:p>
          <a:p>
            <a:r>
              <a:rPr lang="ru-RU" sz="1600" u="sng" dirty="0" smtClean="0"/>
              <a:t>Манекен </a:t>
            </a:r>
            <a:r>
              <a:rPr lang="en-US" sz="1600" u="sng" dirty="0" smtClean="0">
                <a:hlinkClick r:id="rId8"/>
              </a:rPr>
              <a:t>https://cdn.iz.ru/sites/default/files/inline/TASS_1774946.jpg</a:t>
            </a:r>
            <a:endParaRPr lang="ru-RU" sz="1600" u="sng" dirty="0" smtClean="0"/>
          </a:p>
          <a:p>
            <a:endParaRPr lang="ru-RU" sz="1600" u="sng" dirty="0" smtClean="0"/>
          </a:p>
          <a:p>
            <a:r>
              <a:rPr lang="ru-RU" sz="1600" u="sng" dirty="0" smtClean="0"/>
              <a:t>Слайд 24 </a:t>
            </a:r>
            <a:r>
              <a:rPr lang="en-US" sz="1600" u="sng" dirty="0" smtClean="0">
                <a:hlinkClick r:id="rId9"/>
              </a:rPr>
              <a:t>https://build2last.ru/images_page/1837/planeta-zemlya-vid-iz-kosmosa-materialy.jpg</a:t>
            </a:r>
            <a:endParaRPr lang="ru-RU" sz="1600" u="sng" dirty="0" smtClean="0"/>
          </a:p>
          <a:p>
            <a:endParaRPr lang="ru-RU" sz="1600" u="sng" dirty="0" smtClean="0"/>
          </a:p>
          <a:p>
            <a:endParaRPr lang="ru-RU" sz="1600" u="sng" dirty="0" smtClean="0"/>
          </a:p>
          <a:p>
            <a:endParaRPr lang="ru-RU" sz="1600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2289" name="Object 1"/>
          <p:cNvGraphicFramePr>
            <a:graphicFrameLocks noChangeAspect="1"/>
          </p:cNvGraphicFramePr>
          <p:nvPr/>
        </p:nvGraphicFramePr>
        <p:xfrm>
          <a:off x="0" y="214290"/>
          <a:ext cx="9143999" cy="6643709"/>
        </p:xfrm>
        <a:graphic>
          <a:graphicData uri="http://schemas.openxmlformats.org/presentationml/2006/ole">
            <p:oleObj spid="_x0000_s12289" name="Acrobat Document" r:id="rId3" imgW="8019943" imgH="5667255" progId="AcroExch.Document.DC">
              <p:embed/>
            </p:oleObj>
          </a:graphicData>
        </a:graphic>
      </p:graphicFrame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1"/>
            </a:avLst>
          </a:prstGeom>
          <a:blipFill>
            <a:blip r:embed="rId4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Начало космической эры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1"/>
            </a:avLst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6386" name="Picture 2" descr="https://ds05.infourok.ru/uploads/ex/0d50/0000345f-eaa69c1c/hello_html_1e1d9c1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28596" y="2357430"/>
            <a:ext cx="4328508" cy="292895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4786314" y="1571612"/>
            <a:ext cx="3857652" cy="443198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4 октября 1957 </a:t>
            </a:r>
            <a:r>
              <a:rPr lang="ru-RU" sz="2400" dirty="0"/>
              <a:t>нашей страной запущен первый искусственный спутник Земли. </a:t>
            </a:r>
            <a:endParaRPr lang="ru-RU" sz="2400" dirty="0" smtClean="0"/>
          </a:p>
          <a:p>
            <a:pPr algn="just"/>
            <a:r>
              <a:rPr lang="ru-RU" sz="2400" dirty="0" smtClean="0"/>
              <a:t>Он </a:t>
            </a:r>
            <a:r>
              <a:rPr lang="ru-RU" sz="2400" dirty="0"/>
              <a:t>назывался </a:t>
            </a:r>
            <a:r>
              <a:rPr lang="ru-RU" sz="2400" b="1" dirty="0"/>
              <a:t>«Спутник-1». </a:t>
            </a:r>
            <a:r>
              <a:rPr lang="ru-RU" sz="2400" dirty="0"/>
              <a:t>Его </a:t>
            </a:r>
            <a:r>
              <a:rPr lang="ru-RU" sz="2400" b="1" dirty="0"/>
              <a:t>масса</a:t>
            </a:r>
            <a:r>
              <a:rPr lang="ru-RU" sz="2400" dirty="0"/>
              <a:t> — 83,6 кг, </a:t>
            </a:r>
            <a:r>
              <a:rPr lang="ru-RU" sz="2400" b="1" dirty="0"/>
              <a:t>диаметр</a:t>
            </a:r>
            <a:r>
              <a:rPr lang="ru-RU" sz="2400" dirty="0"/>
              <a:t> — 58 см. </a:t>
            </a:r>
            <a:endParaRPr lang="ru-RU" sz="2400" dirty="0" smtClean="0"/>
          </a:p>
          <a:p>
            <a:pPr algn="just"/>
            <a:r>
              <a:rPr lang="ru-RU" sz="2400" dirty="0" smtClean="0"/>
              <a:t>Спутник </a:t>
            </a:r>
            <a:r>
              <a:rPr lang="ru-RU" sz="2400" dirty="0"/>
              <a:t>летал 92 дня, совершив 1440 оборотов вокруг Земли и прошёл 60 </a:t>
            </a:r>
            <a:r>
              <a:rPr lang="ru-RU" sz="2400" dirty="0" err="1"/>
              <a:t>млн</a:t>
            </a:r>
            <a:r>
              <a:rPr lang="ru-RU" sz="2400" dirty="0"/>
              <a:t> км.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Начало космической эры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1"/>
            </a:avLst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6314" y="1571612"/>
            <a:ext cx="3857652" cy="443198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12 апреля 1961 </a:t>
            </a:r>
            <a:r>
              <a:rPr lang="ru-RU" sz="2400" dirty="0"/>
              <a:t>года космический корабль «Восток-1» с первым космонавтом на борту стартовал в космос с космодрома «Байконур». Полёт Юрия Гагарина продолжался 108 минут, за это время корабль один раз облетел Землю и приземлился.</a:t>
            </a:r>
          </a:p>
          <a:p>
            <a:endParaRPr lang="ru-RU" dirty="0"/>
          </a:p>
        </p:txBody>
      </p:sp>
      <p:pic>
        <p:nvPicPr>
          <p:cNvPr id="18434" name="Picture 2" descr="https://www.interesnie-fakty.ru/wp-content/uploads/2019/12/Raketa-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4282" y="1571612"/>
            <a:ext cx="4786346" cy="397533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«Космические загадки»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1"/>
            </a:avLst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4" descr="http://cdn01.ru/files/users/images/f4/9b/f49b76fd33c6213a64d1db7881013388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15687805" flipH="1">
            <a:off x="362035" y="1028206"/>
            <a:ext cx="3776521" cy="3984142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4357686" y="1000108"/>
            <a:ext cx="4429156" cy="11079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Бежать. бежать — не добежать, </a:t>
            </a:r>
            <a:endParaRPr lang="ru-RU" sz="2400" b="1" dirty="0" smtClean="0"/>
          </a:p>
          <a:p>
            <a:pPr algn="just"/>
            <a:r>
              <a:rPr lang="ru-RU" sz="2400" b="1" dirty="0" smtClean="0"/>
              <a:t>Лететь</a:t>
            </a:r>
            <a:r>
              <a:rPr lang="ru-RU" sz="2400" b="1" dirty="0"/>
              <a:t>, лететь — не долететь. 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929322" y="2214554"/>
            <a:ext cx="2786114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i="1" dirty="0" smtClean="0"/>
              <a:t>Горизонт</a:t>
            </a:r>
            <a:endParaRPr lang="ru-RU" i="1" dirty="0"/>
          </a:p>
        </p:txBody>
      </p:sp>
      <p:sp>
        <p:nvSpPr>
          <p:cNvPr id="8" name="TextBox 7"/>
          <p:cNvSpPr txBox="1"/>
          <p:nvPr/>
        </p:nvSpPr>
        <p:spPr>
          <a:xfrm>
            <a:off x="4000496" y="2786058"/>
            <a:ext cx="4714908" cy="30469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Она от Солнца первая планета, Похожа на Луну по цвету. </a:t>
            </a:r>
            <a:endParaRPr lang="ru-RU" sz="2400" b="1" dirty="0" smtClean="0"/>
          </a:p>
          <a:p>
            <a:pPr algn="just"/>
            <a:r>
              <a:rPr lang="ru-RU" sz="2400" b="1" dirty="0" smtClean="0"/>
              <a:t>В </a:t>
            </a:r>
            <a:r>
              <a:rPr lang="ru-RU" sz="2400" b="1" dirty="0"/>
              <a:t>глубокой древности ее все греки знали </a:t>
            </a:r>
            <a:endParaRPr lang="ru-RU" sz="2400" b="1" dirty="0" smtClean="0"/>
          </a:p>
          <a:p>
            <a:pPr algn="just"/>
            <a:r>
              <a:rPr lang="ru-RU" sz="2400" b="1" dirty="0" smtClean="0"/>
              <a:t>И </a:t>
            </a:r>
            <a:r>
              <a:rPr lang="ru-RU" sz="2400" b="1" dirty="0"/>
              <a:t>«белою звездою» называли. Быстрее всех планет вращается, </a:t>
            </a:r>
            <a:endParaRPr lang="ru-RU" sz="2400" b="1" dirty="0" smtClean="0"/>
          </a:p>
          <a:p>
            <a:pPr algn="just"/>
            <a:r>
              <a:rPr lang="ru-RU" sz="2400" b="1" dirty="0" smtClean="0"/>
              <a:t>В </a:t>
            </a:r>
            <a:r>
              <a:rPr lang="ru-RU" sz="2400" b="1" dirty="0"/>
              <a:t>честь покровителя торговли называется. 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929322" y="6000768"/>
            <a:ext cx="2786114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i="1" dirty="0"/>
              <a:t>Меркурий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«Космические загадки»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1"/>
            </a:avLst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4" descr="http://cdn01.ru/files/users/images/f4/9b/f49b76fd33c6213a64d1db7881013388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15687805" flipH="1">
            <a:off x="362035" y="1028206"/>
            <a:ext cx="3776521" cy="3984142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4357686" y="1000108"/>
            <a:ext cx="4429156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На каком пути ни один человек не бывал?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929322" y="1928802"/>
            <a:ext cx="2786114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i="1" dirty="0" smtClean="0"/>
              <a:t>Млечный путь</a:t>
            </a:r>
            <a:endParaRPr lang="ru-RU" i="1" dirty="0"/>
          </a:p>
        </p:txBody>
      </p:sp>
      <p:sp>
        <p:nvSpPr>
          <p:cNvPr id="8" name="TextBox 7"/>
          <p:cNvSpPr txBox="1"/>
          <p:nvPr/>
        </p:nvSpPr>
        <p:spPr>
          <a:xfrm>
            <a:off x="4071934" y="2500306"/>
            <a:ext cx="4714908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Звездолет — стальная птица, </a:t>
            </a:r>
            <a:endParaRPr lang="ru-RU" sz="2400" b="1" dirty="0" smtClean="0"/>
          </a:p>
          <a:p>
            <a:pPr algn="just"/>
            <a:r>
              <a:rPr lang="ru-RU" sz="2400" b="1" dirty="0" smtClean="0"/>
              <a:t>Он </a:t>
            </a:r>
            <a:r>
              <a:rPr lang="ru-RU" sz="2400" b="1" dirty="0"/>
              <a:t>быстрее света мчится. </a:t>
            </a:r>
            <a:endParaRPr lang="ru-RU" sz="2400" b="1" dirty="0" smtClean="0"/>
          </a:p>
          <a:p>
            <a:pPr algn="just"/>
            <a:r>
              <a:rPr lang="ru-RU" sz="2400" b="1" dirty="0" smtClean="0"/>
              <a:t>Познает </a:t>
            </a:r>
            <a:r>
              <a:rPr lang="ru-RU" sz="2400" b="1" dirty="0"/>
              <a:t>на практике Звездные … 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929322" y="3857628"/>
            <a:ext cx="2786114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i="1" dirty="0" smtClean="0"/>
              <a:t>Галактики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071934" y="4500570"/>
            <a:ext cx="4714908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/>
              <a:t>Крыльев нет, но эта птица</a:t>
            </a:r>
          </a:p>
          <a:p>
            <a:r>
              <a:rPr lang="ru-RU" sz="2400" b="1" dirty="0"/>
              <a:t>Полетит и прилунится. 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929322" y="5643578"/>
            <a:ext cx="2786114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i="1" dirty="0" smtClean="0"/>
              <a:t>Луноход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</a:rPr>
              <a:t>«Космические загадки»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1"/>
            </a:avLst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4" descr="http://cdn01.ru/files/users/images/f4/9b/f49b76fd33c6213a64d1db7881013388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15687805" flipH="1">
            <a:off x="362035" y="742454"/>
            <a:ext cx="3776521" cy="3984142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4357686" y="928670"/>
            <a:ext cx="4429156" cy="26776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/>
              <a:t>Объект есть во Вселенной</a:t>
            </a:r>
          </a:p>
          <a:p>
            <a:r>
              <a:rPr lang="ru-RU" sz="2400" b="1" dirty="0"/>
              <a:t>Коварный, не простой,</a:t>
            </a:r>
          </a:p>
          <a:p>
            <a:r>
              <a:rPr lang="ru-RU" sz="2400" b="1" dirty="0"/>
              <a:t>Он звезды пожирает</a:t>
            </a:r>
          </a:p>
          <a:p>
            <a:r>
              <a:rPr lang="ru-RU" sz="2400" b="1" dirty="0"/>
              <a:t>Как бутерброд с икрой.</a:t>
            </a:r>
          </a:p>
          <a:p>
            <a:r>
              <a:rPr lang="ru-RU" sz="2400" b="1" dirty="0"/>
              <a:t>Опасно не заметная</a:t>
            </a:r>
          </a:p>
          <a:p>
            <a:r>
              <a:rPr lang="ru-RU" sz="2400" b="1" dirty="0"/>
              <a:t>И глазом не видна,</a:t>
            </a:r>
          </a:p>
          <a:p>
            <a:r>
              <a:rPr lang="ru-RU" sz="2400" b="1" dirty="0"/>
              <a:t>Такая темно-темная …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000760" y="3714752"/>
            <a:ext cx="2786114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i="1" dirty="0" smtClean="0"/>
              <a:t>Черная дыра</a:t>
            </a:r>
            <a:endParaRPr lang="ru-RU" i="1" dirty="0"/>
          </a:p>
        </p:txBody>
      </p:sp>
      <p:sp>
        <p:nvSpPr>
          <p:cNvPr id="8" name="TextBox 7"/>
          <p:cNvSpPr txBox="1"/>
          <p:nvPr/>
        </p:nvSpPr>
        <p:spPr>
          <a:xfrm>
            <a:off x="642910" y="4500570"/>
            <a:ext cx="5429288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/>
              <a:t>Сверкая огромным хвостом в темноте,</a:t>
            </a:r>
          </a:p>
          <a:p>
            <a:r>
              <a:rPr lang="ru-RU" sz="2400" b="1" dirty="0"/>
              <a:t>Несется среди ярких звезд в пустоте,</a:t>
            </a:r>
          </a:p>
          <a:p>
            <a:r>
              <a:rPr lang="ru-RU" sz="2400" b="1" dirty="0"/>
              <a:t>Она не звезда, не планета,</a:t>
            </a:r>
          </a:p>
          <a:p>
            <a:r>
              <a:rPr lang="ru-RU" sz="2400" b="1" dirty="0"/>
              <a:t>Загадка Вселенной… 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929322" y="6000768"/>
            <a:ext cx="2786114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i="1" dirty="0" smtClean="0"/>
              <a:t>Комета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Освоение космоса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101"/>
            </a:avLst>
          </a:prstGeom>
          <a:blipFill>
            <a:blip r:embed="rId2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9458" name="Picture 2" descr="https://www.syl.ru/misc/i/ai/378388/243681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571612"/>
            <a:ext cx="4987524" cy="3795701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5143504" y="1928802"/>
            <a:ext cx="3714776" cy="29546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В </a:t>
            </a:r>
            <a:r>
              <a:rPr lang="ru-RU" sz="2400" dirty="0"/>
              <a:t>августе 1961 года, целые сутки в космосе провёл </a:t>
            </a:r>
            <a:r>
              <a:rPr lang="ru-RU" sz="2400" b="1" dirty="0"/>
              <a:t>Герман Титов</a:t>
            </a:r>
            <a:r>
              <a:rPr lang="ru-RU" sz="2400" dirty="0"/>
              <a:t>. За это время корабль «Восток-2» сделал 17 витков вокруг Земли и пролетел больше 700 тысяч </a:t>
            </a:r>
            <a:r>
              <a:rPr lang="ru-RU" sz="2400" dirty="0" smtClean="0"/>
              <a:t>километров. </a:t>
            </a:r>
            <a:endParaRPr lang="ru-RU" sz="2400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763</Words>
  <Application>Microsoft Office PowerPoint</Application>
  <PresentationFormat>Экран (4:3)</PresentationFormat>
  <Paragraphs>122</Paragraphs>
  <Slides>26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Тема Office</vt:lpstr>
      <vt:lpstr>Acrobat Document</vt:lpstr>
      <vt:lpstr>Слайд 1</vt:lpstr>
      <vt:lpstr>Космонавтика </vt:lpstr>
      <vt:lpstr>Слайд 3</vt:lpstr>
      <vt:lpstr>Начало космической эры</vt:lpstr>
      <vt:lpstr>Начало космической эры</vt:lpstr>
      <vt:lpstr>«Космические загадки»</vt:lpstr>
      <vt:lpstr>«Космические загадки»</vt:lpstr>
      <vt:lpstr>«Космические загадки»</vt:lpstr>
      <vt:lpstr>Освоение космоса</vt:lpstr>
      <vt:lpstr>Освоение космоса</vt:lpstr>
      <vt:lpstr>Галактика Андромеды</vt:lpstr>
      <vt:lpstr>Конкурс  "Да или нет» </vt:lpstr>
      <vt:lpstr>Слайд 13</vt:lpstr>
      <vt:lpstr>Слайд 14</vt:lpstr>
      <vt:lpstr>Слайд 15</vt:lpstr>
      <vt:lpstr>Викторина «Объекты Вселенной» </vt:lpstr>
      <vt:lpstr>Викторина «Объекты Вселенной» </vt:lpstr>
      <vt:lpstr>«Животные в космосе»  </vt:lpstr>
      <vt:lpstr>«Животные в космосе»</vt:lpstr>
      <vt:lpstr>«Животные в космосе»</vt:lpstr>
      <vt:lpstr>«Животные в космосе»</vt:lpstr>
      <vt:lpstr>«Животные в космосе»</vt:lpstr>
      <vt:lpstr>«Животные в космосе»</vt:lpstr>
      <vt:lpstr>Слайд 24</vt:lpstr>
      <vt:lpstr>Интернет-ресурсы</vt:lpstr>
      <vt:lpstr>Интернет-ресурсы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Фоминова</dc:creator>
  <cp:lastModifiedBy>Фоминова</cp:lastModifiedBy>
  <cp:revision>48</cp:revision>
  <dcterms:created xsi:type="dcterms:W3CDTF">2021-05-28T21:57:32Z</dcterms:created>
  <dcterms:modified xsi:type="dcterms:W3CDTF">2021-06-28T15:18:04Z</dcterms:modified>
</cp:coreProperties>
</file>