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61" r:id="rId4"/>
    <p:sldId id="257" r:id="rId5"/>
    <p:sldId id="259" r:id="rId6"/>
    <p:sldId id="258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723B77-D603-4DDD-8404-DF04E6E4FBEE}" type="datetimeFigureOut">
              <a:rPr lang="ru-RU" smtClean="0"/>
              <a:pPr/>
              <a:t>31.10.2022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C9696C6-200F-43CB-969B-4D51409B065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8%D0%B5%D0%B2%D1%81%D0%BA%D0%B0%D1%8F_%D0%A0%D1%83%D1%81%D1%8C" TargetMode="External"/><Relationship Id="rId2" Type="http://schemas.openxmlformats.org/officeDocument/2006/relationships/hyperlink" Target="https://ru.wikipedia.org/wiki/%D0%A1%D0%BB%D0%B0%D0%B2%D1%8F%D0%BD%D0%B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-_svadebnaya_(iPlayer.fm).mp3" TargetMode="Externa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&#1093;&#1086;&#1088;&#1086;&#1074;&#1086;&#1076;&#1085;&#1072;&#1103;%20&#1087;&#1077;&#1089;&#1085;&#1103;%20&#8211;%20&#1054;&#1081;,%20&#1083;&#1080;%20&#1083;&#1080;%20..%20(www.petamusic.ru).mp3" TargetMode="Externa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_Plyasovaya_svadba_(iPlayer.fm).mp3" TargetMode="Externa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-_Oy_moroz_moroz__muzofon.com.mp3" TargetMode="Externa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&#1088;&#1091;&#1089;&#1083;&#1072;&#1085;&#1086;&#1074;&#1072;.mp3" TargetMode="Externa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1973" TargetMode="External"/><Relationship Id="rId13" Type="http://schemas.openxmlformats.org/officeDocument/2006/relationships/hyperlink" Target="https://ru.wikipedia.org/wiki/%D0%A1%D0%B2%D0%B5%D1%82%D0%B8%D1%82_%D0%BC%D0%B5%D1%81%D1%8F%D1%86" TargetMode="External"/><Relationship Id="rId3" Type="http://schemas.openxmlformats.org/officeDocument/2006/relationships/hyperlink" Target="https://ru.wikipedia.org/wiki/1900" TargetMode="External"/><Relationship Id="rId7" Type="http://schemas.openxmlformats.org/officeDocument/2006/relationships/hyperlink" Target="https://ru.wikipedia.org/wiki/21_%D1%81%D0%B5%D0%BD%D1%82%D1%8F%D0%B1%D1%80%D1%8F" TargetMode="External"/><Relationship Id="rId12" Type="http://schemas.openxmlformats.org/officeDocument/2006/relationships/hyperlink" Target="https://ru.wikipedia.org/wiki/%D0%A0%D1%83%D1%81%D1%81%D0%BA%D0%B0%D1%8F_%D0%BD%D0%B0%D1%80%D0%BE%D0%B4%D0%BD%D0%B0%D1%8F_%D0%BF%D0%B5%D1%81%D0%BD%D1%8F" TargetMode="External"/><Relationship Id="rId2" Type="http://schemas.openxmlformats.org/officeDocument/2006/relationships/hyperlink" Target="https://ru.wikipedia.org/wiki/27_%D0%BE%D0%BA%D1%82%D1%8F%D0%B1%D1%80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1%D0%B0%D1%80%D0%B0%D1%82%D0%BE%D0%B2%D1%81%D0%BA%D0%B0%D1%8F_%D0%B3%D1%83%D0%B1%D0%B5%D1%80%D0%BD%D0%B8%D1%8F" TargetMode="External"/><Relationship Id="rId11" Type="http://schemas.openxmlformats.org/officeDocument/2006/relationships/hyperlink" Target="https://ru.wikipedia.org/wiki/%D0%97%D0%B0%D1%81%D0%BB%D1%83%D0%B6%D0%B5%D0%BD%D0%BD%D0%B0%D1%8F_%D0%B0%D1%80%D1%82%D0%B8%D1%81%D1%82%D0%BA%D0%B0_%D0%A0%D0%A1%D0%A4%D0%A1%D0%A0" TargetMode="External"/><Relationship Id="rId5" Type="http://schemas.openxmlformats.org/officeDocument/2006/relationships/hyperlink" Target="https://ru.wikipedia.org/wiki/%D0%A1%D0%B5%D1%80%D0%B4%D0%BE%D0%B1%D1%81%D0%BA%D0%B8%D0%B9_%D1%83%D0%B5%D0%B7%D0%B4" TargetMode="External"/><Relationship Id="rId15" Type="http://schemas.openxmlformats.org/officeDocument/2006/relationships/hyperlink" Target="https://ru.wikipedia.org/wiki/%D0%9A%D0%B0%D1%82%D1%8E%D1%88%D0%B0_(%D0%BF%D0%B5%D1%81%D0%BD%D1%8F)" TargetMode="External"/><Relationship Id="rId10" Type="http://schemas.openxmlformats.org/officeDocument/2006/relationships/hyperlink" Target="https://ru.wikipedia.org/wiki/%D0%9F%D0%B5%D0%B2%D0%B8%D1%86%D0%B0" TargetMode="External"/><Relationship Id="rId4" Type="http://schemas.openxmlformats.org/officeDocument/2006/relationships/hyperlink" Target="https://ru.wikipedia.org/w/index.php?title=%D0%A7%D0%B5%D1%80%D0%BD%D0%B0%D0%B2%D0%BA%D0%B0_(%D0%92%D0%BE%D0%BB%D1%8C%D1%81%D0%BA%D0%B8%D0%B9_%D1%80%D0%B0%D0%B9%D0%BE%D0%BD)&amp;action=edit&amp;redlink=1" TargetMode="External"/><Relationship Id="rId9" Type="http://schemas.openxmlformats.org/officeDocument/2006/relationships/hyperlink" Target="https://ru.wikipedia.org/wiki/%D0%9C%D0%BE%D1%81%D0%BA%D0%B2%D0%B0" TargetMode="External"/><Relationship Id="rId14" Type="http://schemas.openxmlformats.org/officeDocument/2006/relationships/hyperlink" Target="https://ru.wikipedia.org/wiki/%D0%92%D0%B0%D0%BB%D0%B5%D0%BD%D0%BA%D0%B8_(%D0%BF%D0%B5%D1%81%D0%BD%D1%8F)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&#1060;&#1077;&#1076;&#1086;&#1088;+&#1064;&#1072;&#1083;&#1103;&#1087;&#1080;&#1085;_-_&#1044;&#1091;&#1073;&#1080;&#1085;&#1091;&#1096;&#1082;&#1072;%252C+&#1088;&#1091;&#1089;&#1089;&#1082;&#1072;&#1103;+&#1085;&#1072;&#1088;&#1086;&#1076;&#1085;&#1072;&#1103;+&#1087;&#1077;&#1089;&#1085;&#1103;.mp3" TargetMode="Externa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0%D0%BE%D1%81%D1%81%D0%B8%D0%B9%D1%81%D0%BA%D0%B0%D1%8F_%D0%B8%D0%BC%D0%BF%D0%B5%D1%80%D0%B8%D1%8F" TargetMode="External"/><Relationship Id="rId13" Type="http://schemas.openxmlformats.org/officeDocument/2006/relationships/hyperlink" Target="https://ru.wikipedia.org/wiki/%D0%9D%D0%B0%D1%80%D0%BE%D0%B4%D0%BD%D1%8B%D0%B9_%D0%B0%D1%80%D1%82%D0%B8%D1%81%D1%82" TargetMode="External"/><Relationship Id="rId3" Type="http://schemas.openxmlformats.org/officeDocument/2006/relationships/hyperlink" Target="https://ru.wikipedia.org/wiki/1873_%D0%B3%D0%BE%D0%B4" TargetMode="External"/><Relationship Id="rId7" Type="http://schemas.openxmlformats.org/officeDocument/2006/relationships/hyperlink" Target="https://ru.wikipedia.org/wiki/%D0%9F%D0%B0%D1%80%D0%B8%D0%B6" TargetMode="External"/><Relationship Id="rId12" Type="http://schemas.openxmlformats.org/officeDocument/2006/relationships/hyperlink" Target="https://ru.wikipedia.org/wiki/%D0%9C%D0%B5%D1%82%D1%80%D0%BE%D0%BF%D0%BE%D0%BB%D0%B8%D1%82%D0%B5%D0%BD_%D0%9E%D0%BF%D0%B5%D1%80%D0%B0" TargetMode="External"/><Relationship Id="rId2" Type="http://schemas.openxmlformats.org/officeDocument/2006/relationships/hyperlink" Target="https://ru.wikipedia.org/wiki/13_%D1%84%D0%B5%D0%B2%D1%80%D0%B0%D0%BB%D1%8F" TargetMode="External"/><Relationship Id="rId16" Type="http://schemas.openxmlformats.org/officeDocument/2006/relationships/hyperlink" Target="https://ru.wikipedia.org/wiki/%D0%A1%D0%BA%D1%83%D0%BB%D1%8C%D0%BF%D1%82%D1%83%D1%80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1938_%D0%B3%D0%BE%D0%B4" TargetMode="External"/><Relationship Id="rId11" Type="http://schemas.openxmlformats.org/officeDocument/2006/relationships/hyperlink" Target="https://ru.wikipedia.org/wiki/%D0%9C%D0%B0%D1%80%D0%B8%D0%B8%D0%BD%D1%81%D0%BA%D0%B8%D0%B9_%D1%82%D0%B5%D0%B0%D1%82%D1%80" TargetMode="External"/><Relationship Id="rId5" Type="http://schemas.openxmlformats.org/officeDocument/2006/relationships/hyperlink" Target="https://ru.wikipedia.org/wiki/12_%D0%B0%D0%BF%D1%80%D0%B5%D0%BB%D1%8F" TargetMode="External"/><Relationship Id="rId15" Type="http://schemas.openxmlformats.org/officeDocument/2006/relationships/hyperlink" Target="https://ru.wikipedia.org/wiki/%D0%93%D1%80%D0%B0%D1%84%D0%B8%D0%BA%D0%B0" TargetMode="External"/><Relationship Id="rId10" Type="http://schemas.openxmlformats.org/officeDocument/2006/relationships/hyperlink" Target="https://ru.wikipedia.org/wiki/%D0%91%D0%BE%D0%BB%D1%8C%D1%88%D0%BE%D0%B9_%D1%82%D0%B5%D0%B0%D1%82%D1%80" TargetMode="External"/><Relationship Id="rId4" Type="http://schemas.openxmlformats.org/officeDocument/2006/relationships/hyperlink" Target="https://ru.wikipedia.org/wiki/%D0%9A%D0%B0%D0%B7%D0%B0%D0%BD%D1%8C" TargetMode="External"/><Relationship Id="rId9" Type="http://schemas.openxmlformats.org/officeDocument/2006/relationships/hyperlink" Target="https://ru.wikipedia.org/wiki/%D0%91%D0%B0%D1%81" TargetMode="External"/><Relationship Id="rId14" Type="http://schemas.openxmlformats.org/officeDocument/2006/relationships/hyperlink" Target="https://ru.wikipedia.org/wiki/%D0%96%D0%B8%D0%B2%D0%BE%D0%BF%D0%B8%D1%81%D1%8C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&#1073;&#1072;&#1073;&#1082;&#1080;&#1085;&#1072;u).mp3" TargetMode="Externa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D%D0%B0%D1%80%D0%BE%D0%B4%D0%BD%D1%8B%D0%B9_%D0%B0%D1%80%D1%82%D0%B8%D1%81%D1%82_%D0%A0%D0%A1%D0%A4%D0%A1%D0%A0" TargetMode="External"/><Relationship Id="rId13" Type="http://schemas.openxmlformats.org/officeDocument/2006/relationships/hyperlink" Target="https://ru.wikipedia.org/wiki/2001_%D0%B3%D0%BE%D0%B4" TargetMode="External"/><Relationship Id="rId3" Type="http://schemas.openxmlformats.org/officeDocument/2006/relationships/hyperlink" Target="https://ru.wikipedia.org/wiki/1950" TargetMode="External"/><Relationship Id="rId7" Type="http://schemas.openxmlformats.org/officeDocument/2006/relationships/hyperlink" Target="https://ru.wikipedia.org/wiki/1974_%D0%B3%D0%BE%D0%B4" TargetMode="External"/><Relationship Id="rId12" Type="http://schemas.openxmlformats.org/officeDocument/2006/relationships/hyperlink" Target="https://ru.wikipedia.org/wiki/%D0%95%D0%B4%D0%B8%D0%BD%D0%B0%D1%8F_%D0%A0%D0%BE%D1%81%D1%81%D0%B8%D1%8F" TargetMode="External"/><Relationship Id="rId2" Type="http://schemas.openxmlformats.org/officeDocument/2006/relationships/hyperlink" Target="https://ru.wikipedia.org/wiki/19_%D0%BC%D0%B0%D1%80%D1%8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0%D1%83%D1%81%D1%81%D0%BA%D0%B0%D1%8F_%D0%BF%D0%B5%D1%81%D0%BD%D1%8F_(%D0%B0%D0%BD%D1%81%D0%B0%D0%BC%D0%B1%D0%BB%D1%8C)" TargetMode="External"/><Relationship Id="rId11" Type="http://schemas.openxmlformats.org/officeDocument/2006/relationships/hyperlink" Target="https://ru.wikipedia.org/wiki/1978" TargetMode="External"/><Relationship Id="rId5" Type="http://schemas.openxmlformats.org/officeDocument/2006/relationships/hyperlink" Target="https://ru.wikipedia.org/wiki/%D0%90%D1%81%D1%82%D1%80%D0%B0%D1%85%D0%B0%D0%BD%D1%81%D0%BA%D0%B0%D1%8F_%D0%BE%D0%B1%D0%BB%D0%B0%D1%81%D1%82%D1%8C" TargetMode="External"/><Relationship Id="rId10" Type="http://schemas.openxmlformats.org/officeDocument/2006/relationships/hyperlink" Target="https://ru.wikipedia.org/wiki/%D0%9F%D1%80%D0%B5%D0%BC%D0%B8%D1%8F_%D0%9B%D0%B5%D0%BD%D0%B8%D0%BD%D1%81%D0%BA%D0%BE%D0%B3%D0%BE_%D0%BA%D0%BE%D0%BC%D1%81%D0%BE%D0%BC%D0%BE%D0%BB%D0%B0" TargetMode="External"/><Relationship Id="rId4" Type="http://schemas.openxmlformats.org/officeDocument/2006/relationships/hyperlink" Target="https://ru.wikipedia.org/wiki/%D0%A7%D1%91%D1%80%D0%BD%D1%8B%D0%B9_%D0%AF%D1%80_(%D0%90%D1%81%D1%82%D1%80%D0%B0%D1%85%D0%B0%D0%BD%D1%81%D0%BA%D0%B0%D1%8F_%D0%BE%D0%B1%D0%BB%D0%B0%D1%81%D1%82%D1%8C)" TargetMode="External"/><Relationship Id="rId9" Type="http://schemas.openxmlformats.org/officeDocument/2006/relationships/hyperlink" Target="https://ru.wikipedia.org/wiki/1992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&#1082;&#1072;&#1076;&#1099;&#1096;&#1077;&#1074;&#1072;).mp3" TargetMode="Externa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7%D0%BE%D0%BB%D0%BE%D1%82%D0%BE%D0%B5_%D0%BA%D0%BE%D0%BB%D1%8C%D1%86%D0%BE_(%D0%B0%D0%BD%D1%81%D0%B0%D0%BC%D0%B1%D0%BB%D1%8C_%D0%BD%D0%B0%D1%80%D0%BE%D0%B4%D0%BD%D0%BE%D0%B9_%D0%BC%D1%83%D0%B7%D1%8B%D0%BA%D0%B8)" TargetMode="External"/><Relationship Id="rId3" Type="http://schemas.openxmlformats.org/officeDocument/2006/relationships/hyperlink" Target="https://ru.wikipedia.org/wiki/1959_%D0%B3%D0%BE%D0%B4" TargetMode="External"/><Relationship Id="rId7" Type="http://schemas.openxmlformats.org/officeDocument/2006/relationships/hyperlink" Target="https://ru.wikipedia.org/wiki/%D0%AD%D1%80%D0%B7%D1%8F" TargetMode="External"/><Relationship Id="rId12" Type="http://schemas.openxmlformats.org/officeDocument/2006/relationships/hyperlink" Target="https://ru.wikipedia.org/wiki/%D0%9C%D0%BE%D1%80%D0%B4%D0%BE%D0%B2%D0%B8%D1%8F" TargetMode="External"/><Relationship Id="rId2" Type="http://schemas.openxmlformats.org/officeDocument/2006/relationships/hyperlink" Target="https://ru.wikipedia.org/wiki/1_%D0%B8%D1%8E%D0%BD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0%D0%BE%D1%81%D1%81%D0%B8%D1%8F%D0%BD%D0%B5" TargetMode="External"/><Relationship Id="rId11" Type="http://schemas.openxmlformats.org/officeDocument/2006/relationships/hyperlink" Target="https://ru.wikipedia.org/wiki/%D0%9D%D0%B0%D1%80%D0%BE%D0%B4%D0%BD%D0%B0%D1%8F_%D0%B0%D1%80%D1%82%D0%B8%D1%81%D1%82%D0%BA%D0%B0_%D0%A0%D0%BE%D1%81%D1%81%D0%B8%D0%B8" TargetMode="External"/><Relationship Id="rId5" Type="http://schemas.openxmlformats.org/officeDocument/2006/relationships/hyperlink" Target="https://ru.wikipedia.org/wiki/%D0%A2%D0%B0%D1%82%D0%B0%D1%80%D1%81%D0%BA%D0%B0%D1%8F_%D0%90%D0%A1%D0%A1%D0%A0" TargetMode="External"/><Relationship Id="rId10" Type="http://schemas.openxmlformats.org/officeDocument/2006/relationships/hyperlink" Target="https://ru.wikipedia.org/wiki/%D0%91%D1%83%D0%B3%D1%83%D0%BB%D1%8C%D0%BC%D0%B0" TargetMode="External"/><Relationship Id="rId4" Type="http://schemas.openxmlformats.org/officeDocument/2006/relationships/hyperlink" Target="https://ru.wikipedia.org/wiki/%D0%9B%D0%B5%D0%BD%D0%B8%D0%BD%D0%BE%D0%B3%D0%BE%D1%80%D1%81%D0%BA%D0%B8%D0%B9_%D1%80%D0%B0%D0%B9%D0%BE%D0%BD" TargetMode="External"/><Relationship Id="rId9" Type="http://schemas.openxmlformats.org/officeDocument/2006/relationships/hyperlink" Target="https://ru.wikipedia.org/wiki/%D0%9F%D0%BE%D1%87%D1%91%D1%82%D0%BD%D1%8B%D0%B9_%D0%B3%D1%80%D0%B0%D0%B6%D0%B4%D0%B0%D0%BD%D0%B8%D0%BD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5;&#1088;&#1086;&#1077;&#1082;&#1090;%20&#1087;&#1086;%20&#1084;&#1091;&#1079;&#1099;&#1082;&#1077;%20&#1087;&#1088;&#1077;&#1079;&#1077;&#1085;&#1090;&#1072;&#1094;&#1080;&#1103;%20&#1080;%20&#1084;&#1091;&#1079;&#1099;&#1082;&#1072;&#1083;&#1100;&#1085;&#1086;&#1077;%20&#1089;&#1086;&#1087;&#1088;&#1086;&#1074;&#1086;&#1078;&#1076;&#1077;&#1085;&#1080;&#1077;\&#1087;&#1077;&#1083;&#1087;&#1075;&#1077;&#1103;_(zv.fm).mp3" TargetMode="Externa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1986_%D0%B3%D0%BE%D0%B4" TargetMode="External"/><Relationship Id="rId2" Type="http://schemas.openxmlformats.org/officeDocument/2006/relationships/hyperlink" Target="https://ru.wikipedia.org/wiki/14_%D0%B8%D1%8E%D0%BB%D1%8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A0%D0%BE%D0%BC%D0%B0%D0%BD%D1%81" TargetMode="External"/><Relationship Id="rId4" Type="http://schemas.openxmlformats.org/officeDocument/2006/relationships/hyperlink" Target="https://ru.wikipedia.org/wiki/%D0%9D%D0%BE%D0%B2%D0%BE%D1%81%D0%B8%D0%B1%D0%B8%D1%80%D1%81%D0%BA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7356" y="1714488"/>
            <a:ext cx="6600844" cy="3143272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       </a:t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>
                <a:solidFill>
                  <a:schemeClr val="accent1">
                    <a:lumMod val="50000"/>
                  </a:schemeClr>
                </a:solidFill>
              </a:rPr>
              <a:t>Проектно-исследовательская работа по музыке</a:t>
            </a:r>
            <a:br>
              <a:rPr lang="ru-RU" sz="31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100" dirty="0" smtClean="0">
                <a:solidFill>
                  <a:schemeClr val="accent1">
                    <a:lumMod val="50000"/>
                  </a:schemeClr>
                </a:solidFill>
              </a:rPr>
              <a:t>тема:</a:t>
            </a:r>
            <a:r>
              <a:rPr lang="ru-RU" sz="3100" b="1" i="1" dirty="0" smtClean="0">
                <a:solidFill>
                  <a:schemeClr val="accent1">
                    <a:lumMod val="50000"/>
                  </a:schemeClr>
                </a:solidFill>
              </a:rPr>
              <a:t>«Русская </a:t>
            </a:r>
            <a:r>
              <a:rPr lang="ru-RU" sz="3100" b="1" i="1" dirty="0">
                <a:solidFill>
                  <a:schemeClr val="accent1">
                    <a:lumMod val="50000"/>
                  </a:schemeClr>
                </a:solidFill>
              </a:rPr>
              <a:t>народная музыка:</a:t>
            </a:r>
            <a:r>
              <a:rPr lang="ru-RU" sz="31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1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accent1">
                    <a:lumMod val="50000"/>
                  </a:schemeClr>
                </a:solidFill>
              </a:rPr>
              <a:t>истоки, </a:t>
            </a:r>
            <a:r>
              <a:rPr lang="ru-RU" sz="3100" b="1" i="1" dirty="0" smtClean="0">
                <a:solidFill>
                  <a:schemeClr val="accent1">
                    <a:lumMod val="50000"/>
                  </a:schemeClr>
                </a:solidFill>
              </a:rPr>
              <a:t>направления</a:t>
            </a:r>
            <a:r>
              <a:rPr lang="ru-RU" sz="3100" b="1" i="1" dirty="0">
                <a:solidFill>
                  <a:schemeClr val="accent1">
                    <a:lumMod val="50000"/>
                  </a:schemeClr>
                </a:solidFill>
              </a:rPr>
              <a:t> 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                                                    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b="1" u="sng" dirty="0" smtClean="0"/>
              <a:t/>
            </a:r>
            <a:br>
              <a:rPr lang="ru-RU" sz="2700" b="1" u="sng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                                                               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640388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Выполнили:</a:t>
            </a: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Обучающиеся </a:t>
            </a:r>
            <a:r>
              <a:rPr lang="ru-RU" smtClean="0">
                <a:solidFill>
                  <a:schemeClr val="accent3">
                    <a:lumMod val="75000"/>
                  </a:schemeClr>
                </a:solidFill>
              </a:rPr>
              <a:t>4</a:t>
            </a:r>
            <a:r>
              <a:rPr lang="ru-RU" smtClean="0">
                <a:solidFill>
                  <a:schemeClr val="accent3">
                    <a:lumMod val="75000"/>
                  </a:schemeClr>
                </a:solidFill>
              </a:rPr>
              <a:t> класса</a:t>
            </a: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Петров Роман, Чернов Даниил,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Кауц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Карина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, Шнуров Дмитрий.</a:t>
            </a: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Руководитель: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Ворожейкина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Светлана Ивановна.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9370" y="214290"/>
            <a:ext cx="70294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МКОУ «</a:t>
            </a:r>
            <a:r>
              <a:rPr lang="ru-RU" sz="28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Старо-Короткинская</a:t>
            </a:r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ООШ»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5" y="6072206"/>
            <a:ext cx="17145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Рисунок 6" descr="accordeo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2857496"/>
            <a:ext cx="3214710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357166"/>
            <a:ext cx="75009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Цель нашего проекта: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1714488"/>
            <a:ext cx="7512763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457200" indent="-457200">
              <a:buAutoNum type="arabicPeriod"/>
            </a:pPr>
            <a:r>
              <a:rPr lang="ru-RU" sz="3200" b="1" cap="none" spc="0" dirty="0" smtClean="0">
                <a:ln/>
                <a:solidFill>
                  <a:schemeClr val="accent3"/>
                </a:solidFill>
                <a:effectLst/>
              </a:rPr>
              <a:t>Проследить историю возникновения народной музыки.</a:t>
            </a:r>
          </a:p>
          <a:p>
            <a:pPr marL="457200" indent="-457200"/>
            <a:r>
              <a:rPr lang="ru-RU" sz="3200" b="1" dirty="0" smtClean="0">
                <a:ln/>
                <a:solidFill>
                  <a:schemeClr val="accent3"/>
                </a:solidFill>
              </a:rPr>
              <a:t>2. Познакомиться с исполнителями русской народной музыки.</a:t>
            </a:r>
          </a:p>
          <a:p>
            <a:r>
              <a:rPr lang="ru-RU" sz="3200" b="1" dirty="0" smtClean="0">
                <a:ln/>
                <a:solidFill>
                  <a:schemeClr val="accent3"/>
                </a:solidFill>
              </a:rPr>
              <a:t>3</a:t>
            </a:r>
            <a:r>
              <a:rPr lang="ru-RU" sz="3200" b="1" cap="none" spc="0" dirty="0" smtClean="0">
                <a:ln/>
                <a:solidFill>
                  <a:schemeClr val="accent3"/>
                </a:solidFill>
                <a:effectLst/>
              </a:rPr>
              <a:t>. Определить роль народной музыки</a:t>
            </a:r>
            <a:endParaRPr lang="ru-RU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85860"/>
            <a:ext cx="7467600" cy="5188092"/>
          </a:xfrm>
        </p:spPr>
        <p:txBody>
          <a:bodyPr>
            <a:normAutofit/>
          </a:bodyPr>
          <a:lstStyle/>
          <a:p>
            <a:r>
              <a:rPr lang="ru-RU" dirty="0" smtClean="0"/>
              <a:t>Не секрет, что в наше время люди стали меньше слушать хорошей музыки, их заменила популярная ,«клубная музыка». </a:t>
            </a:r>
          </a:p>
          <a:p>
            <a:r>
              <a:rPr lang="ru-RU" dirty="0" smtClean="0"/>
              <a:t>Ни один народ в Европе не имеет такого богатства песен и напевов, красивых и оригинальных, как русский народ.</a:t>
            </a:r>
          </a:p>
          <a:p>
            <a:r>
              <a:rPr lang="ru-RU" dirty="0" smtClean="0"/>
              <a:t>Сюжеты народной музыки разнообразны в них входят: сказочные сюжеты, образы природы, образы времён года и погоды, исторические сюжеты, героические образы в музыке.</a:t>
            </a:r>
          </a:p>
          <a:p>
            <a:r>
              <a:rPr lang="ru-RU" dirty="0" smtClean="0"/>
              <a:t>Поэтому мы решили, что этой теме нужно уделить внимание и познакомить наших одноклассников с русской народной музыкой.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357166"/>
            <a:ext cx="70723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Актуальность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286808" cy="1643050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C00000"/>
                </a:solidFill>
              </a:rPr>
              <a:t/>
            </a:r>
            <a:br>
              <a:rPr lang="ru-RU" sz="2700" dirty="0" smtClean="0">
                <a:solidFill>
                  <a:srgbClr val="C00000"/>
                </a:solidFill>
              </a:rPr>
            </a:br>
            <a:r>
              <a:rPr lang="ru-RU" sz="2700" dirty="0" smtClean="0">
                <a:solidFill>
                  <a:srgbClr val="C00000"/>
                </a:solidFill>
              </a:rPr>
              <a:t/>
            </a:r>
            <a:br>
              <a:rPr lang="ru-RU" sz="2700" dirty="0" smtClean="0">
                <a:solidFill>
                  <a:srgbClr val="C00000"/>
                </a:solidFill>
              </a:rPr>
            </a:br>
            <a:r>
              <a:rPr lang="ru-RU" sz="2700" dirty="0" smtClean="0">
                <a:solidFill>
                  <a:srgbClr val="C00000"/>
                </a:solidFill>
              </a:rPr>
              <a:t/>
            </a:r>
            <a:br>
              <a:rPr lang="ru-RU" sz="2700" dirty="0" smtClean="0">
                <a:solidFill>
                  <a:srgbClr val="C00000"/>
                </a:solidFill>
              </a:rPr>
            </a:br>
            <a:r>
              <a:rPr lang="ru-RU" sz="2200" dirty="0" smtClean="0">
                <a:solidFill>
                  <a:srgbClr val="C00000"/>
                </a:solidFill>
              </a:rPr>
              <a:t>Истоки русской народной музыки восходят к фольклору </a:t>
            </a:r>
            <a:r>
              <a:rPr lang="ru-RU" sz="2200" dirty="0" smtClean="0">
                <a:solidFill>
                  <a:srgbClr val="C00000"/>
                </a:solidFill>
                <a:hlinkClick r:id="rId2" tooltip="Славяне"/>
              </a:rPr>
              <a:t>славянских</a:t>
            </a:r>
            <a:r>
              <a:rPr lang="ru-RU" sz="2200" dirty="0" smtClean="0">
                <a:solidFill>
                  <a:srgbClr val="C00000"/>
                </a:solidFill>
              </a:rPr>
              <a:t> племён, которые жили на территории </a:t>
            </a:r>
            <a:r>
              <a:rPr lang="ru-RU" sz="2200" dirty="0" smtClean="0">
                <a:solidFill>
                  <a:srgbClr val="C00000"/>
                </a:solidFill>
                <a:hlinkClick r:id="rId3" tooltip="Киевская Русь"/>
              </a:rPr>
              <a:t>Киевской Руси</a:t>
            </a:r>
            <a:r>
              <a:rPr lang="ru-RU" sz="2200" dirty="0" smtClean="0">
                <a:solidFill>
                  <a:srgbClr val="C00000"/>
                </a:solidFill>
              </a:rPr>
              <a:t>.</a:t>
            </a:r>
            <a:br>
              <a:rPr lang="ru-RU" sz="2200" dirty="0" smtClean="0">
                <a:solidFill>
                  <a:srgbClr val="C00000"/>
                </a:solidFill>
              </a:rPr>
            </a:br>
            <a:r>
              <a:rPr lang="ru-RU" sz="2200" dirty="0" smtClean="0">
                <a:solidFill>
                  <a:srgbClr val="C00000"/>
                </a:solidFill>
              </a:rPr>
              <a:t>Русская народная музыка не была однородна. </a:t>
            </a:r>
            <a:r>
              <a:rPr lang="ru-RU" sz="2000" dirty="0" smtClean="0">
                <a:solidFill>
                  <a:srgbClr val="C00000"/>
                </a:solidFill>
              </a:rPr>
              <a:t>Она включала в себя финно-угорские, тюркские и другие прототипы.</a:t>
            </a:r>
            <a:endParaRPr lang="ru-RU" sz="22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kautz\Desktop\21412201217260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2006" y="2714620"/>
            <a:ext cx="4067167" cy="3873493"/>
          </a:xfrm>
          <a:prstGeom prst="rect">
            <a:avLst/>
          </a:prstGeom>
          <a:noFill/>
        </p:spPr>
      </p:pic>
      <p:pic>
        <p:nvPicPr>
          <p:cNvPr id="1028" name="Picture 4" descr="http://to-world-travel.ru/img/2015/042610/124575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1643050"/>
            <a:ext cx="4800600" cy="2781300"/>
          </a:xfrm>
          <a:prstGeom prst="rect">
            <a:avLst/>
          </a:prstGeom>
          <a:noFill/>
        </p:spPr>
      </p:pic>
      <p:sp>
        <p:nvSpPr>
          <p:cNvPr id="1030" name="AutoShape 6" descr="http://proxy.whoisaaronbrown.com/proxy/http:/www.varvar.ru/arhiv/gallery/russian/vasnetsov_v_m/images/vasnetsov_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://proxy.whoisaaronbrown.com/proxy/http:/www.varvar.ru/arhiv/gallery/russian/vasnetsov_v_m/images/vasnetsov_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kautz\Desktop\vasnetsov_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3286124"/>
            <a:ext cx="4214842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512876"/>
          </a:xfrm>
        </p:spPr>
        <p:txBody>
          <a:bodyPr>
            <a:noAutofit/>
          </a:bodyPr>
          <a:lstStyle/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>
                <a:solidFill>
                  <a:srgbClr val="C00000"/>
                </a:solidFill>
              </a:rPr>
              <a:t>Появились первые музыканты- скоморохи. Скоморохи были носителями синтетических форм народного искусства, соединявших пение, игру на музыкальных инструментах, пляски, медвежью потеху, кукольные представления, выступления в масках, фокусы. Скоморохи- это уличные музыканты. Они выступали так же на пирах и др. праздниках.</a:t>
            </a:r>
            <a:endParaRPr lang="ru-RU" sz="1600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 flipH="1">
            <a:off x="502914" y="1928802"/>
            <a:ext cx="3497579" cy="29928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343400" y="1928802"/>
            <a:ext cx="3657600" cy="29928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kautz\Desktop\eb94a0a4e97e4b9ec8fcc27bbed94bfb.gi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928802"/>
            <a:ext cx="3571900" cy="4714908"/>
          </a:xfrm>
          <a:prstGeom prst="rect">
            <a:avLst/>
          </a:prstGeom>
          <a:noFill/>
        </p:spPr>
      </p:pic>
      <p:pic>
        <p:nvPicPr>
          <p:cNvPr id="16387" name="Picture 3" descr="C:\Users\kautz\Desktop\459371_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928802"/>
            <a:ext cx="3357586" cy="4714908"/>
          </a:xfrm>
          <a:prstGeom prst="rect">
            <a:avLst/>
          </a:prstGeom>
          <a:noFill/>
        </p:spPr>
      </p:pic>
      <p:pic>
        <p:nvPicPr>
          <p:cNvPr id="16388" name="Picture 4" descr="C:\Users\kautz\Desktop\Скоморох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928802"/>
            <a:ext cx="4286280" cy="4714908"/>
          </a:xfrm>
          <a:prstGeom prst="rect">
            <a:avLst/>
          </a:prstGeom>
          <a:noFill/>
        </p:spPr>
      </p:pic>
      <p:pic>
        <p:nvPicPr>
          <p:cNvPr id="16390" name="Picture 6" descr="C:\Users\kautz\Desktop\25230314674_c41d511d98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1928802"/>
            <a:ext cx="4357718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97568"/>
          </a:xfrm>
        </p:spPr>
        <p:txBody>
          <a:bodyPr>
            <a:noAutofit/>
          </a:bodyPr>
          <a:lstStyle/>
          <a:p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sz="quarter" idx="1"/>
          </p:nvPr>
        </p:nvSpPr>
        <p:spPr>
          <a:xfrm>
            <a:off x="457200" y="285728"/>
            <a:ext cx="7467600" cy="5572164"/>
          </a:xfrm>
        </p:spPr>
        <p:txBody>
          <a:bodyPr>
            <a:normAutofit/>
          </a:bodyPr>
          <a:lstStyle/>
          <a:p>
            <a:pPr algn="ctr"/>
            <a:r>
              <a:rPr lang="ru-RU" sz="3500" b="1" dirty="0" smtClean="0">
                <a:solidFill>
                  <a:srgbClr val="FF0000"/>
                </a:solidFill>
              </a:rPr>
              <a:t>Среди основных жанров народной музыки можно выделить:</a:t>
            </a:r>
          </a:p>
          <a:p>
            <a:pPr algn="ctr"/>
            <a:endParaRPr lang="ru-RU" sz="3500" b="1" dirty="0" smtClean="0">
              <a:solidFill>
                <a:srgbClr val="FF0000"/>
              </a:solidFill>
            </a:endParaRPr>
          </a:p>
          <a:p>
            <a:r>
              <a:rPr lang="ru-RU" sz="2800" dirty="0" smtClean="0"/>
              <a:t>-</a:t>
            </a:r>
            <a:r>
              <a:rPr lang="ru-RU" sz="3600" i="1" dirty="0" smtClean="0"/>
              <a:t>календарные обрядовые песни</a:t>
            </a:r>
          </a:p>
          <a:p>
            <a:r>
              <a:rPr lang="ru-RU" sz="3600" i="1" dirty="0" smtClean="0"/>
              <a:t>-свадебные</a:t>
            </a:r>
          </a:p>
          <a:p>
            <a:r>
              <a:rPr lang="ru-RU" sz="3600" i="1" dirty="0" smtClean="0"/>
              <a:t>-эпические</a:t>
            </a:r>
          </a:p>
          <a:p>
            <a:r>
              <a:rPr lang="ru-RU" sz="3600" i="1" dirty="0" smtClean="0"/>
              <a:t>-танцевальные</a:t>
            </a:r>
          </a:p>
          <a:p>
            <a:r>
              <a:rPr lang="ru-RU" sz="3600" i="1" dirty="0" smtClean="0"/>
              <a:t>-лирические</a:t>
            </a:r>
            <a:endParaRPr lang="ru-RU" sz="3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Picture 2" descr="C:\Users\kautz\Desktop\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00174"/>
            <a:ext cx="7643866" cy="492922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42910" y="357166"/>
            <a:ext cx="65008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Свадебные: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-_svadebnaya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429520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296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Picture 4" descr="C:\Users\kautz\Desktop\879312-predvaritelnie-svadebnie-obriady-450x30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571612"/>
            <a:ext cx="7500990" cy="478634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571472" y="285728"/>
            <a:ext cx="7215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Хороводные: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хороводная песня – Ой, ли ли .. (www.petamusic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786710" y="78579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8709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image (1)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57158" y="1571612"/>
            <a:ext cx="8001056" cy="4857784"/>
          </a:xfrm>
        </p:spPr>
      </p:pic>
      <p:sp>
        <p:nvSpPr>
          <p:cNvPr id="4" name="Прямоугольник 3"/>
          <p:cNvSpPr/>
          <p:nvPr/>
        </p:nvSpPr>
        <p:spPr>
          <a:xfrm>
            <a:off x="714348" y="285728"/>
            <a:ext cx="68161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Танцевальные: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_Plyasovaya_svadba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001024" y="78579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26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folklornaja_gruppa_uslada_g_jaroslavl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34353" y="1600200"/>
            <a:ext cx="7313294" cy="4873625"/>
          </a:xfrm>
        </p:spPr>
      </p:pic>
      <p:sp>
        <p:nvSpPr>
          <p:cNvPr id="4" name="Прямоугольник 3"/>
          <p:cNvSpPr/>
          <p:nvPr/>
        </p:nvSpPr>
        <p:spPr>
          <a:xfrm>
            <a:off x="785786" y="285728"/>
            <a:ext cx="70009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Лирические: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7" name="-_Oy_moroz_moroz__muzofon.co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715272" y="107154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81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571480"/>
            <a:ext cx="750099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/>
                <a:solidFill>
                  <a:schemeClr val="accent3"/>
                </a:solidFill>
              </a:rPr>
              <a:t>В нашем </a:t>
            </a:r>
            <a:r>
              <a:rPr lang="ru-RU" sz="3600" b="1" dirty="0" err="1" smtClean="0">
                <a:ln/>
                <a:solidFill>
                  <a:schemeClr val="accent3"/>
                </a:solidFill>
              </a:rPr>
              <a:t>Старо-Короткинском</a:t>
            </a:r>
            <a:r>
              <a:rPr lang="ru-RU" sz="3600" b="1" dirty="0" smtClean="0">
                <a:ln/>
                <a:solidFill>
                  <a:schemeClr val="accent3"/>
                </a:solidFill>
              </a:rPr>
              <a:t> Доме Культуры народной музыке уделяют большое внимание.</a:t>
            </a:r>
          </a:p>
          <a:p>
            <a:pPr algn="ctr"/>
            <a:r>
              <a:rPr lang="ru-RU" sz="3600" b="1" dirty="0" smtClean="0">
                <a:ln/>
                <a:solidFill>
                  <a:schemeClr val="accent3"/>
                </a:solidFill>
              </a:rPr>
              <a:t>Этим занимаются руководители- </a:t>
            </a:r>
            <a:r>
              <a:rPr lang="ru-RU" sz="3600" b="1" dirty="0" err="1" smtClean="0">
                <a:ln/>
                <a:solidFill>
                  <a:schemeClr val="accent3"/>
                </a:solidFill>
              </a:rPr>
              <a:t>Ворожейкина</a:t>
            </a:r>
            <a:r>
              <a:rPr lang="ru-RU" sz="3600" b="1" dirty="0" smtClean="0">
                <a:ln/>
                <a:solidFill>
                  <a:schemeClr val="accent3"/>
                </a:solidFill>
              </a:rPr>
              <a:t> Светлана Ивановна и </a:t>
            </a:r>
            <a:r>
              <a:rPr lang="ru-RU" sz="3600" b="1" dirty="0" err="1" smtClean="0">
                <a:ln/>
                <a:solidFill>
                  <a:schemeClr val="accent3"/>
                </a:solidFill>
              </a:rPr>
              <a:t>Кауц</a:t>
            </a:r>
            <a:r>
              <a:rPr lang="ru-RU" sz="3600" b="1" dirty="0" smtClean="0">
                <a:ln/>
                <a:solidFill>
                  <a:schemeClr val="accent3"/>
                </a:solidFill>
              </a:rPr>
              <a:t> Светлана Викторовна.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 (8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214290"/>
            <a:ext cx="6498167" cy="4873625"/>
          </a:xfrm>
        </p:spPr>
      </p:pic>
      <p:pic>
        <p:nvPicPr>
          <p:cNvPr id="5" name="Рисунок 4" descr="image (9).jpg"/>
          <p:cNvPicPr>
            <a:picLocks noChangeAspect="1"/>
          </p:cNvPicPr>
          <p:nvPr/>
        </p:nvPicPr>
        <p:blipFill>
          <a:blip r:embed="rId3"/>
          <a:srcRect l="14844" r="17968"/>
          <a:stretch>
            <a:fillRect/>
          </a:stretch>
        </p:blipFill>
        <p:spPr>
          <a:xfrm>
            <a:off x="2071669" y="2071678"/>
            <a:ext cx="6777857" cy="45809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7467600" cy="6116786"/>
          </a:xfrm>
        </p:spPr>
        <p:txBody>
          <a:bodyPr/>
          <a:lstStyle/>
          <a:p>
            <a:r>
              <a:rPr lang="ru-RU" sz="2800" b="1" dirty="0" smtClean="0">
                <a:ln/>
                <a:solidFill>
                  <a:schemeClr val="accent3"/>
                </a:solidFill>
              </a:rPr>
              <a:t>Ребята групп «Созвездие» и «Веселые нотки» с удовольствием поют народные песни, танцуют народные танцы, играют на ложках, танцуют стилизованные народные танцы.</a:t>
            </a:r>
          </a:p>
          <a:p>
            <a:endParaRPr lang="ru-RU" sz="2800" b="1" dirty="0" smtClean="0">
              <a:ln/>
              <a:solidFill>
                <a:schemeClr val="accent3"/>
              </a:solidFill>
            </a:endParaRPr>
          </a:p>
          <a:p>
            <a:endParaRPr lang="ru-RU" dirty="0"/>
          </a:p>
        </p:txBody>
      </p:sp>
      <p:pic>
        <p:nvPicPr>
          <p:cNvPr id="5" name="Рисунок 4" descr="image (6).jpg"/>
          <p:cNvPicPr>
            <a:picLocks noChangeAspect="1"/>
          </p:cNvPicPr>
          <p:nvPr/>
        </p:nvPicPr>
        <p:blipFill>
          <a:blip r:embed="rId2"/>
          <a:srcRect l="25000" t="27083" r="17187"/>
          <a:stretch>
            <a:fillRect/>
          </a:stretch>
        </p:blipFill>
        <p:spPr>
          <a:xfrm>
            <a:off x="3500430" y="2928934"/>
            <a:ext cx="4143404" cy="3571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 (3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285728"/>
            <a:ext cx="8429684" cy="613602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 (5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1000108"/>
            <a:ext cx="8429684" cy="54292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285728"/>
            <a:ext cx="8215370" cy="618809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 (10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642918"/>
            <a:ext cx="8286808" cy="55007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 (4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285728"/>
            <a:ext cx="8143932" cy="618809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51168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85728"/>
            <a:ext cx="785818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Исполнителей народной музыки много, но хочется выделить самых известных: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Лидия_Руславнова_и_военнослужащие_Красной_армии_в_Берлине (2)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857356" y="1825580"/>
            <a:ext cx="4572032" cy="4762533"/>
          </a:xfrm>
        </p:spPr>
      </p:pic>
      <p:sp>
        <p:nvSpPr>
          <p:cNvPr id="4" name="Прямоугольник 3"/>
          <p:cNvSpPr/>
          <p:nvPr/>
        </p:nvSpPr>
        <p:spPr>
          <a:xfrm>
            <a:off x="357158" y="500042"/>
            <a:ext cx="792961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/>
                <a:solidFill>
                  <a:schemeClr val="accent3"/>
                </a:solidFill>
                <a:effectLst/>
              </a:rPr>
              <a:t>Лидия Андреевна </a:t>
            </a:r>
          </a:p>
          <a:p>
            <a:pPr algn="ctr"/>
            <a:r>
              <a:rPr lang="ru-RU" sz="4400" b="1" cap="none" spc="0" dirty="0" smtClean="0">
                <a:ln/>
                <a:solidFill>
                  <a:schemeClr val="accent3"/>
                </a:solidFill>
                <a:effectLst/>
              </a:rPr>
              <a:t>Русланова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7" name="русланов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6929454" y="107154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200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7467600" cy="611678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hlinkClick r:id="rId2" tooltip="27 октября"/>
              </a:rPr>
              <a:t>14 (27) октября</a:t>
            </a:r>
            <a:r>
              <a:rPr lang="ru-RU" dirty="0" smtClean="0"/>
              <a:t> </a:t>
            </a:r>
            <a:r>
              <a:rPr lang="ru-RU" dirty="0" smtClean="0">
                <a:hlinkClick r:id="rId3" tooltip="1900"/>
              </a:rPr>
              <a:t>1900</a:t>
            </a:r>
            <a:r>
              <a:rPr lang="ru-RU" dirty="0" smtClean="0"/>
              <a:t>, село </a:t>
            </a:r>
            <a:r>
              <a:rPr lang="ru-RU" dirty="0" smtClean="0">
                <a:hlinkClick r:id="rId4" tooltip="Чернавка (Вольский район) (страница отсутствует)"/>
              </a:rPr>
              <a:t>Чернавка</a:t>
            </a:r>
            <a:r>
              <a:rPr lang="ru-RU" dirty="0" smtClean="0"/>
              <a:t>, </a:t>
            </a:r>
            <a:r>
              <a:rPr lang="ru-RU" dirty="0" err="1" smtClean="0">
                <a:hlinkClick r:id="rId5" tooltip="Сердобский уезд"/>
              </a:rPr>
              <a:t>Сердобский</a:t>
            </a:r>
            <a:r>
              <a:rPr lang="ru-RU" dirty="0" smtClean="0">
                <a:hlinkClick r:id="rId5" tooltip="Сердобский уезд"/>
              </a:rPr>
              <a:t> уезд</a:t>
            </a:r>
            <a:r>
              <a:rPr lang="ru-RU" dirty="0" smtClean="0"/>
              <a:t>, </a:t>
            </a:r>
            <a:r>
              <a:rPr lang="ru-RU" dirty="0" smtClean="0">
                <a:hlinkClick r:id="rId6" tooltip="Саратовская губерния"/>
              </a:rPr>
              <a:t>Саратовская губерния</a:t>
            </a:r>
            <a:r>
              <a:rPr lang="ru-RU" dirty="0" smtClean="0"/>
              <a:t> — </a:t>
            </a:r>
            <a:r>
              <a:rPr lang="ru-RU" dirty="0" smtClean="0">
                <a:hlinkClick r:id="rId7" tooltip="21 сентября"/>
              </a:rPr>
              <a:t>21 сентября</a:t>
            </a:r>
            <a:r>
              <a:rPr lang="ru-RU" dirty="0" smtClean="0"/>
              <a:t> </a:t>
            </a:r>
            <a:r>
              <a:rPr lang="ru-RU" dirty="0" smtClean="0">
                <a:hlinkClick r:id="rId8" tooltip="1973"/>
              </a:rPr>
              <a:t>1973</a:t>
            </a:r>
            <a:r>
              <a:rPr lang="ru-RU" dirty="0" smtClean="0"/>
              <a:t>, </a:t>
            </a:r>
            <a:r>
              <a:rPr lang="ru-RU" dirty="0" smtClean="0">
                <a:hlinkClick r:id="rId9" tooltip="Москва"/>
              </a:rPr>
              <a:t>Москва</a:t>
            </a:r>
            <a:r>
              <a:rPr lang="ru-RU" dirty="0" smtClean="0"/>
              <a:t>) — российская и советская </a:t>
            </a:r>
            <a:r>
              <a:rPr lang="ru-RU" u="sng" dirty="0" smtClean="0">
                <a:hlinkClick r:id="rId10" tooltip="Певица"/>
              </a:rPr>
              <a:t>певица</a:t>
            </a:r>
            <a:r>
              <a:rPr lang="ru-RU" dirty="0" smtClean="0"/>
              <a:t>, </a:t>
            </a:r>
            <a:r>
              <a:rPr lang="ru-RU" dirty="0" smtClean="0">
                <a:hlinkClick r:id="rId11" tooltip="Заслуженная артистка РСФСР"/>
              </a:rPr>
              <a:t>Заслуженная артистка РСФСР</a:t>
            </a:r>
            <a:r>
              <a:rPr lang="ru-RU" dirty="0" smtClean="0"/>
              <a:t> (27 июня 1942). Основное место в репертуаре Руслановой занимали </a:t>
            </a:r>
            <a:r>
              <a:rPr lang="ru-RU" dirty="0" smtClean="0">
                <a:hlinkClick r:id="rId12" tooltip="Русская народная песня"/>
              </a:rPr>
              <a:t>русские народные песни</a:t>
            </a:r>
            <a:r>
              <a:rPr lang="ru-RU" dirty="0" smtClean="0"/>
              <a:t>. Лидия Русланова была одной из самых популярных исполнителей в СССР, а её исполнение русских народных песен считают эталонным.</a:t>
            </a:r>
          </a:p>
          <a:p>
            <a:r>
              <a:rPr lang="ru-RU" dirty="0" smtClean="0"/>
              <a:t>Лидия Русланова обладала красивым и сильным голосом широкого диапазона. Она создала свой стиль исполнения народных песен, которые она собирала всю жизнь. Среди наиболее популярных её песен: «Степь да степь кругом», «Липа вековая», «Я на горку шла», «Златые горы», «Окрасился месяц багрянцем», «</a:t>
            </a:r>
            <a:r>
              <a:rPr lang="ru-RU" dirty="0" smtClean="0">
                <a:hlinkClick r:id="rId13" tooltip="Светит месяц"/>
              </a:rPr>
              <a:t>Светит месяц</a:t>
            </a:r>
            <a:r>
              <a:rPr lang="ru-RU" dirty="0" smtClean="0"/>
              <a:t>», «</a:t>
            </a:r>
            <a:r>
              <a:rPr lang="ru-RU" dirty="0" smtClean="0">
                <a:hlinkClick r:id="rId14" tooltip="Валенки (песня)"/>
              </a:rPr>
              <a:t>Валенки</a:t>
            </a:r>
            <a:r>
              <a:rPr lang="ru-RU" dirty="0" smtClean="0"/>
              <a:t>» и многие другие. Лидия Русланова исполняла и песни советских композиторов. Одной из первых исполнила «</a:t>
            </a:r>
            <a:r>
              <a:rPr lang="ru-RU" dirty="0" smtClean="0">
                <a:hlinkClick r:id="rId15" tooltip="Катюша (песня)"/>
              </a:rPr>
              <a:t>Катюшу</a:t>
            </a:r>
            <a:r>
              <a:rPr lang="ru-RU" dirty="0" smtClean="0"/>
              <a:t>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ь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71472" y="1500174"/>
            <a:ext cx="7429551" cy="4929222"/>
          </a:xfrm>
        </p:spPr>
      </p:pic>
      <p:sp>
        <p:nvSpPr>
          <p:cNvPr id="4" name="Прямоугольник 3"/>
          <p:cNvSpPr/>
          <p:nvPr/>
        </p:nvSpPr>
        <p:spPr>
          <a:xfrm>
            <a:off x="500034" y="428604"/>
            <a:ext cx="76267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Федор Шаляпин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Федор+Шаляпин_-_Дубинушка%2C+русская+народная+песн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001024" y="50004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1242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7467600" cy="6045348"/>
          </a:xfrm>
        </p:spPr>
        <p:txBody>
          <a:bodyPr>
            <a:normAutofit/>
          </a:bodyPr>
          <a:lstStyle/>
          <a:p>
            <a:r>
              <a:rPr lang="ru-RU" b="1" dirty="0" smtClean="0"/>
              <a:t>Родился</a:t>
            </a:r>
            <a:r>
              <a:rPr lang="ru-RU" dirty="0" smtClean="0"/>
              <a:t>(1 </a:t>
            </a:r>
            <a:r>
              <a:rPr lang="ru-RU" u="sng" dirty="0" smtClean="0">
                <a:hlinkClick r:id="rId2" tooltip="13 февраля"/>
              </a:rPr>
              <a:t>[13] февраля</a:t>
            </a:r>
            <a:r>
              <a:rPr lang="ru-RU" dirty="0" smtClean="0"/>
              <a:t> </a:t>
            </a:r>
            <a:r>
              <a:rPr lang="ru-RU" u="sng" dirty="0" smtClean="0">
                <a:hlinkClick r:id="rId3" tooltip="1873 год"/>
              </a:rPr>
              <a:t>1873</a:t>
            </a:r>
            <a:r>
              <a:rPr lang="ru-RU" dirty="0" smtClean="0"/>
              <a:t>, </a:t>
            </a:r>
            <a:r>
              <a:rPr lang="ru-RU" u="sng" dirty="0" smtClean="0">
                <a:hlinkClick r:id="rId4" tooltip="Казань"/>
              </a:rPr>
              <a:t>Казань</a:t>
            </a:r>
            <a:r>
              <a:rPr lang="ru-RU" dirty="0" smtClean="0"/>
              <a:t> — </a:t>
            </a:r>
            <a:r>
              <a:rPr lang="ru-RU" u="sng" dirty="0" smtClean="0">
                <a:hlinkClick r:id="rId5" tooltip="12 апреля"/>
              </a:rPr>
              <a:t>12 апреля</a:t>
            </a:r>
            <a:r>
              <a:rPr lang="ru-RU" dirty="0" smtClean="0"/>
              <a:t> </a:t>
            </a:r>
            <a:r>
              <a:rPr lang="ru-RU" u="sng" dirty="0" smtClean="0">
                <a:hlinkClick r:id="rId6" tooltip="1938 год"/>
              </a:rPr>
              <a:t>1938</a:t>
            </a:r>
            <a:r>
              <a:rPr lang="ru-RU" dirty="0" smtClean="0"/>
              <a:t>, </a:t>
            </a:r>
            <a:r>
              <a:rPr lang="ru-RU" u="sng" dirty="0" smtClean="0">
                <a:hlinkClick r:id="rId7" tooltip="Париж"/>
              </a:rPr>
              <a:t>Париж</a:t>
            </a:r>
            <a:r>
              <a:rPr lang="ru-RU" dirty="0" smtClean="0"/>
              <a:t>) — </a:t>
            </a:r>
            <a:r>
              <a:rPr lang="ru-RU" u="sng" dirty="0" smtClean="0">
                <a:hlinkClick r:id="rId8" tooltip="Российская империя"/>
              </a:rPr>
              <a:t>русский</a:t>
            </a:r>
            <a:r>
              <a:rPr lang="ru-RU" dirty="0" smtClean="0"/>
              <a:t> оперный и камерный певец (высокий </a:t>
            </a:r>
            <a:r>
              <a:rPr lang="ru-RU" u="sng" dirty="0" smtClean="0">
                <a:hlinkClick r:id="rId9" tooltip="Бас"/>
              </a:rPr>
              <a:t>бас</a:t>
            </a:r>
            <a:r>
              <a:rPr lang="ru-RU" dirty="0" smtClean="0"/>
              <a:t>), в разное время солист </a:t>
            </a:r>
            <a:r>
              <a:rPr lang="ru-RU" u="sng" dirty="0" smtClean="0">
                <a:hlinkClick r:id="rId10" tooltip="Большой театр"/>
              </a:rPr>
              <a:t>Большого</a:t>
            </a:r>
            <a:r>
              <a:rPr lang="ru-RU" dirty="0" smtClean="0"/>
              <a:t> и </a:t>
            </a:r>
            <a:r>
              <a:rPr lang="ru-RU" u="sng" dirty="0" err="1" smtClean="0">
                <a:hlinkClick r:id="rId11" tooltip="Мариинский театр"/>
              </a:rPr>
              <a:t>Мариинского</a:t>
            </a:r>
            <a:r>
              <a:rPr lang="ru-RU" dirty="0" smtClean="0"/>
              <a:t> театров, а также театра </a:t>
            </a:r>
            <a:r>
              <a:rPr lang="ru-RU" u="sng" dirty="0" smtClean="0">
                <a:hlinkClick r:id="rId12" tooltip="Метрополитен Опера"/>
              </a:rPr>
              <a:t>Метрополитен Опера</a:t>
            </a:r>
            <a:r>
              <a:rPr lang="ru-RU" dirty="0" smtClean="0"/>
              <a:t>, первый </a:t>
            </a:r>
            <a:r>
              <a:rPr lang="ru-RU" u="sng" dirty="0" smtClean="0">
                <a:hlinkClick r:id="rId13" tooltip="Народный артист"/>
              </a:rPr>
              <a:t>народный артист Республики</a:t>
            </a:r>
            <a:r>
              <a:rPr lang="ru-RU" dirty="0" smtClean="0"/>
              <a:t> (1918—1927, звание возвращено в 1991), в 1918—1921 годах — художественный руководитель </a:t>
            </a:r>
            <a:r>
              <a:rPr lang="ru-RU" dirty="0" err="1" smtClean="0"/>
              <a:t>Мариинского</a:t>
            </a:r>
            <a:r>
              <a:rPr lang="ru-RU" dirty="0" smtClean="0"/>
              <a:t> театра. Имеет репутацию артиста, соединившего в своём творчестве «прирождённую музыкальность, яркие вокальные данные, необыкновенное актёрское мастерство». Занимался также </a:t>
            </a:r>
            <a:r>
              <a:rPr lang="ru-RU" u="sng" dirty="0" smtClean="0">
                <a:hlinkClick r:id="rId14" tooltip="Живопись"/>
              </a:rPr>
              <a:t>живописью</a:t>
            </a:r>
            <a:r>
              <a:rPr lang="ru-RU" dirty="0" smtClean="0"/>
              <a:t>, </a:t>
            </a:r>
            <a:r>
              <a:rPr lang="ru-RU" u="sng" dirty="0" smtClean="0">
                <a:hlinkClick r:id="rId15" tooltip="Графика"/>
              </a:rPr>
              <a:t>графикой</a:t>
            </a:r>
            <a:r>
              <a:rPr lang="ru-RU" dirty="0" smtClean="0"/>
              <a:t> и </a:t>
            </a:r>
            <a:r>
              <a:rPr lang="ru-RU" u="sng" dirty="0" smtClean="0">
                <a:hlinkClick r:id="rId16" tooltip="Скульптура"/>
              </a:rPr>
              <a:t>скульптурой</a:t>
            </a:r>
            <a:r>
              <a:rPr lang="ru-RU" dirty="0" smtClean="0"/>
              <a:t>, снимался в кино. Оказал большое влияние на мировое оперное искусство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BabkinaNG2012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85720" y="1714488"/>
            <a:ext cx="3148337" cy="4873625"/>
          </a:xfrm>
        </p:spPr>
      </p:pic>
      <p:sp>
        <p:nvSpPr>
          <p:cNvPr id="4" name="Прямоугольник 3"/>
          <p:cNvSpPr/>
          <p:nvPr/>
        </p:nvSpPr>
        <p:spPr>
          <a:xfrm>
            <a:off x="285720" y="214290"/>
            <a:ext cx="842968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Надежда Бабкина</a:t>
            </a:r>
          </a:p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 ансамбль « Русская песня»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Рисунок 5" descr="6-kopiy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2858448"/>
            <a:ext cx="5643602" cy="3999552"/>
          </a:xfrm>
          <a:prstGeom prst="rect">
            <a:avLst/>
          </a:prstGeom>
        </p:spPr>
      </p:pic>
      <p:pic>
        <p:nvPicPr>
          <p:cNvPr id="8" name="бабкина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286776" y="71435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0553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7467600" cy="6116786"/>
          </a:xfrm>
        </p:spPr>
        <p:txBody>
          <a:bodyPr/>
          <a:lstStyle/>
          <a:p>
            <a:r>
              <a:rPr lang="ru-RU" sz="2800" b="1" dirty="0" smtClean="0"/>
              <a:t>Надежда Георгиевна </a:t>
            </a:r>
            <a:r>
              <a:rPr lang="ru-RU" sz="2800" b="1" dirty="0" err="1" smtClean="0"/>
              <a:t>Ба́бкина</a:t>
            </a:r>
            <a:r>
              <a:rPr lang="ru-RU" sz="2800" dirty="0" smtClean="0"/>
              <a:t> (в первом замужестве — </a:t>
            </a:r>
            <a:r>
              <a:rPr lang="ru-RU" sz="2800" b="1" dirty="0" err="1" smtClean="0"/>
              <a:t>Заседа́телева</a:t>
            </a:r>
            <a:r>
              <a:rPr lang="ru-RU" sz="2800" dirty="0" smtClean="0"/>
              <a:t>; </a:t>
            </a:r>
            <a:r>
              <a:rPr lang="ru-RU" sz="2800" u="sng" dirty="0" smtClean="0">
                <a:hlinkClick r:id="rId2" tooltip="19 марта"/>
              </a:rPr>
              <a:t>19 марта</a:t>
            </a:r>
            <a:r>
              <a:rPr lang="ru-RU" sz="2800" dirty="0" smtClean="0"/>
              <a:t> </a:t>
            </a:r>
            <a:r>
              <a:rPr lang="ru-RU" sz="2800" u="sng" dirty="0" smtClean="0">
                <a:hlinkClick r:id="rId3" tooltip="1950"/>
              </a:rPr>
              <a:t>1950</a:t>
            </a:r>
            <a:r>
              <a:rPr lang="ru-RU" sz="2800" dirty="0" smtClean="0"/>
              <a:t>, </a:t>
            </a:r>
            <a:r>
              <a:rPr lang="ru-RU" sz="2800" u="sng" dirty="0" smtClean="0">
                <a:hlinkClick r:id="rId4" tooltip="Чёрный Яр (Астраханская область)"/>
              </a:rPr>
              <a:t>Чёрный Яр</a:t>
            </a:r>
            <a:r>
              <a:rPr lang="ru-RU" sz="2800" dirty="0" smtClean="0"/>
              <a:t>, </a:t>
            </a:r>
            <a:r>
              <a:rPr lang="ru-RU" sz="2800" u="sng" dirty="0" smtClean="0">
                <a:hlinkClick r:id="rId5" tooltip="Астраханская область"/>
              </a:rPr>
              <a:t>Астраханская область</a:t>
            </a:r>
            <a:r>
              <a:rPr lang="ru-RU" sz="2800" dirty="0" smtClean="0"/>
              <a:t>) — советская и российская народная и эстрадная певица, исследователь народной песни, педагог. Основатель и художественный руководитель ансамбля «</a:t>
            </a:r>
            <a:r>
              <a:rPr lang="ru-RU" sz="2800" u="sng" dirty="0" smtClean="0">
                <a:hlinkClick r:id="rId6" tooltip="Русская песня (ансамбль)"/>
              </a:rPr>
              <a:t>Русская песня</a:t>
            </a:r>
            <a:r>
              <a:rPr lang="ru-RU" sz="2800" dirty="0" smtClean="0"/>
              <a:t>» (с </a:t>
            </a:r>
            <a:r>
              <a:rPr lang="ru-RU" sz="2800" u="sng" dirty="0" smtClean="0">
                <a:hlinkClick r:id="rId7" tooltip="1974 год"/>
              </a:rPr>
              <a:t>1974 года</a:t>
            </a:r>
            <a:r>
              <a:rPr lang="ru-RU" sz="2800" dirty="0" smtClean="0"/>
              <a:t>) и театра «Русская песня». </a:t>
            </a:r>
            <a:r>
              <a:rPr lang="ru-RU" sz="2800" u="sng" dirty="0" smtClean="0">
                <a:hlinkClick r:id="rId8" tooltip="Народный артист РСФСР"/>
              </a:rPr>
              <a:t>Народная артистка РСФСР</a:t>
            </a:r>
            <a:r>
              <a:rPr lang="ru-RU" sz="2800" dirty="0" smtClean="0"/>
              <a:t> (</a:t>
            </a:r>
            <a:r>
              <a:rPr lang="ru-RU" sz="2800" u="sng" dirty="0" smtClean="0">
                <a:hlinkClick r:id="rId9" tooltip="1992"/>
              </a:rPr>
              <a:t>1992</a:t>
            </a:r>
            <a:r>
              <a:rPr lang="ru-RU" sz="2800" dirty="0" smtClean="0"/>
              <a:t>). Лауреат </a:t>
            </a:r>
            <a:r>
              <a:rPr lang="ru-RU" sz="2800" u="sng" dirty="0" smtClean="0">
                <a:hlinkClick r:id="rId10" tooltip="Премия Ленинского комсомола"/>
              </a:rPr>
              <a:t>премии Ленинского комсомола</a:t>
            </a:r>
            <a:r>
              <a:rPr lang="ru-RU" sz="2800" dirty="0" smtClean="0"/>
              <a:t> (</a:t>
            </a:r>
            <a:r>
              <a:rPr lang="ru-RU" sz="2800" u="sng" dirty="0" smtClean="0">
                <a:hlinkClick r:id="rId11" tooltip="1978"/>
              </a:rPr>
              <a:t>1978</a:t>
            </a:r>
            <a:r>
              <a:rPr lang="ru-RU" sz="2800" dirty="0" smtClean="0"/>
              <a:t>). Член партии «</a:t>
            </a:r>
            <a:r>
              <a:rPr lang="ru-RU" sz="2800" u="sng" dirty="0" smtClean="0">
                <a:hlinkClick r:id="rId12" tooltip="Единая Россия"/>
              </a:rPr>
              <a:t>Единая Россия</a:t>
            </a:r>
            <a:r>
              <a:rPr lang="ru-RU" sz="2800" dirty="0" smtClean="0"/>
              <a:t>» с </a:t>
            </a:r>
            <a:r>
              <a:rPr lang="ru-RU" sz="2800" u="sng" dirty="0" smtClean="0">
                <a:hlinkClick r:id="rId13" tooltip="2001 год"/>
              </a:rPr>
              <a:t>2001 года</a:t>
            </a:r>
            <a:r>
              <a:rPr lang="ru-RU" sz="28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9" y="285729"/>
            <a:ext cx="8001056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4400" b="1" cap="none" spc="0" dirty="0" smtClean="0">
                <a:ln/>
                <a:solidFill>
                  <a:schemeClr val="accent3"/>
                </a:solidFill>
                <a:effectLst/>
              </a:rPr>
              <a:t>Надежда </a:t>
            </a:r>
            <a:r>
              <a:rPr lang="ru-RU" sz="4400" b="1" cap="none" spc="0" dirty="0" err="1" smtClean="0">
                <a:ln/>
                <a:solidFill>
                  <a:schemeClr val="accent3"/>
                </a:solidFill>
                <a:effectLst/>
              </a:rPr>
              <a:t>Кадышева</a:t>
            </a:r>
            <a:r>
              <a:rPr lang="ru-RU" sz="4400" b="1" cap="none" spc="0" dirty="0" smtClean="0">
                <a:ln/>
                <a:solidFill>
                  <a:schemeClr val="accent3"/>
                </a:solidFill>
                <a:effectLst/>
              </a:rPr>
              <a:t> и </a:t>
            </a:r>
          </a:p>
          <a:p>
            <a:r>
              <a:rPr lang="ru-RU" sz="4400" b="1" cap="none" spc="0" dirty="0" smtClean="0">
                <a:ln/>
                <a:solidFill>
                  <a:schemeClr val="accent3"/>
                </a:solidFill>
                <a:effectLst/>
              </a:rPr>
              <a:t>ансамбль «Золотое кольцо»</a:t>
            </a:r>
            <a:endParaRPr lang="ru-RU" sz="4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7" name="Содержимое 6" descr="1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785918" y="2428845"/>
            <a:ext cx="6500858" cy="4143427"/>
          </a:xfrm>
        </p:spPr>
      </p:pic>
      <p:pic>
        <p:nvPicPr>
          <p:cNvPr id="6" name="кадышева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929586" y="92867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3768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85728"/>
            <a:ext cx="7467600" cy="6188224"/>
          </a:xfrm>
        </p:spPr>
        <p:txBody>
          <a:bodyPr/>
          <a:lstStyle/>
          <a:p>
            <a:r>
              <a:rPr lang="ru-RU" sz="2800" b="1" dirty="0" smtClean="0"/>
              <a:t>Надежда Никитична </a:t>
            </a:r>
            <a:r>
              <a:rPr lang="ru-RU" sz="2800" b="1" dirty="0" err="1" smtClean="0"/>
              <a:t>Кадышева</a:t>
            </a:r>
            <a:r>
              <a:rPr lang="ru-RU" sz="2800" dirty="0" smtClean="0"/>
              <a:t> (род. </a:t>
            </a:r>
            <a:r>
              <a:rPr lang="ru-RU" sz="2800" u="sng" dirty="0" smtClean="0">
                <a:hlinkClick r:id="rId2" tooltip="1 июня"/>
              </a:rPr>
              <a:t>1 июня</a:t>
            </a:r>
            <a:r>
              <a:rPr lang="ru-RU" sz="2800" dirty="0" smtClean="0"/>
              <a:t> </a:t>
            </a:r>
            <a:r>
              <a:rPr lang="ru-RU" sz="2800" u="sng" dirty="0" smtClean="0">
                <a:hlinkClick r:id="rId3" tooltip="1959 год"/>
              </a:rPr>
              <a:t>1959</a:t>
            </a:r>
            <a:r>
              <a:rPr lang="ru-RU" sz="2800" dirty="0" smtClean="0"/>
              <a:t>, Горки, </a:t>
            </a:r>
            <a:r>
              <a:rPr lang="ru-RU" sz="2800" u="sng" dirty="0" err="1" smtClean="0">
                <a:hlinkClick r:id="rId4" tooltip="Лениногорский район"/>
              </a:rPr>
              <a:t>Лениногорский</a:t>
            </a:r>
            <a:r>
              <a:rPr lang="ru-RU" sz="2800" u="sng" dirty="0" smtClean="0">
                <a:hlinkClick r:id="rId4" tooltip="Лениногорский район"/>
              </a:rPr>
              <a:t> район</a:t>
            </a:r>
            <a:r>
              <a:rPr lang="ru-RU" sz="2800" dirty="0" smtClean="0"/>
              <a:t>, </a:t>
            </a:r>
            <a:r>
              <a:rPr lang="ru-RU" sz="2800" u="sng" dirty="0" smtClean="0">
                <a:hlinkClick r:id="rId5" tooltip="Татарская АССР"/>
              </a:rPr>
              <a:t>Татарская АССР</a:t>
            </a:r>
            <a:r>
              <a:rPr lang="ru-RU" sz="2800" dirty="0" smtClean="0"/>
              <a:t>) — </a:t>
            </a:r>
            <a:r>
              <a:rPr lang="ru-RU" sz="2800" u="sng" dirty="0" err="1" smtClean="0">
                <a:hlinkClick r:id="rId6" tooltip="Россияне"/>
              </a:rPr>
              <a:t>российская</a:t>
            </a:r>
            <a:r>
              <a:rPr lang="ru-RU" sz="2800" dirty="0" err="1" smtClean="0"/>
              <a:t>певица</a:t>
            </a:r>
            <a:r>
              <a:rPr lang="ru-RU" sz="2800" dirty="0" smtClean="0"/>
              <a:t> </a:t>
            </a:r>
            <a:r>
              <a:rPr lang="ru-RU" sz="2800" u="sng" dirty="0" smtClean="0">
                <a:hlinkClick r:id="rId7" tooltip="Эрзя"/>
              </a:rPr>
              <a:t>эрзянского</a:t>
            </a:r>
            <a:r>
              <a:rPr lang="ru-RU" sz="2800" dirty="0" smtClean="0"/>
              <a:t> происхождения, солистка ансамбля «</a:t>
            </a:r>
            <a:r>
              <a:rPr lang="ru-RU" sz="2800" u="sng" dirty="0" smtClean="0">
                <a:hlinkClick r:id="rId8" tooltip="Золотое кольцо (ансамбль народной музыки)"/>
              </a:rPr>
              <a:t>Золотое кольцо</a:t>
            </a:r>
            <a:r>
              <a:rPr lang="ru-RU" sz="2800" dirty="0" smtClean="0"/>
              <a:t>». </a:t>
            </a:r>
            <a:r>
              <a:rPr lang="ru-RU" sz="2800" u="sng" dirty="0" smtClean="0">
                <a:hlinkClick r:id="rId9" tooltip="Почётный гражданин"/>
              </a:rPr>
              <a:t>Почётный гражданин</a:t>
            </a:r>
            <a:r>
              <a:rPr lang="ru-RU" sz="2800" dirty="0" smtClean="0"/>
              <a:t> </a:t>
            </a:r>
            <a:r>
              <a:rPr lang="ru-RU" sz="2800" u="sng" dirty="0" smtClean="0">
                <a:hlinkClick r:id="rId10" tooltip="Бугульма"/>
              </a:rPr>
              <a:t>Бугульмы</a:t>
            </a:r>
            <a:r>
              <a:rPr lang="ru-RU" sz="2800" dirty="0" smtClean="0"/>
              <a:t>. </a:t>
            </a:r>
            <a:r>
              <a:rPr lang="ru-RU" sz="2800" u="sng" dirty="0" smtClean="0">
                <a:hlinkClick r:id="rId11" tooltip="Народная артистка России"/>
              </a:rPr>
              <a:t>Народная артистка России</a:t>
            </a:r>
            <a:r>
              <a:rPr lang="ru-RU" sz="2800" dirty="0" smtClean="0"/>
              <a:t> (1999), народная артистка </a:t>
            </a:r>
            <a:r>
              <a:rPr lang="ru-RU" sz="2800" u="sng" dirty="0" smtClean="0">
                <a:hlinkClick r:id="rId12" tooltip="Мордовия"/>
              </a:rPr>
              <a:t>Мордовии</a:t>
            </a:r>
            <a:r>
              <a:rPr lang="ru-RU" sz="2800" dirty="0" smtClean="0"/>
              <a:t> Заслуженная артистка Татарстана.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Концерт_Крокус_сити_P0716v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357422" y="1357298"/>
            <a:ext cx="3571900" cy="5143536"/>
          </a:xfrm>
        </p:spPr>
      </p:pic>
      <p:sp>
        <p:nvSpPr>
          <p:cNvPr id="4" name="Прямоугольник 3"/>
          <p:cNvSpPr/>
          <p:nvPr/>
        </p:nvSpPr>
        <p:spPr>
          <a:xfrm>
            <a:off x="1357290" y="357166"/>
            <a:ext cx="46434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Пелагея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7" name="пелпгея_(zv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858148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911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7467600" cy="6045348"/>
          </a:xfrm>
        </p:spPr>
        <p:txBody>
          <a:bodyPr/>
          <a:lstStyle/>
          <a:p>
            <a:r>
              <a:rPr lang="ru-RU" sz="3200" b="1" dirty="0" err="1" smtClean="0"/>
              <a:t>Пелаге́я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Серге́евна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Ха́нова</a:t>
            </a:r>
            <a:r>
              <a:rPr lang="ru-RU" sz="3200" dirty="0" smtClean="0"/>
              <a:t> (род. </a:t>
            </a:r>
            <a:r>
              <a:rPr lang="ru-RU" sz="3200" u="sng" dirty="0" smtClean="0">
                <a:hlinkClick r:id="rId2" tooltip="14 июля"/>
              </a:rPr>
              <a:t>14 июля</a:t>
            </a:r>
            <a:r>
              <a:rPr lang="ru-RU" sz="3200" dirty="0" smtClean="0"/>
              <a:t> </a:t>
            </a:r>
            <a:r>
              <a:rPr lang="ru-RU" sz="3200" u="sng" dirty="0" smtClean="0">
                <a:hlinkClick r:id="rId3" tooltip="1986 год"/>
              </a:rPr>
              <a:t>1986</a:t>
            </a:r>
            <a:r>
              <a:rPr lang="ru-RU" sz="3200" dirty="0" smtClean="0"/>
              <a:t>, </a:t>
            </a:r>
            <a:r>
              <a:rPr lang="ru-RU" sz="3200" u="sng" dirty="0" smtClean="0">
                <a:hlinkClick r:id="rId4" tooltip="Новосибирск"/>
              </a:rPr>
              <a:t>Новосибирск</a:t>
            </a:r>
            <a:r>
              <a:rPr lang="ru-RU" sz="3200" dirty="0" smtClean="0"/>
              <a:t>) — российская певица, основательница и солистка группы «Пелагея». Исполняет русские народные песни, </a:t>
            </a:r>
            <a:r>
              <a:rPr lang="ru-RU" sz="3200" u="sng" dirty="0" smtClean="0">
                <a:hlinkClick r:id="rId5" tooltip="Романс"/>
              </a:rPr>
              <a:t>романсы</a:t>
            </a:r>
            <a:r>
              <a:rPr lang="ru-RU" sz="3200" dirty="0" smtClean="0"/>
              <a:t> и авторские сочинения.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28736"/>
            <a:ext cx="8115328" cy="504521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Русский народ имеет свой музыкальный язык, который выражает чувства и мысли людей. Этот язык интернационален и понятен всем без перевода. </a:t>
            </a:r>
            <a:br>
              <a:rPr lang="ru-RU" sz="2800" dirty="0" smtClean="0"/>
            </a:br>
            <a:r>
              <a:rPr lang="ru-RU" sz="2800" dirty="0" smtClean="0"/>
              <a:t>Богатство и многообразие музыкальной культуры русского  народа воспитывают дружелюбные отношения между людьми независимо от их национальности. 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357166"/>
            <a:ext cx="57864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Вывод: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 (12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285728"/>
            <a:ext cx="5763697" cy="4322773"/>
          </a:xfrm>
        </p:spPr>
      </p:pic>
      <p:pic>
        <p:nvPicPr>
          <p:cNvPr id="5" name="Рисунок 4" descr="image 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2000240"/>
            <a:ext cx="7715304" cy="46291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7467600" cy="6116786"/>
          </a:xfrm>
        </p:spPr>
        <p:txBody>
          <a:bodyPr/>
          <a:lstStyle/>
          <a:p>
            <a:r>
              <a:rPr lang="ru-RU" sz="2800" dirty="0" smtClean="0"/>
              <a:t>Самые давние народные песни сочинялись в деревнях, потом в городах. </a:t>
            </a:r>
            <a:br>
              <a:rPr lang="ru-RU" sz="2800" dirty="0" smtClean="0"/>
            </a:br>
            <a:r>
              <a:rPr lang="ru-RU" sz="2800" dirty="0" smtClean="0"/>
              <a:t>Народные песни не записывались, а пелись по слуху, передаваясь от одного человека </a:t>
            </a:r>
            <a:br>
              <a:rPr lang="ru-RU" sz="2800" dirty="0" smtClean="0"/>
            </a:br>
            <a:r>
              <a:rPr lang="ru-RU" sz="2800" dirty="0" smtClean="0"/>
              <a:t>к другому, от семьи к семье, от деревни к деревне, от поколения к поколению. </a:t>
            </a:r>
            <a:br>
              <a:rPr lang="ru-RU" sz="2800" dirty="0" smtClean="0"/>
            </a:br>
            <a:r>
              <a:rPr lang="ru-RU" sz="2800" dirty="0" smtClean="0"/>
              <a:t>Позже, когда появились обученные музыканты, они стали записывать народные песни. </a:t>
            </a:r>
            <a:br>
              <a:rPr lang="ru-RU" sz="2800" dirty="0" smtClean="0"/>
            </a:br>
            <a:r>
              <a:rPr lang="ru-RU" sz="2800" dirty="0" smtClean="0"/>
              <a:t>В настоящее время записано много замечательных русских народных песен.</a:t>
            </a: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age_image_1100766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5852" y="1785926"/>
            <a:ext cx="6350000" cy="4806944"/>
          </a:xfrm>
        </p:spPr>
      </p:pic>
      <p:sp>
        <p:nvSpPr>
          <p:cNvPr id="4" name="Прямоугольник 3"/>
          <p:cNvSpPr/>
          <p:nvPr/>
        </p:nvSpPr>
        <p:spPr>
          <a:xfrm>
            <a:off x="428596" y="428604"/>
            <a:ext cx="828680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Интернет</a:t>
            </a:r>
          </a:p>
          <a:p>
            <a:r>
              <a:rPr lang="ru-RU" sz="3200" dirty="0" smtClean="0"/>
              <a:t>Личные фотографии </a:t>
            </a:r>
            <a:r>
              <a:rPr lang="ru-RU" sz="3200" dirty="0" err="1" smtClean="0"/>
              <a:t>Кауц</a:t>
            </a:r>
            <a:r>
              <a:rPr lang="ru-RU" sz="3200" dirty="0" smtClean="0"/>
              <a:t> </a:t>
            </a:r>
            <a:r>
              <a:rPr lang="ru-RU" sz="3200" dirty="0" err="1" smtClean="0"/>
              <a:t>Карины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357167"/>
            <a:ext cx="857256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Список использованного материала: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180</TotalTime>
  <Words>321</Words>
  <Application>Microsoft Office PowerPoint</Application>
  <PresentationFormat>Экран (4:3)</PresentationFormat>
  <Paragraphs>54</Paragraphs>
  <Slides>34</Slides>
  <Notes>0</Notes>
  <HiddenSlides>0</HiddenSlides>
  <MMClips>9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Эркер</vt:lpstr>
      <vt:lpstr>                   Проектно-исследовательская работа по музыке тема:«Русская народная музыка: истоки, направления »                                                                                                                          </vt:lpstr>
      <vt:lpstr>Слайд 2</vt:lpstr>
      <vt:lpstr>Слайд 3</vt:lpstr>
      <vt:lpstr>   Истоки русской народной музыки восходят к фольклору славянских племён, которые жили на территории Киевской Руси. Русская народная музыка не была однородна. Она включала в себя финно-угорские, тюркские и другие прототипы.</vt:lpstr>
      <vt:lpstr>   Появились первые музыканты- скоморохи. Скоморохи были носителями синтетических форм народного искусства, соединявших пение, игру на музыкальных инструментах, пляски, медвежью потеху, кукольные представления, выступления в масках, фокусы. Скоморохи- это уличные музыканты. Они выступали так же на пирах и др. праздниках.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по музыке на тему: «Русская народная музыка: истоки, направления,  сюжеты »</dc:title>
  <dc:creator>kautz</dc:creator>
  <cp:lastModifiedBy>Светлана</cp:lastModifiedBy>
  <cp:revision>25</cp:revision>
  <dcterms:created xsi:type="dcterms:W3CDTF">2016-11-20T09:25:06Z</dcterms:created>
  <dcterms:modified xsi:type="dcterms:W3CDTF">2022-10-31T13:26:13Z</dcterms:modified>
</cp:coreProperties>
</file>