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9" r:id="rId1"/>
  </p:sldMasterIdLst>
  <p:sldIdLst>
    <p:sldId id="256" r:id="rId2"/>
    <p:sldId id="257" r:id="rId3"/>
    <p:sldId id="258" r:id="rId4"/>
    <p:sldId id="259" r:id="rId5"/>
    <p:sldId id="264" r:id="rId6"/>
    <p:sldId id="266" r:id="rId7"/>
    <p:sldId id="261" r:id="rId8"/>
    <p:sldId id="260" r:id="rId9"/>
    <p:sldId id="265" r:id="rId10"/>
    <p:sldId id="267" r:id="rId11"/>
    <p:sldId id="268" r:id="rId12"/>
    <p:sldId id="271" r:id="rId13"/>
    <p:sldId id="272" r:id="rId14"/>
    <p:sldId id="279" r:id="rId15"/>
    <p:sldId id="263" r:id="rId16"/>
    <p:sldId id="275" r:id="rId17"/>
    <p:sldId id="282" r:id="rId18"/>
    <p:sldId id="280" r:id="rId19"/>
    <p:sldId id="281" r:id="rId20"/>
    <p:sldId id="278" r:id="rId21"/>
    <p:sldId id="276" r:id="rId22"/>
    <p:sldId id="277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758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68" d="100"/>
          <a:sy n="68" d="100"/>
        </p:scale>
        <p:origin x="792" y="72"/>
      </p:cViewPr>
      <p:guideLst>
        <p:guide orient="horz" pos="2160"/>
        <p:guide pos="758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6/10/2025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02976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6/10/2025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3749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6/10/2025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99236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6/10/2025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66446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6/10/2025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06116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6/10/2025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1569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6/10/2025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99614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72345051-2045-45DA-935E-2E3CA1A69ADC}" type="datetimeFigureOut">
              <a:rPr lang="en-US" smtClean="0"/>
              <a:t>6/10/2025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7CD31F4-64FA-4BA0-9498-67783267A8C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1573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6/10/2025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5855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6/10/2025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13572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6/10/2025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9494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72345051-2045-45DA-935E-2E3CA1A69ADC}" type="datetimeFigureOut">
              <a:rPr lang="en-US" smtClean="0"/>
              <a:t>6/10/2025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A7CD31F4-64FA-4BA0-9498-67783267A8C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0185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6000"/>
                <a:shade val="99000"/>
                <a:satMod val="140000"/>
              </a:schemeClr>
            </a:gs>
            <a:gs pos="65000">
              <a:schemeClr val="bg1">
                <a:tint val="100000"/>
                <a:shade val="80000"/>
                <a:satMod val="130000"/>
              </a:schemeClr>
            </a:gs>
            <a:gs pos="100000">
              <a:schemeClr val="bg1">
                <a:tint val="100000"/>
                <a:shade val="48000"/>
                <a:satMod val="120000"/>
              </a:schemeClr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3">
            <a:extLst>
              <a:ext uri="{FF2B5EF4-FFF2-40B4-BE49-F238E27FC236}">
                <a16:creationId xmlns:a16="http://schemas.microsoft.com/office/drawing/2014/main" id="{23327D21-0DC7-52F5-8D50-BA3CCBB3BB5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 t="2500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1D8775-DD5E-4B25-B4C0-E898543060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>
            <a:normAutofit/>
          </a:bodyPr>
          <a:lstStyle/>
          <a:p>
            <a:pPr algn="ctr"/>
            <a:r>
              <a:rPr lang="ru-RU" sz="4400" dirty="0">
                <a:solidFill>
                  <a:srgbClr val="FFFFFF"/>
                </a:solidFill>
                <a:latin typeface="Arial Black" panose="020B0A04020102020204" pitchFamily="34" charset="0"/>
              </a:rPr>
              <a:t>Читательская грамотность как средство достижения качества образования </a:t>
            </a:r>
            <a:br>
              <a:rPr lang="ru-RU" sz="4400" dirty="0">
                <a:solidFill>
                  <a:srgbClr val="FFFFFF"/>
                </a:solidFill>
                <a:latin typeface="Arial Black" panose="020B0A04020102020204" pitchFamily="34" charset="0"/>
              </a:rPr>
            </a:br>
            <a:r>
              <a:rPr lang="ru-RU" sz="3600" dirty="0">
                <a:solidFill>
                  <a:srgbClr val="FFFFFF"/>
                </a:solidFill>
                <a:latin typeface="Arial Black" panose="020B0A04020102020204" pitchFamily="34" charset="0"/>
              </a:rPr>
              <a:t>(из практики использования на уроках литературы)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045F03E-CAE3-45A4-898B-B1A16ACDAB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39666" y="4455620"/>
            <a:ext cx="6391923" cy="1143000"/>
          </a:xfrm>
        </p:spPr>
        <p:txBody>
          <a:bodyPr>
            <a:normAutofit/>
          </a:bodyPr>
          <a:lstStyle/>
          <a:p>
            <a:pPr algn="r"/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Шальнова Ольга </a:t>
            </a:r>
            <a:r>
              <a:rPr 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геннадьевна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учитель русского языка и литературы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4071767D-5FF7-4508-B8B7-BB60FF3AB25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alpha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C4E89C94-E462-4566-A15A-32835FD68BC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E25F4A20-71FB-4A26-92E2-89DED49264C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45142356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E220058-3FCE-496E-ADF2-D8A6961F39F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33431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E193F809-7E50-4AAD-8E26-878207931CB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944603" y="4325112"/>
            <a:ext cx="71323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6FE9322-E503-4F60-9800-5892210EB6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36504" y="758952"/>
            <a:ext cx="7319175" cy="3566160"/>
          </a:xfrm>
        </p:spPr>
        <p:txBody>
          <a:bodyPr>
            <a:normAutofit fontScale="90000"/>
          </a:bodyPr>
          <a:lstStyle/>
          <a:p>
            <a:pPr eaLnBrk="0"/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Читательская грамотность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– способность человека </a:t>
            </a:r>
            <a:r>
              <a:rPr lang="ru-RU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понимать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использовать</a:t>
            </a:r>
            <a:r>
              <a:rPr lang="ru-RU" sz="2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письменные тексты, </a:t>
            </a:r>
            <a:r>
              <a:rPr lang="ru-RU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размышлять</a:t>
            </a:r>
            <a:r>
              <a:rPr lang="ru-RU" sz="2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о них и заниматься чтением для того, чтобы </a:t>
            </a:r>
            <a:r>
              <a:rPr lang="ru-RU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достигать своих целей</a:t>
            </a:r>
            <a:r>
              <a:rPr lang="ru-RU" sz="2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расширять свои знания и возможности, участвовать в социальной жизни</a:t>
            </a:r>
            <a:r>
              <a:rPr lang="ru-RU" sz="2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.*</a:t>
            </a:r>
            <a:br>
              <a:rPr lang="ru-RU" sz="2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https://www.oecd.org/pisa/data/PISA-2018-draft-frameworks.pdf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5EC6566-B0EC-4C85-9F42-E36C7B82F2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36504" y="4455620"/>
            <a:ext cx="7321946" cy="1143000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7" name="Graphic 6" descr="Книги">
            <a:extLst>
              <a:ext uri="{FF2B5EF4-FFF2-40B4-BE49-F238E27FC236}">
                <a16:creationId xmlns:a16="http://schemas.microsoft.com/office/drawing/2014/main" id="{EBF988B6-297A-53E0-2442-1BB90F3376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29818" y="1944907"/>
            <a:ext cx="2449486" cy="2449486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3E9C5090-7D25-41E3-A6D3-CCAEE505E78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1BF8809-0DAC-41E5-A212-ACB4A01BE95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2152769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4A02AC6-7209-4B9F-BFED-37DF4D5E54BF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3148806" y="1164978"/>
            <a:ext cx="5894388" cy="841375"/>
          </a:xfrm>
        </p:spPr>
        <p:txBody>
          <a:bodyPr anchor="b">
            <a:normAutofit fontScale="90000"/>
          </a:bodyPr>
          <a:lstStyle/>
          <a:p>
            <a:pPr algn="ctr">
              <a:lnSpc>
                <a:spcPct val="90000"/>
              </a:lnSpc>
            </a:pPr>
            <a:r>
              <a:rPr lang="ru-RU" sz="4800" b="1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Читательская грамотность(PISA)</a:t>
            </a:r>
            <a:r>
              <a:rPr lang="ru-RU" sz="48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48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76BD155A-6D30-44C3-806F-990B8513A8E8}"/>
              </a:ext>
            </a:extLst>
          </p:cNvPr>
          <p:cNvSpPr/>
          <p:nvPr/>
        </p:nvSpPr>
        <p:spPr>
          <a:xfrm>
            <a:off x="2272683" y="2277358"/>
            <a:ext cx="1882066" cy="11516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/>
              <a:t>Опора на текст</a:t>
            </a:r>
          </a:p>
        </p:txBody>
      </p:sp>
      <p:sp>
        <p:nvSpPr>
          <p:cNvPr id="17" name="Прямоугольник: скругленные углы 16">
            <a:extLst>
              <a:ext uri="{FF2B5EF4-FFF2-40B4-BE49-F238E27FC236}">
                <a16:creationId xmlns:a16="http://schemas.microsoft.com/office/drawing/2014/main" id="{15A7C91D-D26E-4300-BDA1-1B4323FC2E4C}"/>
              </a:ext>
            </a:extLst>
          </p:cNvPr>
          <p:cNvSpPr/>
          <p:nvPr/>
        </p:nvSpPr>
        <p:spPr>
          <a:xfrm>
            <a:off x="8593585" y="2277358"/>
            <a:ext cx="2255037" cy="11516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/>
              <a:t>Опора на </a:t>
            </a:r>
            <a:r>
              <a:rPr lang="ru-RU" sz="2400" dirty="0" err="1"/>
              <a:t>внетекстовое</a:t>
            </a:r>
            <a:r>
              <a:rPr lang="ru-RU" sz="2400" dirty="0"/>
              <a:t> знание</a:t>
            </a:r>
          </a:p>
        </p:txBody>
      </p:sp>
      <p:cxnSp>
        <p:nvCxnSpPr>
          <p:cNvPr id="15" name="Прямая со стрелкой 14">
            <a:extLst>
              <a:ext uri="{FF2B5EF4-FFF2-40B4-BE49-F238E27FC236}">
                <a16:creationId xmlns:a16="http://schemas.microsoft.com/office/drawing/2014/main" id="{3058AC62-3BF3-4FBD-BF29-2EBFF96EE174}"/>
              </a:ext>
            </a:extLst>
          </p:cNvPr>
          <p:cNvCxnSpPr>
            <a:cxnSpLocks/>
          </p:cNvCxnSpPr>
          <p:nvPr/>
        </p:nvCxnSpPr>
        <p:spPr>
          <a:xfrm flipH="1">
            <a:off x="3494623" y="1084651"/>
            <a:ext cx="1123025" cy="100202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>
            <a:extLst>
              <a:ext uri="{FF2B5EF4-FFF2-40B4-BE49-F238E27FC236}">
                <a16:creationId xmlns:a16="http://schemas.microsoft.com/office/drawing/2014/main" id="{06E35044-5B58-4399-B18B-919E53DD94CE}"/>
              </a:ext>
            </a:extLst>
          </p:cNvPr>
          <p:cNvCxnSpPr>
            <a:cxnSpLocks/>
          </p:cNvCxnSpPr>
          <p:nvPr/>
        </p:nvCxnSpPr>
        <p:spPr>
          <a:xfrm>
            <a:off x="7209515" y="1354674"/>
            <a:ext cx="1472846" cy="8114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Прямоугольник: скругленные углы 21">
            <a:extLst>
              <a:ext uri="{FF2B5EF4-FFF2-40B4-BE49-F238E27FC236}">
                <a16:creationId xmlns:a16="http://schemas.microsoft.com/office/drawing/2014/main" id="{4AD6F4CF-9394-4D50-9A75-91177244E43A}"/>
              </a:ext>
            </a:extLst>
          </p:cNvPr>
          <p:cNvSpPr/>
          <p:nvPr/>
        </p:nvSpPr>
        <p:spPr>
          <a:xfrm>
            <a:off x="102093" y="4029166"/>
            <a:ext cx="2170590" cy="11516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/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1. Найти и</a:t>
            </a:r>
          </a:p>
          <a:p>
            <a:pPr eaLnBrk="0"/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извлечь</a:t>
            </a:r>
          </a:p>
          <a:p>
            <a:pPr eaLnBrk="0"/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(информацию)</a:t>
            </a:r>
          </a:p>
        </p:txBody>
      </p:sp>
      <p:sp>
        <p:nvSpPr>
          <p:cNvPr id="26" name="Прямоугольник: скругленные углы 25">
            <a:extLst>
              <a:ext uri="{FF2B5EF4-FFF2-40B4-BE49-F238E27FC236}">
                <a16:creationId xmlns:a16="http://schemas.microsoft.com/office/drawing/2014/main" id="{DD908D9E-51C1-4529-9A75-4C86190F2249}"/>
              </a:ext>
            </a:extLst>
          </p:cNvPr>
          <p:cNvSpPr/>
          <p:nvPr/>
        </p:nvSpPr>
        <p:spPr>
          <a:xfrm>
            <a:off x="3494623" y="4079222"/>
            <a:ext cx="2618913" cy="11516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/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2.  Интегрировать и интерпретировать (сообщения текста)</a:t>
            </a:r>
          </a:p>
        </p:txBody>
      </p:sp>
      <p:sp>
        <p:nvSpPr>
          <p:cNvPr id="27" name="Прямоугольник: скругленные углы 26">
            <a:extLst>
              <a:ext uri="{FF2B5EF4-FFF2-40B4-BE49-F238E27FC236}">
                <a16:creationId xmlns:a16="http://schemas.microsoft.com/office/drawing/2014/main" id="{DFD39DFA-F5D7-4B6E-92D4-78074A2DA854}"/>
              </a:ext>
            </a:extLst>
          </p:cNvPr>
          <p:cNvSpPr/>
          <p:nvPr/>
        </p:nvSpPr>
        <p:spPr>
          <a:xfrm>
            <a:off x="8349926" y="4116029"/>
            <a:ext cx="2742353" cy="11516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/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3. Осмыслить и оценить</a:t>
            </a:r>
          </a:p>
        </p:txBody>
      </p:sp>
      <p:cxnSp>
        <p:nvCxnSpPr>
          <p:cNvPr id="24" name="Прямая соединительная линия 23">
            <a:extLst>
              <a:ext uri="{FF2B5EF4-FFF2-40B4-BE49-F238E27FC236}">
                <a16:creationId xmlns:a16="http://schemas.microsoft.com/office/drawing/2014/main" id="{B8E0A5F2-7DD5-4F55-8F37-C97D7C7D9A26}"/>
              </a:ext>
            </a:extLst>
          </p:cNvPr>
          <p:cNvCxnSpPr/>
          <p:nvPr/>
        </p:nvCxnSpPr>
        <p:spPr>
          <a:xfrm flipH="1">
            <a:off x="1713390" y="3429000"/>
            <a:ext cx="798991" cy="60016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>
            <a:extLst>
              <a:ext uri="{FF2B5EF4-FFF2-40B4-BE49-F238E27FC236}">
                <a16:creationId xmlns:a16="http://schemas.microsoft.com/office/drawing/2014/main" id="{0437186B-76C3-43F7-9434-5F24CBADEA64}"/>
              </a:ext>
            </a:extLst>
          </p:cNvPr>
          <p:cNvCxnSpPr/>
          <p:nvPr/>
        </p:nvCxnSpPr>
        <p:spPr>
          <a:xfrm>
            <a:off x="3598416" y="3454028"/>
            <a:ext cx="671743" cy="5751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>
            <a:extLst>
              <a:ext uri="{FF2B5EF4-FFF2-40B4-BE49-F238E27FC236}">
                <a16:creationId xmlns:a16="http://schemas.microsoft.com/office/drawing/2014/main" id="{3BE44A55-D1CB-4FF0-97EC-61497D27BEDE}"/>
              </a:ext>
            </a:extLst>
          </p:cNvPr>
          <p:cNvCxnSpPr/>
          <p:nvPr/>
        </p:nvCxnSpPr>
        <p:spPr>
          <a:xfrm>
            <a:off x="9499107" y="3466542"/>
            <a:ext cx="0" cy="5626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939227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A91D4F3-85F8-4518-890E-1FE9C94B4D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32612" y="-2383744"/>
            <a:ext cx="10058400" cy="3566160"/>
          </a:xfrm>
        </p:spPr>
        <p:txBody>
          <a:bodyPr>
            <a:normAutofit/>
          </a:bodyPr>
          <a:lstStyle/>
          <a:p>
            <a:r>
              <a:rPr lang="ru-RU" sz="3600" dirty="0">
                <a:latin typeface="Arial Black" panose="020B0A04020102020204" pitchFamily="34" charset="0"/>
              </a:rPr>
              <a:t>      Типы текстов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42A12C5-CE03-41B1-9FB3-3B1329A545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9192" y="1606858"/>
            <a:ext cx="10519259" cy="399176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C2C15525-A565-474F-85A6-E91B54FC2B4B}"/>
              </a:ext>
            </a:extLst>
          </p:cNvPr>
          <p:cNvSpPr/>
          <p:nvPr/>
        </p:nvSpPr>
        <p:spPr>
          <a:xfrm>
            <a:off x="1606858" y="1572191"/>
            <a:ext cx="1686758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сплошные</a:t>
            </a:r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655317BF-44BA-41DF-BC5E-EA9F2E9A2FD9}"/>
              </a:ext>
            </a:extLst>
          </p:cNvPr>
          <p:cNvSpPr/>
          <p:nvPr/>
        </p:nvSpPr>
        <p:spPr>
          <a:xfrm>
            <a:off x="7759083" y="1572191"/>
            <a:ext cx="2041865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несплошные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C8C51265-2CEC-4564-9929-2DFFC8D8556F}"/>
              </a:ext>
            </a:extLst>
          </p:cNvPr>
          <p:cNvSpPr/>
          <p:nvPr/>
        </p:nvSpPr>
        <p:spPr>
          <a:xfrm>
            <a:off x="4708123" y="5251142"/>
            <a:ext cx="1847886" cy="11336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смешанные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F3CCA18D-85B9-4218-8D2E-DEE760A5DFE2}"/>
              </a:ext>
            </a:extLst>
          </p:cNvPr>
          <p:cNvSpPr/>
          <p:nvPr/>
        </p:nvSpPr>
        <p:spPr>
          <a:xfrm>
            <a:off x="710214" y="2698812"/>
            <a:ext cx="3240349" cy="243248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без включения визуальных изображений</a:t>
            </a:r>
          </a:p>
          <a:p>
            <a:pPr eaLnBrk="0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состоят из предложений, которые соединены</a:t>
            </a:r>
          </a:p>
          <a:p>
            <a:pPr eaLnBrk="0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 абзацы. Абзацы в свою очередь могут быть</a:t>
            </a:r>
          </a:p>
          <a:p>
            <a:pPr eaLnBrk="0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соединены в параграфы, главы и т.д.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55AB0B3B-EC5F-40CD-8FE0-AAC2D9648182}"/>
              </a:ext>
            </a:extLst>
          </p:cNvPr>
          <p:cNvSpPr/>
          <p:nvPr/>
        </p:nvSpPr>
        <p:spPr>
          <a:xfrm>
            <a:off x="6796522" y="2778711"/>
            <a:ext cx="3966988" cy="22919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включающие визуальные ряды, необходимые</a:t>
            </a:r>
          </a:p>
          <a:p>
            <a:pPr eaLnBrk="0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для понимания текста, с большей или меньшей </a:t>
            </a:r>
            <a:r>
              <a:rPr lang="ru-RU" dirty="0"/>
              <a:t>степенью слияния с текстом</a:t>
            </a:r>
          </a:p>
        </p:txBody>
      </p:sp>
      <p:cxnSp>
        <p:nvCxnSpPr>
          <p:cNvPr id="5" name="Прямая со стрелкой 4">
            <a:extLst>
              <a:ext uri="{FF2B5EF4-FFF2-40B4-BE49-F238E27FC236}">
                <a16:creationId xmlns:a16="http://schemas.microsoft.com/office/drawing/2014/main" id="{37C51FF2-7A26-4EBA-B557-53ECFB2A7BAD}"/>
              </a:ext>
            </a:extLst>
          </p:cNvPr>
          <p:cNvCxnSpPr/>
          <p:nvPr/>
        </p:nvCxnSpPr>
        <p:spPr>
          <a:xfrm flipH="1">
            <a:off x="2929631" y="1012054"/>
            <a:ext cx="1384917" cy="49715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>
            <a:extLst>
              <a:ext uri="{FF2B5EF4-FFF2-40B4-BE49-F238E27FC236}">
                <a16:creationId xmlns:a16="http://schemas.microsoft.com/office/drawing/2014/main" id="{9F25C477-6FCA-42C4-941A-2E801D5F2764}"/>
              </a:ext>
            </a:extLst>
          </p:cNvPr>
          <p:cNvCxnSpPr/>
          <p:nvPr/>
        </p:nvCxnSpPr>
        <p:spPr>
          <a:xfrm>
            <a:off x="6556009" y="1029810"/>
            <a:ext cx="1460527" cy="4793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>
            <a:extLst>
              <a:ext uri="{FF2B5EF4-FFF2-40B4-BE49-F238E27FC236}">
                <a16:creationId xmlns:a16="http://schemas.microsoft.com/office/drawing/2014/main" id="{7F72CE7A-5CBD-4D85-832D-5A63D39EC36E}"/>
              </a:ext>
            </a:extLst>
          </p:cNvPr>
          <p:cNvCxnSpPr/>
          <p:nvPr/>
        </p:nvCxnSpPr>
        <p:spPr>
          <a:xfrm>
            <a:off x="3098307" y="5131293"/>
            <a:ext cx="1509204" cy="46732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>
            <a:extLst>
              <a:ext uri="{FF2B5EF4-FFF2-40B4-BE49-F238E27FC236}">
                <a16:creationId xmlns:a16="http://schemas.microsoft.com/office/drawing/2014/main" id="{0E0389E4-6A40-4711-89CA-C8FDB2F7A15D}"/>
              </a:ext>
            </a:extLst>
          </p:cNvPr>
          <p:cNvCxnSpPr/>
          <p:nvPr/>
        </p:nvCxnSpPr>
        <p:spPr>
          <a:xfrm flipH="1">
            <a:off x="6556009" y="5131293"/>
            <a:ext cx="1132053" cy="55929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62504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A0B0CF0-D913-415E-8C48-025008EF0F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235C01D-B9B7-4276-98DB-88A4BFC475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1033" y="286603"/>
            <a:ext cx="10214647" cy="5582491"/>
          </a:xfrm>
        </p:spPr>
        <p:txBody>
          <a:bodyPr>
            <a:normAutofit/>
          </a:bodyPr>
          <a:lstStyle/>
          <a:p>
            <a:pPr algn="just" eaLnBrk="0"/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1. Тексты группируются «вокруг человека», т.е. исходным является представление о том, с какими текстами и в каких ситуациях сталкивается современный человек, какие коммуникативные, организационные, информационные задачи ему приходится решать.</a:t>
            </a:r>
          </a:p>
          <a:p>
            <a:pPr algn="just" eaLnBrk="0"/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0"/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2. Задачи, которые ставятся по отношению к этим текстам, аналогичны реальным задачам, возникающим в «жизненных ситуациях» встречи с подобным текстом.</a:t>
            </a:r>
            <a:b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559761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630C436-51AB-429E-8BDF-811E723BF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8025" y="-547898"/>
            <a:ext cx="10058400" cy="1450757"/>
          </a:xfrm>
        </p:spPr>
        <p:txBody>
          <a:bodyPr>
            <a:normAutofit/>
          </a:bodyPr>
          <a:lstStyle/>
          <a:p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Типы задач на грамотность чтения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0CA567D-F0D9-45B6-9817-E0FFD40572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1318" y="1846555"/>
            <a:ext cx="11145107" cy="388937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>
                <a:latin typeface="Arial Black" panose="020B0A04020102020204" pitchFamily="34" charset="0"/>
              </a:rPr>
              <a:t>Информационные задачи</a:t>
            </a:r>
          </a:p>
          <a:p>
            <a:r>
              <a:rPr lang="ru-RU" dirty="0"/>
              <a:t>                                                  </a:t>
            </a:r>
            <a:r>
              <a:rPr lang="ru-RU" dirty="0">
                <a:latin typeface="Arial Black" panose="020B0A04020102020204" pitchFamily="34" charset="0"/>
              </a:rPr>
              <a:t>Интерпретационные задачи        Позиционные задачи</a:t>
            </a:r>
          </a:p>
          <a:p>
            <a:pPr algn="ctr" eaLnBrk="0"/>
            <a:endParaRPr lang="ru-RU" dirty="0"/>
          </a:p>
          <a:p>
            <a:pPr algn="ctr" eaLnBrk="0"/>
            <a:endParaRPr lang="ru-RU" dirty="0"/>
          </a:p>
          <a:p>
            <a:pPr algn="ctr" eaLnBrk="0"/>
            <a:r>
              <a:rPr lang="ru-RU" dirty="0">
                <a:latin typeface="Arial Black" panose="020B0A04020102020204" pitchFamily="34" charset="0"/>
              </a:rPr>
              <a:t>Аналитические (конструирующие)</a:t>
            </a:r>
          </a:p>
          <a:p>
            <a:pPr algn="ctr" eaLnBrk="0"/>
            <a:r>
              <a:rPr lang="ru-RU" dirty="0">
                <a:latin typeface="Arial Black" panose="020B0A04020102020204" pitchFamily="34" charset="0"/>
              </a:rPr>
              <a:t>задачи</a:t>
            </a:r>
          </a:p>
          <a:p>
            <a:endParaRPr lang="ru-RU" dirty="0"/>
          </a:p>
        </p:txBody>
      </p:sp>
      <p:cxnSp>
        <p:nvCxnSpPr>
          <p:cNvPr id="5" name="Прямая со стрелкой 4">
            <a:extLst>
              <a:ext uri="{FF2B5EF4-FFF2-40B4-BE49-F238E27FC236}">
                <a16:creationId xmlns:a16="http://schemas.microsoft.com/office/drawing/2014/main" id="{C3597C86-B0EE-4412-B12E-1D837710FC95}"/>
              </a:ext>
            </a:extLst>
          </p:cNvPr>
          <p:cNvCxnSpPr/>
          <p:nvPr/>
        </p:nvCxnSpPr>
        <p:spPr>
          <a:xfrm flipH="1">
            <a:off x="2379216" y="807868"/>
            <a:ext cx="878889" cy="103868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>
            <a:extLst>
              <a:ext uri="{FF2B5EF4-FFF2-40B4-BE49-F238E27FC236}">
                <a16:creationId xmlns:a16="http://schemas.microsoft.com/office/drawing/2014/main" id="{BBE29170-45BF-4F85-846B-51F94896B7C5}"/>
              </a:ext>
            </a:extLst>
          </p:cNvPr>
          <p:cNvCxnSpPr/>
          <p:nvPr/>
        </p:nvCxnSpPr>
        <p:spPr>
          <a:xfrm>
            <a:off x="4758431" y="902859"/>
            <a:ext cx="727969" cy="135576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>
            <a:extLst>
              <a:ext uri="{FF2B5EF4-FFF2-40B4-BE49-F238E27FC236}">
                <a16:creationId xmlns:a16="http://schemas.microsoft.com/office/drawing/2014/main" id="{E23B317D-ECC2-4916-9071-CBE408493C0F}"/>
              </a:ext>
            </a:extLst>
          </p:cNvPr>
          <p:cNvCxnSpPr/>
          <p:nvPr/>
        </p:nvCxnSpPr>
        <p:spPr>
          <a:xfrm>
            <a:off x="6096000" y="807868"/>
            <a:ext cx="2249010" cy="14115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>
            <a:extLst>
              <a:ext uri="{FF2B5EF4-FFF2-40B4-BE49-F238E27FC236}">
                <a16:creationId xmlns:a16="http://schemas.microsoft.com/office/drawing/2014/main" id="{04259EAB-51C8-414A-8101-3B8A78F442A9}"/>
              </a:ext>
            </a:extLst>
          </p:cNvPr>
          <p:cNvCxnSpPr/>
          <p:nvPr/>
        </p:nvCxnSpPr>
        <p:spPr>
          <a:xfrm>
            <a:off x="4003829" y="863651"/>
            <a:ext cx="834501" cy="27318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2707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670A30-AE44-4F1B-B107-A88F51E8BF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0687" y="2455925"/>
            <a:ext cx="10058400" cy="2744887"/>
          </a:xfrm>
        </p:spPr>
        <p:txBody>
          <a:bodyPr>
            <a:normAutofit fontScale="90000"/>
          </a:bodyPr>
          <a:lstStyle/>
          <a:p>
            <a:pPr eaLnBrk="0"/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Специфика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– задают определенный ракурс для рассмотрения представленных фактов,</a:t>
            </a:r>
            <a:b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– требуют их сопоставления, отбора, интерпретации, обнаружения недостающих элементов для восстановления полной информационной картины.</a:t>
            </a:r>
            <a:b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Требуют умений:</a:t>
            </a:r>
            <a:b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- извлекать из текста информацию, необходимую для формулирования гипотезы;</a:t>
            </a:r>
            <a:b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- критически осмысливать представленную информацию;</a:t>
            </a:r>
            <a:b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- установить связи между событиями;</a:t>
            </a:r>
            <a:b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- соединять разрозненные факты в единую картину.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A561278-3B44-4AE5-A95E-3C7335FE10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66151" y="318626"/>
            <a:ext cx="8219942" cy="320566"/>
          </a:xfrm>
        </p:spPr>
        <p:txBody>
          <a:bodyPr>
            <a:normAutofit fontScale="55000" lnSpcReduction="20000"/>
          </a:bodyPr>
          <a:lstStyle/>
          <a:p>
            <a:r>
              <a:rPr lang="ru-RU" sz="3200" dirty="0">
                <a:latin typeface="Arial Black" panose="020B0A04020102020204" pitchFamily="34" charset="0"/>
              </a:rPr>
              <a:t>Аналитические задачи (конструирование)</a:t>
            </a:r>
          </a:p>
        </p:txBody>
      </p:sp>
    </p:spTree>
    <p:extLst>
      <p:ext uri="{BB962C8B-B14F-4D97-AF65-F5344CB8AC3E}">
        <p14:creationId xmlns:p14="http://schemas.microsoft.com/office/powerpoint/2010/main" val="37591254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420635-9569-4F3F-949D-6985528DA5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0" y="368561"/>
            <a:ext cx="10058400" cy="890820"/>
          </a:xfrm>
        </p:spPr>
        <p:txBody>
          <a:bodyPr>
            <a:normAutofit/>
          </a:bodyPr>
          <a:lstStyle/>
          <a:p>
            <a:r>
              <a:rPr lang="ru-RU" sz="3600" dirty="0" err="1">
                <a:latin typeface="Arial Black" panose="020B0A04020102020204" pitchFamily="34" charset="0"/>
                <a:cs typeface="Arial" panose="020B0604020202020204" pitchFamily="34" charset="0"/>
              </a:rPr>
              <a:t>Несплошные</a:t>
            </a:r>
            <a:r>
              <a:rPr lang="ru-RU" sz="3600" dirty="0">
                <a:latin typeface="Arial Black" panose="020B0A04020102020204" pitchFamily="34" charset="0"/>
                <a:cs typeface="Arial" panose="020B0604020202020204" pitchFamily="34" charset="0"/>
              </a:rPr>
              <a:t> тексты. Инфографика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4B0DF5F-835E-4321-B962-15618956CEC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Image146">
            <a:extLst>
              <a:ext uri="{FF2B5EF4-FFF2-40B4-BE49-F238E27FC236}">
                <a16:creationId xmlns:a16="http://schemas.microsoft.com/office/drawing/2014/main" id="{92045F4C-81BF-4011-BA4E-67D85650A868}"/>
              </a:ext>
            </a:extLst>
          </p:cNvPr>
          <p:cNvPicPr preferRelativeResize="0"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549" y="932988"/>
            <a:ext cx="10425373" cy="55263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011806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95973A-290D-40E8-88F8-5ED5A5D96B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9753" y="-575578"/>
            <a:ext cx="10058400" cy="1450757"/>
          </a:xfrm>
        </p:spPr>
        <p:txBody>
          <a:bodyPr>
            <a:normAutofit/>
          </a:bodyPr>
          <a:lstStyle/>
          <a:p>
            <a:r>
              <a:rPr lang="ru-RU" sz="3600" dirty="0">
                <a:latin typeface="Arial Black" panose="020B0A04020102020204" pitchFamily="34" charset="0"/>
              </a:rPr>
              <a:t>Создание интеллект-карт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9EBB47A6-CB41-450F-8786-25167DF8DC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351" y="1130871"/>
            <a:ext cx="9965094" cy="4772792"/>
          </a:xfrm>
        </p:spPr>
      </p:pic>
    </p:spTree>
    <p:extLst>
      <p:ext uri="{BB962C8B-B14F-4D97-AF65-F5344CB8AC3E}">
        <p14:creationId xmlns:p14="http://schemas.microsoft.com/office/powerpoint/2010/main" val="1238020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F0E3DB-EED5-4B51-AB74-CF0A0FA13A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0E7CADD3-9294-4BD1-84D8-6E4969D062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894" y="286603"/>
            <a:ext cx="11374015" cy="5507707"/>
          </a:xfrm>
        </p:spPr>
      </p:pic>
    </p:spTree>
    <p:extLst>
      <p:ext uri="{BB962C8B-B14F-4D97-AF65-F5344CB8AC3E}">
        <p14:creationId xmlns:p14="http://schemas.microsoft.com/office/powerpoint/2010/main" val="40487887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A86CBAB-7091-4129-A819-2729939D5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D8273DAB-75BB-40B0-9BDC-643FEF777E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450" y="354563"/>
            <a:ext cx="10475076" cy="5579706"/>
          </a:xfrm>
        </p:spPr>
      </p:pic>
    </p:spTree>
    <p:extLst>
      <p:ext uri="{BB962C8B-B14F-4D97-AF65-F5344CB8AC3E}">
        <p14:creationId xmlns:p14="http://schemas.microsoft.com/office/powerpoint/2010/main" val="15983291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016F4E4-3EE6-44F0-996C-CE3FC3B225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7262" y="286604"/>
            <a:ext cx="9868418" cy="601164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Создание карты-схемы путешествия героя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F55863D-0915-4D07-9B03-935B182C56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5421" y="1100831"/>
            <a:ext cx="10170259" cy="4768263"/>
          </a:xfrm>
        </p:spPr>
        <p:txBody>
          <a:bodyPr>
            <a:normAutofit lnSpcReduction="10000"/>
          </a:bodyPr>
          <a:lstStyle/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Определите основные места действия в СК.</a:t>
            </a:r>
          </a:p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Запишите их в той последовательности, в которой они представлены в сказке.</a:t>
            </a:r>
          </a:p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Обозначьте на схеме начальную и конечную точки путешествия героя, ориентируясь на географические координаты, указанные в литературной сказке.</a:t>
            </a:r>
          </a:p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Обозначьте границу, отделяющую «свой» и «чужой» миры.</a:t>
            </a:r>
          </a:p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Схематично обозначьте все основные места действия и связанные с ними события.</a:t>
            </a:r>
          </a:p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Укажите с помощью стрелок путь героев «туда» и «обратно».</a:t>
            </a:r>
          </a:p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Оформите карту, не забыв указать на ней перечень условных обозначений, «розу ветров».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948398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208DB8-7696-4EFE-B702-7B36E5D1F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9B69647B-0DF0-43D9-A20B-E94E5817C4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36320" y="15075"/>
            <a:ext cx="4630534" cy="6371482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8879AC0-F072-4395-A105-B0781C8BDF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9375" y="79899"/>
            <a:ext cx="4506305" cy="6173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3029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B5C35CF-E25B-4832-A3D5-50D619245A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4549" y="94183"/>
            <a:ext cx="10547623" cy="1450757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КЛАСТЕР.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Это способ графической организации материала, позволяющий сделать наглядными те мыслительные процессы, которые происходят при погружении в ту или иную тему. Кластер является отражением нелинейной формы мышления. Иногда такой способ называют «наглядным мозговым штурмом».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/>
            </a:r>
            <a:br>
              <a:rPr lang="ru-RU" sz="2400" dirty="0">
                <a:latin typeface="Arial" pitchFamily="34" charset="0"/>
                <a:cs typeface="Arial" pitchFamily="34" charset="0"/>
              </a:rPr>
            </a:br>
            <a:endParaRPr lang="ru-RU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5B7D154-AF8B-493F-92F0-89ADB8F7AC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80878" y="2938628"/>
            <a:ext cx="2522146" cy="1450758"/>
          </a:xfrm>
          <a:prstGeom prst="ellipse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В чем горе Чацкого?</a:t>
            </a: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BD95234E-A9F5-420F-8056-FB30C05CC542}"/>
              </a:ext>
            </a:extLst>
          </p:cNvPr>
          <p:cNvSpPr/>
          <p:nvPr/>
        </p:nvSpPr>
        <p:spPr>
          <a:xfrm>
            <a:off x="323528" y="1772816"/>
            <a:ext cx="2088232" cy="115212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3D6BB0CE-E75E-444B-B7A3-E7BFF1AC64B5}"/>
              </a:ext>
            </a:extLst>
          </p:cNvPr>
          <p:cNvSpPr/>
          <p:nvPr/>
        </p:nvSpPr>
        <p:spPr>
          <a:xfrm>
            <a:off x="697870" y="3496564"/>
            <a:ext cx="2088232" cy="115212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81222BA9-246B-4E05-92C0-3112E5FF2D98}"/>
              </a:ext>
            </a:extLst>
          </p:cNvPr>
          <p:cNvSpPr/>
          <p:nvPr/>
        </p:nvSpPr>
        <p:spPr>
          <a:xfrm>
            <a:off x="4007768" y="1242144"/>
            <a:ext cx="2088232" cy="115212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BC5E7DCD-A1D1-448C-9EDC-0F5CB717D1ED}"/>
              </a:ext>
            </a:extLst>
          </p:cNvPr>
          <p:cNvSpPr/>
          <p:nvPr/>
        </p:nvSpPr>
        <p:spPr>
          <a:xfrm>
            <a:off x="4017044" y="5026108"/>
            <a:ext cx="2088232" cy="115212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96088213-14FF-4428-8F50-D2623E495EC0}"/>
              </a:ext>
            </a:extLst>
          </p:cNvPr>
          <p:cNvSpPr/>
          <p:nvPr/>
        </p:nvSpPr>
        <p:spPr>
          <a:xfrm>
            <a:off x="7928616" y="1697102"/>
            <a:ext cx="2088232" cy="115212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0" name="Овал 9">
            <a:extLst>
              <a:ext uri="{FF2B5EF4-FFF2-40B4-BE49-F238E27FC236}">
                <a16:creationId xmlns:a16="http://schemas.microsoft.com/office/drawing/2014/main" id="{094A11BA-655C-467C-93C6-8B65A9844137}"/>
              </a:ext>
            </a:extLst>
          </p:cNvPr>
          <p:cNvSpPr/>
          <p:nvPr/>
        </p:nvSpPr>
        <p:spPr>
          <a:xfrm>
            <a:off x="8598996" y="4450044"/>
            <a:ext cx="2088232" cy="115212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tx1"/>
              </a:solidFill>
            </a:endParaRPr>
          </a:p>
        </p:txBody>
      </p:sp>
      <p:cxnSp>
        <p:nvCxnSpPr>
          <p:cNvPr id="12" name="Прямая со стрелкой 11">
            <a:extLst>
              <a:ext uri="{FF2B5EF4-FFF2-40B4-BE49-F238E27FC236}">
                <a16:creationId xmlns:a16="http://schemas.microsoft.com/office/drawing/2014/main" id="{E1A48FBC-6711-4BC9-A852-A62B328B1C3A}"/>
              </a:ext>
            </a:extLst>
          </p:cNvPr>
          <p:cNvCxnSpPr>
            <a:cxnSpLocks/>
          </p:cNvCxnSpPr>
          <p:nvPr/>
        </p:nvCxnSpPr>
        <p:spPr>
          <a:xfrm flipH="1" flipV="1">
            <a:off x="5061160" y="2407956"/>
            <a:ext cx="194421" cy="5306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5" name="Прямая со стрелкой 14">
            <a:extLst>
              <a:ext uri="{FF2B5EF4-FFF2-40B4-BE49-F238E27FC236}">
                <a16:creationId xmlns:a16="http://schemas.microsoft.com/office/drawing/2014/main" id="{DB7FB384-279F-4AFF-9644-90679E8AEC36}"/>
              </a:ext>
            </a:extLst>
          </p:cNvPr>
          <p:cNvCxnSpPr>
            <a:stCxn id="4" idx="2"/>
          </p:cNvCxnSpPr>
          <p:nvPr/>
        </p:nvCxnSpPr>
        <p:spPr>
          <a:xfrm flipH="1" flipV="1">
            <a:off x="2183907" y="2742171"/>
            <a:ext cx="2396971" cy="92183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7" name="Прямая со стрелкой 16">
            <a:extLst>
              <a:ext uri="{FF2B5EF4-FFF2-40B4-BE49-F238E27FC236}">
                <a16:creationId xmlns:a16="http://schemas.microsoft.com/office/drawing/2014/main" id="{8ECE45F9-90B0-4658-8A62-683FBFBA1C8D}"/>
              </a:ext>
            </a:extLst>
          </p:cNvPr>
          <p:cNvCxnSpPr/>
          <p:nvPr/>
        </p:nvCxnSpPr>
        <p:spPr>
          <a:xfrm flipH="1">
            <a:off x="2786102" y="4072628"/>
            <a:ext cx="1919063" cy="22416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9" name="Прямая со стрелкой 18">
            <a:extLst>
              <a:ext uri="{FF2B5EF4-FFF2-40B4-BE49-F238E27FC236}">
                <a16:creationId xmlns:a16="http://schemas.microsoft.com/office/drawing/2014/main" id="{5273DA2A-9621-4124-B44B-77734A798FF1}"/>
              </a:ext>
            </a:extLst>
          </p:cNvPr>
          <p:cNvCxnSpPr/>
          <p:nvPr/>
        </p:nvCxnSpPr>
        <p:spPr>
          <a:xfrm flipH="1">
            <a:off x="5183073" y="4389386"/>
            <a:ext cx="161284" cy="5897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1" name="Прямая со стрелкой 20">
            <a:extLst>
              <a:ext uri="{FF2B5EF4-FFF2-40B4-BE49-F238E27FC236}">
                <a16:creationId xmlns:a16="http://schemas.microsoft.com/office/drawing/2014/main" id="{5BE60845-AB74-49BA-B1C3-D15C8F910DA7}"/>
              </a:ext>
            </a:extLst>
          </p:cNvPr>
          <p:cNvCxnSpPr>
            <a:cxnSpLocks/>
          </p:cNvCxnSpPr>
          <p:nvPr/>
        </p:nvCxnSpPr>
        <p:spPr>
          <a:xfrm flipV="1">
            <a:off x="6587231" y="2276279"/>
            <a:ext cx="1312821" cy="7093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4" name="Прямая со стрелкой 23">
            <a:extLst>
              <a:ext uri="{FF2B5EF4-FFF2-40B4-BE49-F238E27FC236}">
                <a16:creationId xmlns:a16="http://schemas.microsoft.com/office/drawing/2014/main" id="{61E7AB14-97AD-468C-A0C5-E20B77873735}"/>
              </a:ext>
            </a:extLst>
          </p:cNvPr>
          <p:cNvCxnSpPr/>
          <p:nvPr/>
        </p:nvCxnSpPr>
        <p:spPr>
          <a:xfrm>
            <a:off x="6676355" y="4296792"/>
            <a:ext cx="1883900" cy="8078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204186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151" name="Rectangle 6150">
            <a:extLst>
              <a:ext uri="{FF2B5EF4-FFF2-40B4-BE49-F238E27FC236}">
                <a16:creationId xmlns:a16="http://schemas.microsoft.com/office/drawing/2014/main" id="{5A1B47C8-47A0-4A88-8830-6DEA3B5DE39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146" name="Image292">
            <a:extLst>
              <a:ext uri="{FF2B5EF4-FFF2-40B4-BE49-F238E27FC236}">
                <a16:creationId xmlns:a16="http://schemas.microsoft.com/office/drawing/2014/main" id="{25CEC34D-5F5C-4C4A-BD70-A6D44F1E5F6F}"/>
              </a:ext>
            </a:extLst>
          </p:cNvPr>
          <p:cNvPicPr preferRelativeResize="0"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314" y="615821"/>
            <a:ext cx="7693758" cy="5533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3" name="Rectangle 6152">
            <a:extLst>
              <a:ext uri="{FF2B5EF4-FFF2-40B4-BE49-F238E27FC236}">
                <a16:creationId xmlns:a16="http://schemas.microsoft.com/office/drawing/2014/main" id="{984BBFDD-E720-4805-A9C8-129FBBF6DD7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7613486" y="0"/>
            <a:ext cx="4584734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F547A0-947F-4E4F-AF89-E70944E1B8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765292" y="-560165"/>
            <a:ext cx="4281703" cy="5238235"/>
          </a:xfrm>
        </p:spPr>
        <p:txBody>
          <a:bodyPr>
            <a:normAutofit/>
          </a:bodyPr>
          <a:lstStyle/>
          <a:p>
            <a:endParaRPr lang="ru-RU" sz="4400">
              <a:solidFill>
                <a:srgbClr val="FFFFFF"/>
              </a:solidFill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DCC66EA-39FC-4E0F-A4F1-2964E980E4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765292" y="368354"/>
            <a:ext cx="4281703" cy="3643809"/>
          </a:xfrm>
        </p:spPr>
        <p:txBody>
          <a:bodyPr>
            <a:noAutofit/>
          </a:bodyPr>
          <a:lstStyle/>
          <a:p>
            <a:pPr eaLnBrk="0"/>
            <a:r>
              <a:rPr lang="ru-RU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Прочитайте фрагменты статей Добролюбова и Писарева. Назовите общие черты, выделяемые критиками в Кабановой. Найдите расхождения в оценке героини.</a:t>
            </a:r>
          </a:p>
        </p:txBody>
      </p:sp>
      <p:sp>
        <p:nvSpPr>
          <p:cNvPr id="6155" name="Rectangle 6154">
            <a:extLst>
              <a:ext uri="{FF2B5EF4-FFF2-40B4-BE49-F238E27FC236}">
                <a16:creationId xmlns:a16="http://schemas.microsoft.com/office/drawing/2014/main" id="{5AC4BE46-4A77-42FE-9D15-065CDB2F847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6906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4858101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04ABA8-8A2D-4F3F-80C6-AEF8A3C255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-725379"/>
            <a:ext cx="10058400" cy="1450757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Сложности и пути их решения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A41E29E-D608-482B-8E53-E78E1B2519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Большой объем, большое количество героев, мест, событий.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Пересказ и его варианты (краткий и подробный пересказы; нейтральный, от лица персонажа, разыгрывание; пересказ с продолжением).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Игра «Вопрос-ответ» на внимание к деталям произведения.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Читательский дневник как форма упорядочивания читательских представлений о внутреннем мире произведения.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161016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8CC8E33-3DDB-40E4-A738-4A4538C062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618919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"Чтение с пометками"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63B5E56-842F-4D92-BDEB-08BF4DEBC2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Цель: формирование умений читать вдумчиво, оценивать информацию, формулировать мысли автора своими словами. Учитель дает ученикам задание написать на полях значками информацию по следующему алгоритму:</a:t>
            </a:r>
          </a:p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v Знакомая информация </a:t>
            </a:r>
          </a:p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+ Новая информация</a:t>
            </a:r>
          </a:p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- Я думал (думала) иначе ? Это меня заинтересовало (удивило), хочу узнать больше</a:t>
            </a:r>
          </a:p>
        </p:txBody>
      </p:sp>
    </p:spTree>
    <p:extLst>
      <p:ext uri="{BB962C8B-B14F-4D97-AF65-F5344CB8AC3E}">
        <p14:creationId xmlns:p14="http://schemas.microsoft.com/office/powerpoint/2010/main" val="40627942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37C6C2-5DEB-4057-A5AC-1D90F5F801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465" y="757120"/>
            <a:ext cx="10058400" cy="1151580"/>
          </a:xfrm>
        </p:spPr>
        <p:txBody>
          <a:bodyPr>
            <a:normAutofit fontScale="90000"/>
          </a:bodyPr>
          <a:lstStyle/>
          <a:p>
            <a:r>
              <a:rPr lang="ru-RU" sz="2400" b="1" dirty="0">
                <a:latin typeface="Arial" pitchFamily="34" charset="0"/>
                <a:cs typeface="Arial" pitchFamily="34" charset="0"/>
              </a:rPr>
              <a:t>Двухчастный дневник</a:t>
            </a:r>
            <a:r>
              <a:rPr lang="ru-RU" dirty="0">
                <a:latin typeface="Arial" pitchFamily="34" charset="0"/>
                <a:cs typeface="Arial" pitchFamily="34" charset="0"/>
              </a:rPr>
              <a:t/>
            </a:r>
            <a:br>
              <a:rPr lang="ru-RU" dirty="0">
                <a:latin typeface="Arial" pitchFamily="34" charset="0"/>
                <a:cs typeface="Arial" pitchFamily="34" charset="0"/>
              </a:rPr>
            </a:br>
            <a:r>
              <a:rPr lang="ru-RU" sz="3100" b="1" dirty="0">
                <a:latin typeface="Arial" pitchFamily="34" charset="0"/>
                <a:cs typeface="Arial" pitchFamily="34" charset="0"/>
              </a:rPr>
              <a:t>Цитата</a:t>
            </a:r>
            <a:r>
              <a:rPr lang="ru-RU" sz="3100" dirty="0">
                <a:latin typeface="Arial" pitchFamily="34" charset="0"/>
                <a:cs typeface="Arial" pitchFamily="34" charset="0"/>
              </a:rPr>
              <a:t/>
            </a:r>
            <a:br>
              <a:rPr lang="ru-RU" sz="3100" dirty="0">
                <a:latin typeface="Arial" pitchFamily="34" charset="0"/>
                <a:cs typeface="Arial" pitchFamily="34" charset="0"/>
              </a:rPr>
            </a:br>
            <a:r>
              <a:rPr lang="ru-RU" sz="3100" b="1" dirty="0">
                <a:latin typeface="Arial" pitchFamily="34" charset="0"/>
                <a:cs typeface="Arial" pitchFamily="34" charset="0"/>
              </a:rPr>
              <a:t>Комментарии</a:t>
            </a:r>
            <a:r>
              <a:rPr lang="ru-RU" dirty="0">
                <a:latin typeface="Arial" pitchFamily="34" charset="0"/>
                <a:cs typeface="Arial" pitchFamily="34" charset="0"/>
              </a:rPr>
              <a:t/>
            </a:r>
            <a:br>
              <a:rPr lang="ru-RU" dirty="0">
                <a:latin typeface="Arial" pitchFamily="34" charset="0"/>
                <a:cs typeface="Arial" pitchFamily="34" charset="0"/>
              </a:rPr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CBC487D-25BE-4B03-8B4D-B7DE863BB4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10246712" cy="4023360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Arial" pitchFamily="34" charset="0"/>
                <a:cs typeface="Arial" pitchFamily="34" charset="0"/>
              </a:rPr>
              <a:t>В левой части дневника учащиеся записывают те моменты из текста, которые произвели на них наибольшее впечатление, вызвали какие-то воспоминания, ассоциации с эпизодами из их собственной жизни, озадачили их, вызвали протест или, наоборот, восторг, удивление, такие цитаты, на которых они "споткнулись". Справа они должны дать комментарий: что заставило записать именно эту цитату.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7782800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482C61-FFDA-4002-BDF4-6BB2D4B68A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6539" y="1267484"/>
            <a:ext cx="9879141" cy="93160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>
                <a:latin typeface="Arial" pitchFamily="34" charset="0"/>
                <a:cs typeface="Arial" pitchFamily="34" charset="0"/>
              </a:rPr>
              <a:t/>
            </a:r>
            <a:br>
              <a:rPr lang="ru-RU" sz="2400" b="1" dirty="0">
                <a:latin typeface="Arial" pitchFamily="34" charset="0"/>
                <a:cs typeface="Arial" pitchFamily="34" charset="0"/>
              </a:rPr>
            </a:br>
            <a:r>
              <a:rPr lang="ru-RU" sz="2400" b="1" dirty="0">
                <a:latin typeface="Arial" pitchFamily="34" charset="0"/>
                <a:cs typeface="Arial" pitchFamily="34" charset="0"/>
              </a:rPr>
              <a:t/>
            </a:r>
            <a:br>
              <a:rPr lang="ru-RU" sz="2400" b="1" dirty="0">
                <a:latin typeface="Arial" pitchFamily="34" charset="0"/>
                <a:cs typeface="Arial" pitchFamily="34" charset="0"/>
              </a:rPr>
            </a:br>
            <a:r>
              <a:rPr lang="ru-RU" sz="2400" b="1" dirty="0">
                <a:latin typeface="Arial" pitchFamily="34" charset="0"/>
                <a:cs typeface="Arial" pitchFamily="34" charset="0"/>
              </a:rPr>
              <a:t/>
            </a:r>
            <a:br>
              <a:rPr lang="ru-RU" sz="2400" b="1" dirty="0">
                <a:latin typeface="Arial" pitchFamily="34" charset="0"/>
                <a:cs typeface="Arial" pitchFamily="34" charset="0"/>
              </a:rPr>
            </a:br>
            <a:r>
              <a:rPr lang="ru-RU" sz="2400" b="1" dirty="0">
                <a:latin typeface="Arial" pitchFamily="34" charset="0"/>
                <a:cs typeface="Arial" pitchFamily="34" charset="0"/>
              </a:rPr>
              <a:t/>
            </a:r>
            <a:br>
              <a:rPr lang="ru-RU" sz="2400" b="1" dirty="0">
                <a:latin typeface="Arial" pitchFamily="34" charset="0"/>
                <a:cs typeface="Arial" pitchFamily="34" charset="0"/>
              </a:rPr>
            </a:br>
            <a:r>
              <a:rPr lang="ru-RU" sz="2400" b="1" dirty="0">
                <a:latin typeface="Arial" pitchFamily="34" charset="0"/>
                <a:cs typeface="Arial" pitchFamily="34" charset="0"/>
              </a:rPr>
              <a:t/>
            </a:r>
            <a:br>
              <a:rPr lang="ru-RU" sz="2400" b="1" dirty="0">
                <a:latin typeface="Arial" pitchFamily="34" charset="0"/>
                <a:cs typeface="Arial" pitchFamily="34" charset="0"/>
              </a:rPr>
            </a:br>
            <a:r>
              <a:rPr lang="ru-RU" sz="2400" b="1" dirty="0">
                <a:latin typeface="Arial" pitchFamily="34" charset="0"/>
                <a:cs typeface="Arial" pitchFamily="34" charset="0"/>
              </a:rPr>
              <a:t/>
            </a:r>
            <a:br>
              <a:rPr lang="ru-RU" sz="2400" b="1" dirty="0">
                <a:latin typeface="Arial" pitchFamily="34" charset="0"/>
                <a:cs typeface="Arial" pitchFamily="34" charset="0"/>
              </a:rPr>
            </a:br>
            <a:r>
              <a:rPr lang="ru-RU" sz="2400" b="1" dirty="0">
                <a:latin typeface="Arial" pitchFamily="34" charset="0"/>
                <a:cs typeface="Arial" pitchFamily="34" charset="0"/>
              </a:rPr>
              <a:t/>
            </a:r>
            <a:br>
              <a:rPr lang="ru-RU" sz="2400" b="1" dirty="0">
                <a:latin typeface="Arial" pitchFamily="34" charset="0"/>
                <a:cs typeface="Arial" pitchFamily="34" charset="0"/>
              </a:rPr>
            </a:br>
            <a:r>
              <a:rPr lang="ru-RU" sz="2400" b="1" dirty="0">
                <a:latin typeface="Arial" pitchFamily="34" charset="0"/>
                <a:cs typeface="Arial" pitchFamily="34" charset="0"/>
              </a:rPr>
              <a:t/>
            </a:r>
            <a:br>
              <a:rPr lang="ru-RU" sz="2400" b="1" dirty="0">
                <a:latin typeface="Arial" pitchFamily="34" charset="0"/>
                <a:cs typeface="Arial" pitchFamily="34" charset="0"/>
              </a:rPr>
            </a:br>
            <a:r>
              <a:rPr lang="ru-RU" sz="2400" b="1" dirty="0">
                <a:latin typeface="Arial" pitchFamily="34" charset="0"/>
                <a:cs typeface="Arial" pitchFamily="34" charset="0"/>
              </a:rPr>
              <a:t/>
            </a:r>
            <a:br>
              <a:rPr lang="ru-RU" sz="2400" b="1" dirty="0">
                <a:latin typeface="Arial" pitchFamily="34" charset="0"/>
                <a:cs typeface="Arial" pitchFamily="34" charset="0"/>
              </a:rPr>
            </a:br>
            <a:r>
              <a:rPr lang="ru-RU" sz="2400" b="1" dirty="0">
                <a:latin typeface="Arial" pitchFamily="34" charset="0"/>
                <a:cs typeface="Arial" pitchFamily="34" charset="0"/>
              </a:rPr>
              <a:t/>
            </a:r>
            <a:br>
              <a:rPr lang="ru-RU" sz="2400" b="1" dirty="0">
                <a:latin typeface="Arial" pitchFamily="34" charset="0"/>
                <a:cs typeface="Arial" pitchFamily="34" charset="0"/>
              </a:rPr>
            </a:br>
            <a:r>
              <a:rPr lang="ru-RU" sz="2400" b="1" dirty="0">
                <a:latin typeface="Arial" pitchFamily="34" charset="0"/>
                <a:cs typeface="Arial" pitchFamily="34" charset="0"/>
              </a:rPr>
              <a:t/>
            </a:r>
            <a:br>
              <a:rPr lang="ru-RU" sz="2400" b="1" dirty="0">
                <a:latin typeface="Arial" pitchFamily="34" charset="0"/>
                <a:cs typeface="Arial" pitchFamily="34" charset="0"/>
              </a:rPr>
            </a:br>
            <a:r>
              <a:rPr lang="ru-RU" sz="2400" b="1" dirty="0">
                <a:latin typeface="Arial" pitchFamily="34" charset="0"/>
                <a:cs typeface="Arial" pitchFamily="34" charset="0"/>
              </a:rPr>
              <a:t>«Трехчастные дневники»</a:t>
            </a:r>
            <a:br>
              <a:rPr lang="ru-RU" sz="2400" b="1" dirty="0">
                <a:latin typeface="Arial" pitchFamily="34" charset="0"/>
                <a:cs typeface="Arial" pitchFamily="34" charset="0"/>
              </a:rPr>
            </a:br>
            <a:r>
              <a:rPr lang="ru-RU" sz="2400" b="1" dirty="0">
                <a:latin typeface="Arial" pitchFamily="34" charset="0"/>
                <a:cs typeface="Arial" pitchFamily="34" charset="0"/>
              </a:rPr>
              <a:t/>
            </a:r>
            <a:br>
              <a:rPr lang="ru-RU" sz="2400" b="1" dirty="0">
                <a:latin typeface="Arial" pitchFamily="34" charset="0"/>
                <a:cs typeface="Arial" pitchFamily="34" charset="0"/>
              </a:rPr>
            </a:br>
            <a:r>
              <a:rPr lang="ru-RU" sz="2400" b="1" dirty="0">
                <a:latin typeface="Arial" pitchFamily="34" charset="0"/>
                <a:cs typeface="Arial" pitchFamily="34" charset="0"/>
              </a:rPr>
              <a:t>Цитата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/>
            </a:r>
            <a:br>
              <a:rPr lang="ru-RU" sz="2400" dirty="0">
                <a:latin typeface="Arial" pitchFamily="34" charset="0"/>
                <a:cs typeface="Arial" pitchFamily="34" charset="0"/>
              </a:rPr>
            </a:br>
            <a:r>
              <a:rPr lang="ru-RU" sz="2400" b="1" dirty="0">
                <a:latin typeface="Arial" pitchFamily="34" charset="0"/>
                <a:cs typeface="Arial" pitchFamily="34" charset="0"/>
              </a:rPr>
              <a:t>Комментарии. Почему эта цитата привлекла ваше внимание?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/>
            </a:r>
            <a:br>
              <a:rPr lang="ru-RU" sz="2400" dirty="0">
                <a:latin typeface="Arial" pitchFamily="34" charset="0"/>
                <a:cs typeface="Arial" pitchFamily="34" charset="0"/>
              </a:rPr>
            </a:br>
            <a:r>
              <a:rPr lang="ru-RU" sz="2400" b="1" dirty="0">
                <a:latin typeface="Arial" pitchFamily="34" charset="0"/>
                <a:cs typeface="Arial" pitchFamily="34" charset="0"/>
              </a:rPr>
              <a:t>Вопросы к учителю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/>
            </a:r>
            <a:br>
              <a:rPr lang="ru-RU" sz="2400" dirty="0">
                <a:latin typeface="Arial" pitchFamily="34" charset="0"/>
                <a:cs typeface="Arial" pitchFamily="34" charset="0"/>
              </a:rPr>
            </a:br>
            <a:endParaRPr lang="ru-RU" sz="24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794B37B-4DF0-401E-880A-78F5DD8853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32095" y="2453488"/>
            <a:ext cx="10123585" cy="3415605"/>
          </a:xfrm>
        </p:spPr>
        <p:txBody>
          <a:bodyPr/>
          <a:lstStyle/>
          <a:p>
            <a:r>
              <a:rPr lang="ru-RU" sz="2400" dirty="0">
                <a:latin typeface="Arial" pitchFamily="34" charset="0"/>
                <a:cs typeface="Arial" pitchFamily="34" charset="0"/>
              </a:rPr>
              <a:t>Этот прием позволяет работать не только с текстом, но и проводить диалог с учителем по поводу прочитанного.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07147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F12ADF-4490-423A-AD8F-8AF8160CBA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9816" y="-246056"/>
            <a:ext cx="9868056" cy="1131650"/>
          </a:xfrm>
        </p:spPr>
        <p:txBody>
          <a:bodyPr>
            <a:normAutofit/>
          </a:bodyPr>
          <a:lstStyle/>
          <a:p>
            <a:pPr algn="ctr"/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Читательский дневник («Герой нашего времени») </a:t>
            </a: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85A01BBB-F870-4202-84E4-0F21CA0051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9082" y="885595"/>
            <a:ext cx="10831989" cy="5515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4620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960ECB7-8F15-44DC-B8A8-5258F1A0BF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4834" y="-461851"/>
            <a:ext cx="10058400" cy="1450757"/>
          </a:xfrm>
        </p:spPr>
        <p:txBody>
          <a:bodyPr>
            <a:normAutofit/>
          </a:bodyPr>
          <a:lstStyle/>
          <a:p>
            <a:pPr algn="ctr"/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Варианты итоговой творческой работы по произведению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ABA36BD-4504-4DE8-BD1F-C3C9DA4047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Фанфик («История еще одного осколка в СК», «История еще одной встречи Герды в СК»).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Иллюстрация (к эпизоду, к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фанфику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, к книге; портрет героя).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Режиссерский сценарий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киноэпизода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Диафильм.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775116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88A831-D890-4F73-8DAE-50F05DE8B0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1972" y="-442960"/>
            <a:ext cx="10058400" cy="1450757"/>
          </a:xfrm>
        </p:spPr>
        <p:txBody>
          <a:bodyPr>
            <a:normAutofit/>
          </a:bodyPr>
          <a:lstStyle/>
          <a:p>
            <a:pPr algn="ctr"/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Режиссерский сценарий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киноэпизода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F35DBBF2-AD1F-4549-99F1-4D25AD6E13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2173" t="39592" r="21515" b="22430"/>
          <a:stretch/>
        </p:blipFill>
        <p:spPr>
          <a:xfrm>
            <a:off x="418584" y="1482573"/>
            <a:ext cx="11354832" cy="4305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987191"/>
      </p:ext>
    </p:extLst>
  </p:cSld>
  <p:clrMapOvr>
    <a:masterClrMapping/>
  </p:clrMapOvr>
</p:sld>
</file>

<file path=ppt/theme/theme1.xml><?xml version="1.0" encoding="utf-8"?>
<a:theme xmlns:a="http://schemas.openxmlformats.org/drawingml/2006/main" name="Ретро">
  <a:themeElements>
    <a:clrScheme name="Ретр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618</Words>
  <Application>Microsoft Office PowerPoint</Application>
  <PresentationFormat>Широкоэкранный</PresentationFormat>
  <Paragraphs>68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8" baseType="lpstr">
      <vt:lpstr>Arial</vt:lpstr>
      <vt:lpstr>Arial Black</vt:lpstr>
      <vt:lpstr>Calibri</vt:lpstr>
      <vt:lpstr>Calibri Light</vt:lpstr>
      <vt:lpstr>Wingdings</vt:lpstr>
      <vt:lpstr>Ретро</vt:lpstr>
      <vt:lpstr>Читательская грамотность как средство достижения качества образования  (из практики использования на уроках литературы)</vt:lpstr>
      <vt:lpstr>  Читательская грамотность – способность человека понимать и использовать письменные тексты, размышлять о них и заниматься чтением для того, чтобы достигать своих целей, расширять свои знания и возможности, участвовать в социальной жизни.*   https://www.oecd.org/pisa/data/PISA-2018-draft-frameworks.pdf </vt:lpstr>
      <vt:lpstr>                                  Читательская грамотность(PISA) </vt:lpstr>
      <vt:lpstr>      Типы текстов</vt:lpstr>
      <vt:lpstr>Презентация PowerPoint</vt:lpstr>
      <vt:lpstr>Типы задач на грамотность чтения</vt:lpstr>
      <vt:lpstr>Специфика – задают определенный ракурс для рассмотрения представленных фактов, – требуют их сопоставления, отбора, интерпретации, обнаружения недостающих элементов для восстановления полной информационной картины.  Требуют умений: - извлекать из текста информацию, необходимую для формулирования гипотезы; - критически осмысливать представленную информацию; - установить связи между событиями; - соединять разрозненные факты в единую картину.</vt:lpstr>
      <vt:lpstr>Несплошные тексты. Инфографика</vt:lpstr>
      <vt:lpstr>Создание интеллект-карт</vt:lpstr>
      <vt:lpstr>Презентация PowerPoint</vt:lpstr>
      <vt:lpstr>Презентация PowerPoint</vt:lpstr>
      <vt:lpstr>Создание карты-схемы путешествия героя</vt:lpstr>
      <vt:lpstr>Презентация PowerPoint</vt:lpstr>
      <vt:lpstr>КЛАСТЕР. Это способ графической организации материала, позволяющий сделать наглядными те мыслительные процессы, которые происходят при погружении в ту или иную тему. Кластер является отражением нелинейной формы мышления. Иногда такой способ называют «наглядным мозговым штурмом». </vt:lpstr>
      <vt:lpstr>Презентация PowerPoint</vt:lpstr>
      <vt:lpstr>Сложности и пути их решения </vt:lpstr>
      <vt:lpstr>"Чтение с пометками"</vt:lpstr>
      <vt:lpstr>Двухчастный дневник Цитата Комментарии </vt:lpstr>
      <vt:lpstr>           «Трехчастные дневники»  Цитата Комментарии. Почему эта цитата привлекла ваше внимание? Вопросы к учителю </vt:lpstr>
      <vt:lpstr>Читательский дневник («Герой нашего времени») </vt:lpstr>
      <vt:lpstr>Варианты итоговой творческой работы по произведению</vt:lpstr>
      <vt:lpstr>Режиссерский сценарий киноэпизода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Развитие читательской грамотности на материале учебного  предмета «Литература» (из практики использования)</dc:title>
  <dc:creator>dt</dc:creator>
  <cp:lastModifiedBy>sportzal</cp:lastModifiedBy>
  <cp:revision>9</cp:revision>
  <dcterms:created xsi:type="dcterms:W3CDTF">2023-02-15T13:32:00Z</dcterms:created>
  <dcterms:modified xsi:type="dcterms:W3CDTF">2025-06-10T03:44:13Z</dcterms:modified>
</cp:coreProperties>
</file>