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5"/>
  </p:notesMasterIdLst>
  <p:handoutMasterIdLst>
    <p:handoutMasterId r:id="rId16"/>
  </p:handoutMasterIdLst>
  <p:sldIdLst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88825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321">
          <p15:clr>
            <a:srgbClr val="A4A3A4"/>
          </p15:clr>
        </p15:guide>
        <p15:guide id="5" pos="3839">
          <p15:clr>
            <a:srgbClr val="A4A3A4"/>
          </p15:clr>
        </p15:guide>
        <p15:guide id="6" pos="1007">
          <p15:clr>
            <a:srgbClr val="A4A3A4"/>
          </p15:clr>
        </p15:guide>
        <p15:guide id="7" pos="717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4660"/>
  </p:normalViewPr>
  <p:slideViewPr>
    <p:cSldViewPr showGuides="1">
      <p:cViewPr varScale="1">
        <p:scale>
          <a:sx n="86" d="100"/>
          <a:sy n="86" d="100"/>
        </p:scale>
        <p:origin x="562" y="317"/>
      </p:cViewPr>
      <p:guideLst>
        <p:guide orient="horz" pos="2160"/>
        <p:guide orient="horz" pos="1008"/>
        <p:guide orient="horz" pos="3888"/>
        <p:guide orient="horz" pos="321"/>
        <p:guide pos="3839"/>
        <p:guide pos="1007"/>
        <p:guide pos="717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6455363E-5DB3-439C-B549-DD83222C79E4}" type="datetime1">
              <a:rPr lang="ru-RU" smtClean="0"/>
              <a:t>05.02.2020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4360E59-1627-4404-ACC5-51C744AB0F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62254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826E2F11-CEBF-4D63-B350-54083DC2653F}" type="datetime1">
              <a:rPr lang="ru-RU" smtClean="0"/>
              <a:pPr/>
              <a:t>05.02.2020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rtl="0"/>
            <a:fld id="{841221E5-7225-48EB-A4EE-420E7BFCF705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556669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41221E5-7225-48EB-A4EE-420E7BFCF705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8074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41221E5-7225-48EB-A4EE-420E7BFCF705}" type="slidenum">
              <a:rPr lang="ru-RU" smtClean="0"/>
              <a:pPr rtl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4111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ltGray"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8669" y="1600200"/>
            <a:ext cx="8329031" cy="2680127"/>
          </a:xfrm>
          <a:noFill/>
          <a:effectLst>
            <a:softEdge rad="31750"/>
          </a:effectLst>
        </p:spPr>
        <p:txBody>
          <a:bodyPr rtlCol="0" anchor="b">
            <a:no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28669" y="4344915"/>
            <a:ext cx="7516442" cy="1116085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699025" y="6356351"/>
            <a:ext cx="1218883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906DD7E9-633A-4209-8629-FCA24BED8E5C}" type="datetime1">
              <a:rPr lang="ru-RU" noProof="0" smtClean="0"/>
              <a:t>05.02.2020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114708" y="6356351"/>
            <a:ext cx="3974065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285571" y="6356351"/>
            <a:ext cx="609441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7DC1BBB0-96F0-4077-A278-0F3FB5C104D3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49098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5648EF9-D76D-408D-9269-C51AF1E71906}" type="datetime1">
              <a:rPr lang="ru-RU" noProof="0" smtClean="0"/>
              <a:t>05.02.2020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13552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8613" y="1600201"/>
            <a:ext cx="8283272" cy="2654064"/>
          </a:xfrm>
        </p:spPr>
        <p:txBody>
          <a:bodyPr rtlCol="0" anchor="b">
            <a:normAutofit/>
          </a:bodyPr>
          <a:lstStyle>
            <a:lvl1pPr algn="l">
              <a:defRPr sz="5400" b="0" cap="none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98613" y="4259996"/>
            <a:ext cx="7264623" cy="1150203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32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267F7D04-070A-4786-BFC3-699C3BEEF6F5}" type="datetime1">
              <a:rPr lang="ru-RU" noProof="0" smtClean="0"/>
              <a:t>05.02.2020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77491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93436" y="1600200"/>
            <a:ext cx="4814586" cy="4572000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61651" y="1600200"/>
            <a:ext cx="4814586" cy="4572000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 baseline="0"/>
            </a:lvl6pPr>
            <a:lvl7pPr>
              <a:defRPr sz="1800" baseline="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6DFC388-25B8-4D98-8EA3-7599CFB174A7}" type="datetime1">
              <a:rPr lang="ru-RU" noProof="0" smtClean="0"/>
              <a:t>05.02.2020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8340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3436" y="177800"/>
            <a:ext cx="9782801" cy="1239837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93436" y="1499616"/>
            <a:ext cx="4818888" cy="93878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93436" y="2514706"/>
            <a:ext cx="4814586" cy="3657493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609524" y="1499616"/>
            <a:ext cx="4818888" cy="93878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609524" y="2514600"/>
            <a:ext cx="4818888" cy="3655568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6184B29-88E0-41C3-91BD-DCA26527FF63}" type="datetime1">
              <a:rPr lang="ru-RU" noProof="0" smtClean="0"/>
              <a:t>05.02.2020</a:t>
            </a:fld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54595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50918EF-A4F5-4A7C-96B1-F87831C82688}" type="datetime1">
              <a:rPr lang="ru-RU" noProof="0" smtClean="0"/>
              <a:t>05.02.2020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12167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138ADB2-DC01-420A-B091-D935BF010607}" type="datetime1">
              <a:rPr lang="ru-RU" noProof="0" smtClean="0"/>
              <a:t>05.02.2020</a:t>
            </a:fld>
            <a:endParaRPr lang="ru-RU" noProof="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>
            <a:lvl1pPr algn="r">
              <a:defRPr lang="en-US" smtClean="0"/>
            </a:lvl1pPr>
          </a:lstStyle>
          <a:p>
            <a:pPr rtl="0"/>
            <a:fld id="{7DC1BBB0-96F0-4077-A278-0F3FB5C104D3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56617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098"/>
            <a:ext cx="1218882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>
          <a:xfrm>
            <a:off x="1598612" y="381000"/>
            <a:ext cx="3293422" cy="1371600"/>
          </a:xfrm>
        </p:spPr>
        <p:txBody>
          <a:bodyPr rtlCol="0" anchor="b">
            <a:normAutofit/>
          </a:bodyPr>
          <a:lstStyle>
            <a:lvl1pPr algn="l">
              <a:defRPr sz="2800" b="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white">
          <a:xfrm>
            <a:off x="1598612" y="1828800"/>
            <a:ext cx="3293422" cy="4343400"/>
          </a:xfrm>
        </p:spPr>
        <p:txBody>
          <a:bodyPr rtlCol="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32426" y="482600"/>
            <a:ext cx="6195986" cy="5689600"/>
          </a:xfrm>
        </p:spPr>
        <p:txBody>
          <a:bodyPr rtlCol="0"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5981ADC-92F1-410C-B0D8-5A45B123FAEB}" type="datetime1">
              <a:rPr lang="ru-RU" noProof="0" smtClean="0"/>
              <a:t>05.02.2020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11189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 userDrawn="1"/>
        </p:nvSpPr>
        <p:spPr>
          <a:xfrm>
            <a:off x="5103812" y="0"/>
            <a:ext cx="6324601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6718" y="381000"/>
            <a:ext cx="3293422" cy="1371600"/>
          </a:xfrm>
        </p:spPr>
        <p:txBody>
          <a:bodyPr rtlCol="0" anchor="b">
            <a:normAutofit/>
          </a:bodyPr>
          <a:lstStyle>
            <a:lvl1pPr algn="l">
              <a:defRPr sz="2800" b="0" cap="all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 bwMode="auto">
          <a:xfrm>
            <a:off x="5232426" y="482600"/>
            <a:ext cx="6043586" cy="5689600"/>
          </a:xfrm>
          <a:ln w="1905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16718" y="1828800"/>
            <a:ext cx="3293422" cy="4343400"/>
          </a:xfrm>
        </p:spPr>
        <p:txBody>
          <a:bodyPr rtlCol="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D528A0-6E8B-4E56-B80E-E13CDB5F70CC}" type="datetime1">
              <a:rPr lang="ru-RU" noProof="0" smtClean="0"/>
              <a:t>05.02.2020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35703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BCC0A8-4822-4C48-B4AB-E6618EB17856}" type="datetime1">
              <a:rPr lang="ru-RU" noProof="0" smtClean="0"/>
              <a:t>05.02.2020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66616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599612" y="685800"/>
            <a:ext cx="1787526" cy="5486400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98613" y="685800"/>
            <a:ext cx="7848599" cy="5486400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F26FFAE-3E3C-4124-8CE2-33E8AFE68549}" type="datetime1">
              <a:rPr lang="ru-RU" noProof="0" smtClean="0"/>
              <a:t>05.02.2020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91729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3436" y="177800"/>
            <a:ext cx="9782801" cy="12398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93436" y="1600200"/>
            <a:ext cx="9782801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180250" y="6316091"/>
            <a:ext cx="12188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fld id="{F914A4C0-1A15-4319-B325-10A509977DD3}" type="datetime1">
              <a:rPr lang="ru-RU" noProof="0" smtClean="0"/>
              <a:t>05.02.2020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6595933" y="6316091"/>
            <a:ext cx="39740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766796" y="6316091"/>
            <a:ext cx="6094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512629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46888" indent="-246888" algn="l" defTabSz="914400" rtl="0" eaLnBrk="1" latinLnBrk="0" hangingPunct="1">
        <a:lnSpc>
          <a:spcPct val="90000"/>
        </a:lnSpc>
        <a:spcBef>
          <a:spcPts val="1400"/>
        </a:spcBef>
        <a:buFont typeface="Euphemia" pitchFamily="34" charset="0"/>
        <a:buChar char="›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126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9784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344168" indent="-246888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70992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07568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4414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8072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17296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39" userDrawn="1">
          <p15:clr>
            <a:srgbClr val="F26B43"/>
          </p15:clr>
        </p15:guide>
        <p15:guide id="2" pos="1007" userDrawn="1">
          <p15:clr>
            <a:srgbClr val="F26B43"/>
          </p15:clr>
        </p15:guide>
        <p15:guide id="3" pos="719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36190" y="1916832"/>
            <a:ext cx="7516442" cy="1116085"/>
          </a:xfrm>
        </p:spPr>
        <p:txBody>
          <a:bodyPr rtlCol="0">
            <a:normAutofit/>
          </a:bodyPr>
          <a:lstStyle/>
          <a:p>
            <a:pPr rtl="0"/>
            <a:r>
              <a:rPr lang="ru-RU" sz="4400" i="1" dirty="0"/>
              <a:t>Формы и методы работы.</a:t>
            </a: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F36BE224-FA85-4037-BC24-4009CC647F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9896" y="188640"/>
            <a:ext cx="8329031" cy="1612776"/>
          </a:xfrm>
        </p:spPr>
        <p:txBody>
          <a:bodyPr/>
          <a:lstStyle/>
          <a:p>
            <a:pPr algn="ctr"/>
            <a:r>
              <a:rPr lang="ru-RU" sz="7200" b="1" i="1" dirty="0"/>
              <a:t>Сказкотерапия</a:t>
            </a:r>
            <a:r>
              <a:rPr lang="ru-RU" sz="7200" b="1" dirty="0"/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73E146F-E2AB-45C6-9A8F-0E9E1ECF80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190" y="2780928"/>
            <a:ext cx="7430630" cy="3888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9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1593436" y="111541"/>
            <a:ext cx="9782801" cy="941196"/>
          </a:xfrm>
        </p:spPr>
        <p:txBody>
          <a:bodyPr rtlCol="0"/>
          <a:lstStyle/>
          <a:p>
            <a:pPr algn="ctr" rtl="0"/>
            <a:r>
              <a:rPr lang="ru-RU" sz="5400" b="1" i="1" dirty="0"/>
              <a:t>О сказкотерапии</a:t>
            </a:r>
            <a:r>
              <a:rPr lang="ru-RU" i="1" dirty="0"/>
              <a:t>.</a:t>
            </a:r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/>
            <a:r>
              <a:rPr lang="ru-RU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Еще с древних времен человечеству известны сказки. Они всегда служили вспомогательным инструментом для формирования и корректировки поведения ребенка, прививали ему представления о добре и зле, справедливости и несправедливости. Теперь же сказки стали объектом целой науки – сказкотерапии, которая на профессиональном уровне формирует рекомендации по развитию и воспитанию детей.</a:t>
            </a:r>
          </a:p>
          <a:p>
            <a:pPr lvl="0"/>
            <a:r>
              <a:rPr lang="ru-RU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Общая характеристика сказкотерапии</a:t>
            </a:r>
            <a:r>
              <a:rPr lang="ru-RU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Лечение сказками применяется как к детям, так и к взрослым.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56149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1EBE0C1-C889-4F2C-BEB2-7581DC2572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3436" y="332656"/>
            <a:ext cx="9782801" cy="5839544"/>
          </a:xfrm>
        </p:spPr>
        <p:txBody>
          <a:bodyPr>
            <a:normAutofit lnSpcReduction="10000"/>
          </a:bodyPr>
          <a:lstStyle/>
          <a:p>
            <a:r>
              <a:rPr lang="ru-RU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Однако, в связи с особенностями развития психики, эмоций и воли, наиболее эффективна сказкотерапия для дошкольников. </a:t>
            </a:r>
          </a:p>
          <a:p>
            <a:r>
              <a:rPr lang="ru-RU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Она необходима, если у ребенка наблюдаются поведенческие и эмоциональные проблемы: неуверенность в себе, капризность, тревожность, застенчивость, страх. Также этот метод может помочь детям с нарушениями слуха, зрения, опорно-двигательного аппарата. </a:t>
            </a:r>
          </a:p>
          <a:p>
            <a:r>
              <a:rPr lang="ru-RU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Безусловно, коррекция дошкольников сказкотерапией может проводиться только специалистом в этой области – детским психологом или педагогом. Если у ребенка возникают подобного рода проблемы и родители понимают, что не могут с ними самостоятельно справиться, тогда необходимо обращаться к профессионалу. 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581525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4828BC0-EC9E-40BC-B9C9-1B6B408123F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3" r="15353"/>
          <a:stretch>
            <a:fillRect/>
          </a:stretch>
        </p:blipFill>
        <p:spPr>
          <a:xfrm>
            <a:off x="5086301" y="0"/>
            <a:ext cx="7102524" cy="6858000"/>
          </a:xfr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C721FD78-5DC8-45E0-884A-7866F50418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13893" y="0"/>
            <a:ext cx="3672408" cy="617220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Виды «лечебных» сказок.</a:t>
            </a:r>
          </a:p>
          <a:p>
            <a:r>
              <a:rPr lang="ru-RU" sz="28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Прежде всего, к ним можно отнести народные сказки, которые благодаря доступности и простоте сюжета прививают ребенку нравственность. Это «Колобок», «Волк и семеро козлят», «Курочка Ряба», «Гуси-лебеди», «Репка», «Маша и медведь».</a:t>
            </a:r>
          </a:p>
          <a:p>
            <a:r>
              <a:rPr lang="ru-RU" sz="28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7922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6006431B-E753-43D5-BE41-17FE54C5F8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41884" y="116632"/>
            <a:ext cx="3744416" cy="6055568"/>
          </a:xfrm>
        </p:spPr>
        <p:txBody>
          <a:bodyPr>
            <a:normAutofit lnSpcReduction="10000"/>
          </a:bodyPr>
          <a:lstStyle/>
          <a:p>
            <a:r>
              <a:rPr lang="ru-RU" sz="2400" i="1" dirty="0">
                <a:latin typeface="Calibri" panose="020F0502020204030204" pitchFamily="34" charset="0"/>
                <a:cs typeface="Calibri" panose="020F0502020204030204" pitchFamily="34" charset="0"/>
              </a:rPr>
              <a:t>Еще один пример сказкотерапии для дошкольников - известные произведения таких авторов, как </a:t>
            </a:r>
          </a:p>
          <a:p>
            <a:r>
              <a:rPr lang="ru-RU" sz="2400" i="1" dirty="0">
                <a:latin typeface="Calibri" panose="020F0502020204030204" pitchFamily="34" charset="0"/>
                <a:cs typeface="Calibri" panose="020F0502020204030204" pitchFamily="34" charset="0"/>
              </a:rPr>
              <a:t>Александр Пушкин, </a:t>
            </a:r>
          </a:p>
          <a:p>
            <a:r>
              <a:rPr lang="ru-RU" sz="2400" i="1" dirty="0" err="1">
                <a:latin typeface="Calibri" panose="020F0502020204030204" pitchFamily="34" charset="0"/>
                <a:cs typeface="Calibri" panose="020F0502020204030204" pitchFamily="34" charset="0"/>
              </a:rPr>
              <a:t>Ханс</a:t>
            </a:r>
            <a:r>
              <a:rPr lang="ru-RU" sz="24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i="1" dirty="0" err="1">
                <a:latin typeface="Calibri" panose="020F0502020204030204" pitchFamily="34" charset="0"/>
                <a:cs typeface="Calibri" panose="020F0502020204030204" pitchFamily="34" charset="0"/>
              </a:rPr>
              <a:t>Кристиан</a:t>
            </a:r>
            <a:r>
              <a:rPr lang="ru-RU" sz="2400" i="1" dirty="0">
                <a:latin typeface="Calibri" panose="020F0502020204030204" pitchFamily="34" charset="0"/>
                <a:cs typeface="Calibri" panose="020F0502020204030204" pitchFamily="34" charset="0"/>
              </a:rPr>
              <a:t> Андерсен, </a:t>
            </a:r>
          </a:p>
          <a:p>
            <a:r>
              <a:rPr lang="ru-RU" sz="2400" i="1" dirty="0">
                <a:latin typeface="Calibri" panose="020F0502020204030204" pitchFamily="34" charset="0"/>
                <a:cs typeface="Calibri" panose="020F0502020204030204" pitchFamily="34" charset="0"/>
              </a:rPr>
              <a:t>Шарль Перо,</a:t>
            </a:r>
          </a:p>
          <a:p>
            <a:r>
              <a:rPr lang="ru-RU" sz="2400" i="1" dirty="0">
                <a:latin typeface="Calibri" panose="020F0502020204030204" pitchFamily="34" charset="0"/>
                <a:cs typeface="Calibri" panose="020F0502020204030204" pitchFamily="34" charset="0"/>
              </a:rPr>
              <a:t> Павел Бажов. </a:t>
            </a:r>
          </a:p>
          <a:p>
            <a:r>
              <a:rPr lang="ru-RU" sz="2400" i="1" dirty="0">
                <a:latin typeface="Calibri" panose="020F0502020204030204" pitchFamily="34" charset="0"/>
                <a:cs typeface="Calibri" panose="020F0502020204030204" pitchFamily="34" charset="0"/>
              </a:rPr>
              <a:t>Психотерапевтические сказки имеют счастливый конец, однако заставляют ребенка задуматься – это приводит его к личностному росту.</a:t>
            </a:r>
          </a:p>
          <a:p>
            <a:endParaRPr lang="ru-RU" dirty="0"/>
          </a:p>
        </p:txBody>
      </p:sp>
      <p:pic>
        <p:nvPicPr>
          <p:cNvPr id="1026" name="Picture 2" descr="http://www.playcast.ru/uploads/2013/04/22/5232182.jpg">
            <a:extLst>
              <a:ext uri="{FF2B5EF4-FFF2-40B4-BE49-F238E27FC236}">
                <a16:creationId xmlns:a16="http://schemas.microsoft.com/office/drawing/2014/main" id="{D94B2DFB-85BE-4CFD-B467-E2AEC9518D66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95" b="4295"/>
          <a:stretch>
            <a:fillRect/>
          </a:stretch>
        </p:blipFill>
        <p:spPr bwMode="auto">
          <a:xfrm>
            <a:off x="4942283" y="0"/>
            <a:ext cx="72465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4617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99F9EE4-B6F9-497A-BDEA-BA5B134757D9}"/>
              </a:ext>
            </a:extLst>
          </p:cNvPr>
          <p:cNvSpPr/>
          <p:nvPr/>
        </p:nvSpPr>
        <p:spPr>
          <a:xfrm>
            <a:off x="2277988" y="404664"/>
            <a:ext cx="9577064" cy="5492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32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Дидактические</a:t>
            </a:r>
            <a:r>
              <a:rPr lang="ru-RU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способствуют освоению ребенком новых знаний путем одушевления изначально абстрактных для него цифр и букв.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Психокоррекционные</a:t>
            </a:r>
            <a:r>
              <a:rPr lang="ru-RU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оказывают ненавязчивое влияние на поведение дошкольника.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Медитативные</a:t>
            </a:r>
            <a:r>
              <a:rPr lang="ru-RU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формируют у ребенка представление о существующих положительных моделях взаимоотношений с другими людьми и окружающим миром.</a:t>
            </a:r>
          </a:p>
          <a:p>
            <a:r>
              <a:rPr lang="ru-RU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 помощью </a:t>
            </a:r>
            <a:r>
              <a:rPr lang="ru-RU" sz="28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диагностических </a:t>
            </a:r>
            <a:r>
              <a:rPr lang="ru-RU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сказок специалист определяет наличие у ребенка проблемы, источники ее появления. 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314772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B4CFC20-E620-4053-8B0C-FA538C1B1565}"/>
              </a:ext>
            </a:extLst>
          </p:cNvPr>
          <p:cNvSpPr/>
          <p:nvPr/>
        </p:nvSpPr>
        <p:spPr>
          <a:xfrm>
            <a:off x="1629916" y="188640"/>
            <a:ext cx="10369152" cy="5958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речи</a:t>
            </a:r>
            <a:endParaRPr lang="ru-RU" sz="44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Неразвитая речь становится все более серьезной и актуальной проблемой современности. Способствуют этому дешевая современная литература, снижение уровня культуры, примитивный язык мультфильмов и рекламных роликов. </a:t>
            </a:r>
          </a:p>
        </p:txBody>
      </p:sp>
    </p:spTree>
    <p:extLst>
      <p:ext uri="{BB962C8B-B14F-4D97-AF65-F5344CB8AC3E}">
        <p14:creationId xmlns:p14="http://schemas.microsoft.com/office/powerpoint/2010/main" val="2313149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66228A8-E3A5-4E06-B132-32C1172AF6A8}"/>
              </a:ext>
            </a:extLst>
          </p:cNvPr>
          <p:cNvSpPr/>
          <p:nvPr/>
        </p:nvSpPr>
        <p:spPr>
          <a:xfrm>
            <a:off x="1629916" y="-8877"/>
            <a:ext cx="10585176" cy="49140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Цели и принципы речевой сказкотерапии</a:t>
            </a:r>
            <a:r>
              <a:rPr lang="ru-RU" sz="32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Целью такой работы всегда является применение сказок как средства развития связной речи у дошкольников. Добиться поставленной цели возможно путем анализа трудов отечественных и зарубежных ученых по данной теме, практического использования существующих методов для решения проблем речевого развития с последующим выявлением эффективности каждого этапа проведенной работы.</a:t>
            </a:r>
          </a:p>
        </p:txBody>
      </p:sp>
    </p:spTree>
    <p:extLst>
      <p:ext uri="{BB962C8B-B14F-4D97-AF65-F5344CB8AC3E}">
        <p14:creationId xmlns:p14="http://schemas.microsoft.com/office/powerpoint/2010/main" val="397810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EDB5262-8D14-42E7-9F05-4CE599767D4B}"/>
              </a:ext>
            </a:extLst>
          </p:cNvPr>
          <p:cNvSpPr/>
          <p:nvPr/>
        </p:nvSpPr>
        <p:spPr>
          <a:xfrm>
            <a:off x="1413892" y="1"/>
            <a:ext cx="1077493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Словарная работа со сказкой как с художественным образом и системой знаний о мире формирует у ребенка активный словарный запас, вербальное и невербальное воображение, закладывает основу его творческих способностей. Также благодаря сказке дошкольник приобретает жизненный опыт, учится понимать окружающих, создает метафоры. Безусловно, в развитии речи эффективны разные способы, такие как заучивание стихов, многократное повторение скороговорок, мимические упражнения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95597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09D77D-8161-4BA8-B260-170904C62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/>
              <a:t>Сказки можно не только читать , но и придумывать…..</a:t>
            </a: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0CBB1E31-2FDA-45B1-A25B-89846C3D2F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933" y="1340769"/>
            <a:ext cx="9782802" cy="5517232"/>
          </a:xfrm>
        </p:spPr>
      </p:pic>
    </p:spTree>
    <p:extLst>
      <p:ext uri="{BB962C8B-B14F-4D97-AF65-F5344CB8AC3E}">
        <p14:creationId xmlns:p14="http://schemas.microsoft.com/office/powerpoint/2010/main" val="165045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Шаблон с оформлением из снежинок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3565634_TF03460579.potx" id="{40D3241A-2CC1-4B91-9455-399A32BBE08D}" vid="{AC3AC366-9FEE-4E7E-8EB1-89A878B99460}"/>
    </a:ext>
  </a:extLst>
</a:theme>
</file>

<file path=ppt/theme/theme2.xml><?xml version="1.0" encoding="utf-8"?>
<a:theme xmlns:a="http://schemas.openxmlformats.org/drawingml/2006/main" name="Тема Offic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Props1.xml><?xml version="1.0" encoding="utf-8"?>
<ds:datastoreItem xmlns:ds="http://schemas.openxmlformats.org/officeDocument/2006/customXml" ds:itemID="{3E783485-1103-4BBC-98A1-D39A248154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8853CD7-B1C6-4FDD-B6D0-92A83B857D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915ED37-D514-41C3-9B3C-B262145D17B7}">
  <ds:schemaRefs>
    <ds:schemaRef ds:uri="http://schemas.microsoft.com/office/2006/documentManagement/types"/>
    <ds:schemaRef ds:uri="http://purl.org/dc/dcmitype/"/>
    <ds:schemaRef ds:uri="a4f35948-e619-41b3-aa29-22878b09cfd2"/>
    <ds:schemaRef ds:uri="http://purl.org/dc/terms/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40262f94-9f35-4ac3-9a90-690165a166b7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Слайды с оформлением из снежинок</Template>
  <TotalTime>96</TotalTime>
  <Words>506</Words>
  <Application>Microsoft Office PowerPoint</Application>
  <PresentationFormat>Произвольный</PresentationFormat>
  <Paragraphs>31</Paragraphs>
  <Slides>10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Century Gothic</vt:lpstr>
      <vt:lpstr>Euphemia</vt:lpstr>
      <vt:lpstr>Times New Roman</vt:lpstr>
      <vt:lpstr>Шаблон с оформлением из снежинок</vt:lpstr>
      <vt:lpstr>Сказкотерапия.</vt:lpstr>
      <vt:lpstr>О сказкотерапии.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Сказки можно не только читать , но и придумывать…..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Сказкотерапия.</dc:title>
  <dc:creator>Пользователь Windows</dc:creator>
  <cp:lastModifiedBy>Пользователь Windows</cp:lastModifiedBy>
  <cp:revision>10</cp:revision>
  <dcterms:created xsi:type="dcterms:W3CDTF">2020-02-05T11:31:36Z</dcterms:created>
  <dcterms:modified xsi:type="dcterms:W3CDTF">2020-02-05T14:47:34Z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74067300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