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744" r:id="rId5"/>
  </p:sldMasterIdLst>
  <p:notesMasterIdLst>
    <p:notesMasterId r:id="rId17"/>
  </p:notesMasterIdLst>
  <p:sldIdLst>
    <p:sldId id="256" r:id="rId6"/>
    <p:sldId id="257" r:id="rId7"/>
    <p:sldId id="259" r:id="rId8"/>
    <p:sldId id="260" r:id="rId9"/>
    <p:sldId id="261" r:id="rId10"/>
    <p:sldId id="263" r:id="rId11"/>
    <p:sldId id="264" r:id="rId12"/>
    <p:sldId id="265" r:id="rId13"/>
    <p:sldId id="270" r:id="rId14"/>
    <p:sldId id="274" r:id="rId15"/>
    <p:sldId id="27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353"/>
    <a:srgbClr val="D3C50B"/>
    <a:srgbClr val="D9CF05"/>
    <a:srgbClr val="000000"/>
    <a:srgbClr val="EB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4213D8-B070-4FC7-8402-6D98AE127FFE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D70A7AE-F998-41FA-8E78-DA4EA5E18612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использования информационных технологий в развитии познавательных способностей дошкольников подтверждают работы зарубежных и отечественных исследователей (С. Пейперт, Б. Хантер, Е.Н. Иванова, Н.П. Чудова и др.). </a:t>
          </a:r>
          <a:endParaRPr lang="ru-RU" dirty="0">
            <a:solidFill>
              <a:schemeClr val="tx1"/>
            </a:solidFill>
          </a:endParaRPr>
        </a:p>
      </dgm:t>
    </dgm:pt>
    <dgm:pt modelId="{5553460B-7FA8-4A73-A556-9B81ED46CD1D}" type="sibTrans" cxnId="{04E7BC59-ACFA-456A-9192-07548A559181}">
      <dgm:prSet/>
      <dgm:spPr/>
      <dgm:t>
        <a:bodyPr/>
        <a:lstStyle/>
        <a:p>
          <a:endParaRPr lang="ru-RU"/>
        </a:p>
      </dgm:t>
    </dgm:pt>
    <dgm:pt modelId="{C36D7E47-61EE-4E09-887C-40FCFCDA83C8}" type="parTrans" cxnId="{04E7BC59-ACFA-456A-9192-07548A559181}">
      <dgm:prSet/>
      <dgm:spPr/>
      <dgm:t>
        <a:bodyPr/>
        <a:lstStyle/>
        <a:p>
          <a:endParaRPr lang="ru-RU"/>
        </a:p>
      </dgm:t>
    </dgm:pt>
    <dgm:pt modelId="{AD3F8472-4361-4B52-A88A-BC66A9760CF0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Использование ИКТ становится привычным для детей, а для педагогов становятся нормой работы в нашем  детском саду. Наши педагоги умеют: создавать мультимедийные презентации</a:t>
          </a:r>
          <a:endParaRPr lang="ru-RU" dirty="0">
            <a:solidFill>
              <a:schemeClr val="tx1"/>
            </a:solidFill>
          </a:endParaRPr>
        </a:p>
      </dgm:t>
    </dgm:pt>
    <dgm:pt modelId="{EDFB9B3E-151A-4989-BDD4-52E0784E69D2}" type="sibTrans" cxnId="{349FEF91-8EFA-4CD7-95F2-310913B2E7C0}">
      <dgm:prSet/>
      <dgm:spPr/>
      <dgm:t>
        <a:bodyPr/>
        <a:lstStyle/>
        <a:p>
          <a:endParaRPr lang="ru-RU"/>
        </a:p>
      </dgm:t>
    </dgm:pt>
    <dgm:pt modelId="{FA7F9734-49E1-438B-BE8A-62160E752666}" type="parTrans" cxnId="{349FEF91-8EFA-4CD7-95F2-310913B2E7C0}">
      <dgm:prSet/>
      <dgm:spPr/>
      <dgm:t>
        <a:bodyPr/>
        <a:lstStyle/>
        <a:p>
          <a:endParaRPr lang="ru-RU"/>
        </a:p>
      </dgm:t>
    </dgm:pt>
    <dgm:pt modelId="{BF91184E-20C3-4031-AAAE-82B6D981AAC3}">
      <dgm:prSet/>
      <dgm:spPr/>
      <dgm:t>
        <a:bodyPr/>
        <a:lstStyle/>
        <a:p>
          <a:r>
            <a:rPr lang="ru-RU" b="1" dirty="0" smtClean="0">
              <a:solidFill>
                <a:srgbClr val="C00000"/>
              </a:solidFill>
              <a:latin typeface="Comic Sans MS" pitchFamily="66" charset="0"/>
            </a:rPr>
            <a:t>Педагог должен уметь пользоваться современным мультимедийным оборудованием и создавать свои образовательные ресурсы:</a:t>
          </a:r>
          <a:endParaRPr lang="ru-RU" b="1" dirty="0">
            <a:solidFill>
              <a:srgbClr val="C00000"/>
            </a:solidFill>
            <a:latin typeface="Comic Sans MS" pitchFamily="66" charset="0"/>
          </a:endParaRPr>
        </a:p>
      </dgm:t>
    </dgm:pt>
    <dgm:pt modelId="{671220E6-76D1-4E19-B0F8-2F4A31123FC1}" type="sibTrans" cxnId="{74B7BEF3-782D-4244-81EE-9F7C6CA4284F}">
      <dgm:prSet/>
      <dgm:spPr/>
      <dgm:t>
        <a:bodyPr/>
        <a:lstStyle/>
        <a:p>
          <a:endParaRPr lang="ru-RU"/>
        </a:p>
      </dgm:t>
    </dgm:pt>
    <dgm:pt modelId="{74EDA17A-9E04-4414-8FCA-9841A7AE791C}" type="parTrans" cxnId="{74B7BEF3-782D-4244-81EE-9F7C6CA4284F}">
      <dgm:prSet/>
      <dgm:spPr/>
      <dgm:t>
        <a:bodyPr/>
        <a:lstStyle/>
        <a:p>
          <a:endParaRPr lang="ru-RU"/>
        </a:p>
      </dgm:t>
    </dgm:pt>
    <dgm:pt modelId="{EB55C3B1-F1C0-4EC2-A884-B18825E1930F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противоречие между потребностью образовательной практики в высоком уровне информационной компетентности современных педагогов и их возможностью  пройти обучение работе с интерактивной  доской</a:t>
          </a:r>
          <a:endParaRPr lang="ru-RU" dirty="0">
            <a:solidFill>
              <a:schemeClr val="tx1"/>
            </a:solidFill>
          </a:endParaRPr>
        </a:p>
      </dgm:t>
    </dgm:pt>
    <dgm:pt modelId="{DCA8F25B-E8AE-46D5-8684-83F2006551E8}" type="sibTrans" cxnId="{0C8589E2-7D5F-4B0B-8D0F-0E261A68F984}">
      <dgm:prSet/>
      <dgm:spPr/>
      <dgm:t>
        <a:bodyPr/>
        <a:lstStyle/>
        <a:p>
          <a:endParaRPr lang="ru-RU"/>
        </a:p>
      </dgm:t>
    </dgm:pt>
    <dgm:pt modelId="{A3E5D33B-E261-4C97-8054-BAB41CC02E65}" type="parTrans" cxnId="{0C8589E2-7D5F-4B0B-8D0F-0E261A68F984}">
      <dgm:prSet/>
      <dgm:spPr/>
      <dgm:t>
        <a:bodyPr/>
        <a:lstStyle/>
        <a:p>
          <a:endParaRPr lang="ru-RU"/>
        </a:p>
      </dgm:t>
    </dgm:pt>
    <dgm:pt modelId="{4D6545B2-0276-473D-8E7A-EF9886043F8B}" type="pres">
      <dgm:prSet presAssocID="{EC4213D8-B070-4FC7-8402-6D98AE127FF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83BF74-477F-489B-9A09-F8CA53CCEE41}" type="pres">
      <dgm:prSet presAssocID="{EC4213D8-B070-4FC7-8402-6D98AE127FFE}" presName="dummyMaxCanvas" presStyleCnt="0">
        <dgm:presLayoutVars/>
      </dgm:prSet>
      <dgm:spPr/>
    </dgm:pt>
    <dgm:pt modelId="{AB4630D9-D623-4A2B-B0D0-551B37756247}" type="pres">
      <dgm:prSet presAssocID="{EC4213D8-B070-4FC7-8402-6D98AE127FFE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7C9C1-A4BF-43A4-A318-F1712B377165}" type="pres">
      <dgm:prSet presAssocID="{EC4213D8-B070-4FC7-8402-6D98AE127FFE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6EEBE7-B28F-4FBB-BB9D-4B2D9FBC93B6}" type="pres">
      <dgm:prSet presAssocID="{EC4213D8-B070-4FC7-8402-6D98AE127FFE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626AA7-A728-4929-AE22-947D83A2626D}" type="pres">
      <dgm:prSet presAssocID="{EC4213D8-B070-4FC7-8402-6D98AE127FFE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2CD009-8C67-48B0-A55D-05F4F1B8660A}" type="pres">
      <dgm:prSet presAssocID="{EC4213D8-B070-4FC7-8402-6D98AE127FFE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2E7D65-0728-4148-AA2F-F9013F30DA73}" type="pres">
      <dgm:prSet presAssocID="{EC4213D8-B070-4FC7-8402-6D98AE127FFE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027B51-E08F-495E-ADA5-B8CFB43B1F70}" type="pres">
      <dgm:prSet presAssocID="{EC4213D8-B070-4FC7-8402-6D98AE127FFE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3048E8-5D8D-4D63-A5DA-3AB67084E6A7}" type="pres">
      <dgm:prSet presAssocID="{EC4213D8-B070-4FC7-8402-6D98AE127FFE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35B9DB-AED5-4761-A63B-C4A08B088827}" type="pres">
      <dgm:prSet presAssocID="{EC4213D8-B070-4FC7-8402-6D98AE127FFE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532088-FACE-49D2-B2B4-FC8F839D70C1}" type="pres">
      <dgm:prSet presAssocID="{EC4213D8-B070-4FC7-8402-6D98AE127FFE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A436E-E12B-4F4D-B053-131C53548398}" type="pres">
      <dgm:prSet presAssocID="{EC4213D8-B070-4FC7-8402-6D98AE127FFE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8589E2-7D5F-4B0B-8D0F-0E261A68F984}" srcId="{EC4213D8-B070-4FC7-8402-6D98AE127FFE}" destId="{EB55C3B1-F1C0-4EC2-A884-B18825E1930F}" srcOrd="2" destOrd="0" parTransId="{A3E5D33B-E261-4C97-8054-BAB41CC02E65}" sibTransId="{DCA8F25B-E8AE-46D5-8684-83F2006551E8}"/>
    <dgm:cxn modelId="{04E7BC59-ACFA-456A-9192-07548A559181}" srcId="{EC4213D8-B070-4FC7-8402-6D98AE127FFE}" destId="{BD70A7AE-F998-41FA-8E78-DA4EA5E18612}" srcOrd="0" destOrd="0" parTransId="{C36D7E47-61EE-4E09-887C-40FCFCDA83C8}" sibTransId="{5553460B-7FA8-4A73-A556-9B81ED46CD1D}"/>
    <dgm:cxn modelId="{40EE7A99-106F-465B-BC76-1CBBE3780092}" type="presOf" srcId="{DCA8F25B-E8AE-46D5-8684-83F2006551E8}" destId="{76027B51-E08F-495E-ADA5-B8CFB43B1F70}" srcOrd="0" destOrd="0" presId="urn:microsoft.com/office/officeart/2005/8/layout/vProcess5"/>
    <dgm:cxn modelId="{3A967F54-42EB-4971-BC58-95E221BB8366}" type="presOf" srcId="{BD70A7AE-F998-41FA-8E78-DA4EA5E18612}" destId="{F63048E8-5D8D-4D63-A5DA-3AB67084E6A7}" srcOrd="1" destOrd="0" presId="urn:microsoft.com/office/officeart/2005/8/layout/vProcess5"/>
    <dgm:cxn modelId="{74B7BEF3-782D-4244-81EE-9F7C6CA4284F}" srcId="{EC4213D8-B070-4FC7-8402-6D98AE127FFE}" destId="{BF91184E-20C3-4031-AAAE-82B6D981AAC3}" srcOrd="3" destOrd="0" parTransId="{74EDA17A-9E04-4414-8FCA-9841A7AE791C}" sibTransId="{671220E6-76D1-4E19-B0F8-2F4A31123FC1}"/>
    <dgm:cxn modelId="{349FEF91-8EFA-4CD7-95F2-310913B2E7C0}" srcId="{EC4213D8-B070-4FC7-8402-6D98AE127FFE}" destId="{AD3F8472-4361-4B52-A88A-BC66A9760CF0}" srcOrd="1" destOrd="0" parTransId="{FA7F9734-49E1-438B-BE8A-62160E752666}" sibTransId="{EDFB9B3E-151A-4989-BDD4-52E0784E69D2}"/>
    <dgm:cxn modelId="{36DF200A-29FE-4BA3-96D4-C17CD5509E98}" type="presOf" srcId="{EB55C3B1-F1C0-4EC2-A884-B18825E1930F}" destId="{606EEBE7-B28F-4FBB-BB9D-4B2D9FBC93B6}" srcOrd="0" destOrd="0" presId="urn:microsoft.com/office/officeart/2005/8/layout/vProcess5"/>
    <dgm:cxn modelId="{14D08831-F0BA-4D07-ACD5-84F354643D2C}" type="presOf" srcId="{BF91184E-20C3-4031-AAAE-82B6D981AAC3}" destId="{151A436E-E12B-4F4D-B053-131C53548398}" srcOrd="1" destOrd="0" presId="urn:microsoft.com/office/officeart/2005/8/layout/vProcess5"/>
    <dgm:cxn modelId="{FEAC271B-9D12-4E45-90A6-F28097335FD8}" type="presOf" srcId="{BF91184E-20C3-4031-AAAE-82B6D981AAC3}" destId="{ED626AA7-A728-4929-AE22-947D83A2626D}" srcOrd="0" destOrd="0" presId="urn:microsoft.com/office/officeart/2005/8/layout/vProcess5"/>
    <dgm:cxn modelId="{AC302A58-3621-48DD-A5A9-327343DD18B6}" type="presOf" srcId="{EDFB9B3E-151A-4989-BDD4-52E0784E69D2}" destId="{532E7D65-0728-4148-AA2F-F9013F30DA73}" srcOrd="0" destOrd="0" presId="urn:microsoft.com/office/officeart/2005/8/layout/vProcess5"/>
    <dgm:cxn modelId="{E4A9CB4A-B410-4851-A43D-04A0CCB0113B}" type="presOf" srcId="{EB55C3B1-F1C0-4EC2-A884-B18825E1930F}" destId="{D3532088-FACE-49D2-B2B4-FC8F839D70C1}" srcOrd="1" destOrd="0" presId="urn:microsoft.com/office/officeart/2005/8/layout/vProcess5"/>
    <dgm:cxn modelId="{FCF28B17-D863-48BA-864E-9D361F6101A7}" type="presOf" srcId="{AD3F8472-4361-4B52-A88A-BC66A9760CF0}" destId="{1935B9DB-AED5-4761-A63B-C4A08B088827}" srcOrd="1" destOrd="0" presId="urn:microsoft.com/office/officeart/2005/8/layout/vProcess5"/>
    <dgm:cxn modelId="{00F9D035-EAC1-434C-8ED9-F9CD2A8D1CF4}" type="presOf" srcId="{AD3F8472-4361-4B52-A88A-BC66A9760CF0}" destId="{0327C9C1-A4BF-43A4-A318-F1712B377165}" srcOrd="0" destOrd="0" presId="urn:microsoft.com/office/officeart/2005/8/layout/vProcess5"/>
    <dgm:cxn modelId="{89EA3F3C-8D07-4AF8-A6AA-D6FDF15BB213}" type="presOf" srcId="{5553460B-7FA8-4A73-A556-9B81ED46CD1D}" destId="{A02CD009-8C67-48B0-A55D-05F4F1B8660A}" srcOrd="0" destOrd="0" presId="urn:microsoft.com/office/officeart/2005/8/layout/vProcess5"/>
    <dgm:cxn modelId="{0D3C2A43-906F-49CF-8381-74805566285B}" type="presOf" srcId="{EC4213D8-B070-4FC7-8402-6D98AE127FFE}" destId="{4D6545B2-0276-473D-8E7A-EF9886043F8B}" srcOrd="0" destOrd="0" presId="urn:microsoft.com/office/officeart/2005/8/layout/vProcess5"/>
    <dgm:cxn modelId="{34AD8DAC-13A0-4D59-BCE1-330CFF8411EE}" type="presOf" srcId="{BD70A7AE-F998-41FA-8E78-DA4EA5E18612}" destId="{AB4630D9-D623-4A2B-B0D0-551B37756247}" srcOrd="0" destOrd="0" presId="urn:microsoft.com/office/officeart/2005/8/layout/vProcess5"/>
    <dgm:cxn modelId="{7F803F90-2241-4AA6-B2F4-0A9A626ABF73}" type="presParOf" srcId="{4D6545B2-0276-473D-8E7A-EF9886043F8B}" destId="{BD83BF74-477F-489B-9A09-F8CA53CCEE41}" srcOrd="0" destOrd="0" presId="urn:microsoft.com/office/officeart/2005/8/layout/vProcess5"/>
    <dgm:cxn modelId="{0D2150A0-1600-4271-BE74-F58EF5668CEC}" type="presParOf" srcId="{4D6545B2-0276-473D-8E7A-EF9886043F8B}" destId="{AB4630D9-D623-4A2B-B0D0-551B37756247}" srcOrd="1" destOrd="0" presId="urn:microsoft.com/office/officeart/2005/8/layout/vProcess5"/>
    <dgm:cxn modelId="{217E450E-1FE4-4243-B20A-36AAEC8CC02D}" type="presParOf" srcId="{4D6545B2-0276-473D-8E7A-EF9886043F8B}" destId="{0327C9C1-A4BF-43A4-A318-F1712B377165}" srcOrd="2" destOrd="0" presId="urn:microsoft.com/office/officeart/2005/8/layout/vProcess5"/>
    <dgm:cxn modelId="{D7FE26A8-9736-4CB3-AFF2-12548606DCDE}" type="presParOf" srcId="{4D6545B2-0276-473D-8E7A-EF9886043F8B}" destId="{606EEBE7-B28F-4FBB-BB9D-4B2D9FBC93B6}" srcOrd="3" destOrd="0" presId="urn:microsoft.com/office/officeart/2005/8/layout/vProcess5"/>
    <dgm:cxn modelId="{CD4182A3-29C9-47DB-8F2F-95D337DD14E1}" type="presParOf" srcId="{4D6545B2-0276-473D-8E7A-EF9886043F8B}" destId="{ED626AA7-A728-4929-AE22-947D83A2626D}" srcOrd="4" destOrd="0" presId="urn:microsoft.com/office/officeart/2005/8/layout/vProcess5"/>
    <dgm:cxn modelId="{A9106487-2B17-4118-9E36-27718605D5D5}" type="presParOf" srcId="{4D6545B2-0276-473D-8E7A-EF9886043F8B}" destId="{A02CD009-8C67-48B0-A55D-05F4F1B8660A}" srcOrd="5" destOrd="0" presId="urn:microsoft.com/office/officeart/2005/8/layout/vProcess5"/>
    <dgm:cxn modelId="{051AD13B-8156-4C3A-B786-D23CB237CAF9}" type="presParOf" srcId="{4D6545B2-0276-473D-8E7A-EF9886043F8B}" destId="{532E7D65-0728-4148-AA2F-F9013F30DA73}" srcOrd="6" destOrd="0" presId="urn:microsoft.com/office/officeart/2005/8/layout/vProcess5"/>
    <dgm:cxn modelId="{FAF97F42-7CEB-4E42-922D-1CE9C15F3F92}" type="presParOf" srcId="{4D6545B2-0276-473D-8E7A-EF9886043F8B}" destId="{76027B51-E08F-495E-ADA5-B8CFB43B1F70}" srcOrd="7" destOrd="0" presId="urn:microsoft.com/office/officeart/2005/8/layout/vProcess5"/>
    <dgm:cxn modelId="{DA23739C-FA84-4538-83F4-276C4F816960}" type="presParOf" srcId="{4D6545B2-0276-473D-8E7A-EF9886043F8B}" destId="{F63048E8-5D8D-4D63-A5DA-3AB67084E6A7}" srcOrd="8" destOrd="0" presId="urn:microsoft.com/office/officeart/2005/8/layout/vProcess5"/>
    <dgm:cxn modelId="{FC22444D-36CE-406F-86E3-9544277830A3}" type="presParOf" srcId="{4D6545B2-0276-473D-8E7A-EF9886043F8B}" destId="{1935B9DB-AED5-4761-A63B-C4A08B088827}" srcOrd="9" destOrd="0" presId="urn:microsoft.com/office/officeart/2005/8/layout/vProcess5"/>
    <dgm:cxn modelId="{EA5836AF-239D-4282-AF51-65E7B6142755}" type="presParOf" srcId="{4D6545B2-0276-473D-8E7A-EF9886043F8B}" destId="{D3532088-FACE-49D2-B2B4-FC8F839D70C1}" srcOrd="10" destOrd="0" presId="urn:microsoft.com/office/officeart/2005/8/layout/vProcess5"/>
    <dgm:cxn modelId="{A5FBF536-2168-4CC5-9DA1-15D6C013835A}" type="presParOf" srcId="{4D6545B2-0276-473D-8E7A-EF9886043F8B}" destId="{151A436E-E12B-4F4D-B053-131C53548398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EFE392-9A5E-4532-9B1A-6FD22A61A261}" type="doc">
      <dgm:prSet loTypeId="urn:microsoft.com/office/officeart/2005/8/layout/rings+Icon" loCatId="relationship" qsTypeId="urn:microsoft.com/office/officeart/2005/8/quickstyle/3d1" qsCatId="3D" csTypeId="urn:microsoft.com/office/officeart/2005/8/colors/colorful5" csCatId="colorful" phldr="1"/>
      <dgm:spPr/>
    </dgm:pt>
    <dgm:pt modelId="{AFF1F6E1-AFCA-4C63-8A55-3BDC60D9B273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FFFF00"/>
              </a:solidFill>
              <a:latin typeface="Comic Sans MS" pitchFamily="66" charset="0"/>
            </a:rPr>
            <a:t>Творческая группа «Использование ИКТ для организации деятельности педагогов ДОУ»</a:t>
          </a:r>
          <a:endParaRPr lang="ru-RU" sz="1400" b="1" dirty="0">
            <a:solidFill>
              <a:srgbClr val="FFFF00"/>
            </a:solidFill>
            <a:latin typeface="Comic Sans MS" pitchFamily="66" charset="0"/>
          </a:endParaRPr>
        </a:p>
      </dgm:t>
    </dgm:pt>
    <dgm:pt modelId="{CD9AB74D-4356-4E96-9A15-40200D91A63B}" type="parTrans" cxnId="{DAAD7935-72E6-4A64-A4E4-C3BC9245BF44}">
      <dgm:prSet/>
      <dgm:spPr/>
      <dgm:t>
        <a:bodyPr/>
        <a:lstStyle/>
        <a:p>
          <a:endParaRPr lang="ru-RU"/>
        </a:p>
      </dgm:t>
    </dgm:pt>
    <dgm:pt modelId="{2A61F942-AF91-4865-927C-75670E002598}" type="sibTrans" cxnId="{DAAD7935-72E6-4A64-A4E4-C3BC9245BF44}">
      <dgm:prSet/>
      <dgm:spPr/>
      <dgm:t>
        <a:bodyPr/>
        <a:lstStyle/>
        <a:p>
          <a:endParaRPr lang="ru-RU"/>
        </a:p>
      </dgm:t>
    </dgm:pt>
    <dgm:pt modelId="{F3C83412-2C95-459E-9316-A199DAB65CB0}">
      <dgm:prSet phldrT="[Текст]" custT="1"/>
      <dgm:spPr/>
      <dgm:t>
        <a:bodyPr/>
        <a:lstStyle/>
        <a:p>
          <a:endParaRPr lang="ru-RU" sz="1400" b="1" dirty="0" smtClean="0">
            <a:solidFill>
              <a:srgbClr val="7030A0"/>
            </a:solidFill>
            <a:latin typeface="Comic Sans MS" pitchFamily="66" charset="0"/>
          </a:endParaRPr>
        </a:p>
        <a:p>
          <a:r>
            <a:rPr lang="ru-RU" sz="1400" b="1" dirty="0" smtClean="0">
              <a:solidFill>
                <a:srgbClr val="7030A0"/>
              </a:solidFill>
              <a:latin typeface="Comic Sans MS" pitchFamily="66" charset="0"/>
            </a:rPr>
            <a:t>Мастер – классы, семинары, обмен опытом , открытые показы деятельности, круглый стол, блиц турнир, КВН</a:t>
          </a:r>
          <a:endParaRPr lang="ru-RU" sz="1400" b="1" dirty="0">
            <a:solidFill>
              <a:srgbClr val="7030A0"/>
            </a:solidFill>
            <a:latin typeface="Comic Sans MS" pitchFamily="66" charset="0"/>
          </a:endParaRPr>
        </a:p>
      </dgm:t>
    </dgm:pt>
    <dgm:pt modelId="{96D254B3-85D3-4240-B9C5-3FF1CEE3EB48}" type="parTrans" cxnId="{F7CEEAC4-F2E6-4482-BB2E-C1E272519E7B}">
      <dgm:prSet/>
      <dgm:spPr/>
      <dgm:t>
        <a:bodyPr/>
        <a:lstStyle/>
        <a:p>
          <a:endParaRPr lang="ru-RU"/>
        </a:p>
      </dgm:t>
    </dgm:pt>
    <dgm:pt modelId="{E334D4A0-BC60-4B56-A339-2DDDB630E589}" type="sibTrans" cxnId="{F7CEEAC4-F2E6-4482-BB2E-C1E272519E7B}">
      <dgm:prSet/>
      <dgm:spPr/>
      <dgm:t>
        <a:bodyPr/>
        <a:lstStyle/>
        <a:p>
          <a:endParaRPr lang="ru-RU"/>
        </a:p>
      </dgm:t>
    </dgm:pt>
    <dgm:pt modelId="{2E4D6AD1-9231-4077-9C45-6C5D75285A0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solidFill>
                <a:srgbClr val="0070C0"/>
              </a:solidFill>
              <a:latin typeface="Comic Sans MS" pitchFamily="66" charset="0"/>
            </a:rPr>
            <a:t>Презентации по тематическим блокам  «Дикие животные», «Родной край»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61C8B2CF-4ACE-43E5-A308-EBE024DF4525}" type="parTrans" cxnId="{78BFA7DF-EFC2-4D7D-8AFB-39E02BFF955F}">
      <dgm:prSet/>
      <dgm:spPr/>
      <dgm:t>
        <a:bodyPr/>
        <a:lstStyle/>
        <a:p>
          <a:endParaRPr lang="ru-RU"/>
        </a:p>
      </dgm:t>
    </dgm:pt>
    <dgm:pt modelId="{E5D67B32-A9B5-4E2D-BCDB-565EEE37F845}" type="sibTrans" cxnId="{78BFA7DF-EFC2-4D7D-8AFB-39E02BFF955F}">
      <dgm:prSet/>
      <dgm:spPr/>
      <dgm:t>
        <a:bodyPr/>
        <a:lstStyle/>
        <a:p>
          <a:endParaRPr lang="ru-RU"/>
        </a:p>
      </dgm:t>
    </dgm:pt>
    <dgm:pt modelId="{D9F28A61-BE8C-4604-A643-4268AB5ED402}">
      <dgm:prSet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Comic Sans MS" pitchFamily="66" charset="0"/>
            </a:rPr>
            <a:t>	Семейный клуб «Освоение ИКТ для развития детей»</a:t>
          </a:r>
          <a:endParaRPr lang="ru-RU" sz="1400" b="1" dirty="0">
            <a:solidFill>
              <a:schemeClr val="bg1"/>
            </a:solidFill>
            <a:latin typeface="Comic Sans MS" pitchFamily="66" charset="0"/>
          </a:endParaRPr>
        </a:p>
      </dgm:t>
    </dgm:pt>
    <dgm:pt modelId="{FB0709A1-F63B-4F88-BC47-026829496445}" type="parTrans" cxnId="{930A7A5A-DCCB-40F0-A214-11446157CED8}">
      <dgm:prSet/>
      <dgm:spPr/>
      <dgm:t>
        <a:bodyPr/>
        <a:lstStyle/>
        <a:p>
          <a:endParaRPr lang="ru-RU"/>
        </a:p>
      </dgm:t>
    </dgm:pt>
    <dgm:pt modelId="{B3219641-AD6E-49D9-BA28-3FE358F89E9E}" type="sibTrans" cxnId="{930A7A5A-DCCB-40F0-A214-11446157CED8}">
      <dgm:prSet/>
      <dgm:spPr/>
      <dgm:t>
        <a:bodyPr/>
        <a:lstStyle/>
        <a:p>
          <a:endParaRPr lang="ru-RU"/>
        </a:p>
      </dgm:t>
    </dgm:pt>
    <dgm:pt modelId="{9AE04BC0-6911-4C26-BF3E-84736B16C93E}" type="pres">
      <dgm:prSet presAssocID="{9DEFE392-9A5E-4532-9B1A-6FD22A61A261}" presName="Name0" presStyleCnt="0">
        <dgm:presLayoutVars>
          <dgm:chMax val="7"/>
          <dgm:dir/>
          <dgm:resizeHandles val="exact"/>
        </dgm:presLayoutVars>
      </dgm:prSet>
      <dgm:spPr/>
    </dgm:pt>
    <dgm:pt modelId="{D89B94EA-9591-49C8-8C00-4ABD947D9B46}" type="pres">
      <dgm:prSet presAssocID="{9DEFE392-9A5E-4532-9B1A-6FD22A61A261}" presName="ellipse1" presStyleLbl="vennNode1" presStyleIdx="0" presStyleCnt="4" custLinFactNeighborX="-357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8362BB-69BE-445C-B8A4-54B2A15A0D4D}" type="pres">
      <dgm:prSet presAssocID="{9DEFE392-9A5E-4532-9B1A-6FD22A61A261}" presName="ellipse2" presStyleLbl="vennNode1" presStyleIdx="1" presStyleCnt="4" custLinFactNeighborX="-777" custLinFactNeighborY="5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729CEE-B71F-49C4-8F26-46334FA24C19}" type="pres">
      <dgm:prSet presAssocID="{9DEFE392-9A5E-4532-9B1A-6FD22A61A261}" presName="ellipse3" presStyleLbl="vennNode1" presStyleIdx="2" presStyleCnt="4" custLinFactNeighborX="14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CA109-4E5F-40C6-8F8A-7C3AFF805366}" type="pres">
      <dgm:prSet presAssocID="{9DEFE392-9A5E-4532-9B1A-6FD22A61A261}" presName="ellipse4" presStyleLbl="vennNode1" presStyleIdx="3" presStyleCnt="4" custLinFactNeighborX="-1708" custLinFactNeighborY="25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0A7A5A-DCCB-40F0-A214-11446157CED8}" srcId="{9DEFE392-9A5E-4532-9B1A-6FD22A61A261}" destId="{D9F28A61-BE8C-4604-A643-4268AB5ED402}" srcOrd="3" destOrd="0" parTransId="{FB0709A1-F63B-4F88-BC47-026829496445}" sibTransId="{B3219641-AD6E-49D9-BA28-3FE358F89E9E}"/>
    <dgm:cxn modelId="{FDDAD78A-97BE-40F9-884A-75EF23BB5800}" type="presOf" srcId="{D9F28A61-BE8C-4604-A643-4268AB5ED402}" destId="{12CCA109-4E5F-40C6-8F8A-7C3AFF805366}" srcOrd="0" destOrd="0" presId="urn:microsoft.com/office/officeart/2005/8/layout/rings+Icon"/>
    <dgm:cxn modelId="{91C04A0C-164D-4078-9F50-1277C469DA92}" type="presOf" srcId="{9DEFE392-9A5E-4532-9B1A-6FD22A61A261}" destId="{9AE04BC0-6911-4C26-BF3E-84736B16C93E}" srcOrd="0" destOrd="0" presId="urn:microsoft.com/office/officeart/2005/8/layout/rings+Icon"/>
    <dgm:cxn modelId="{147AE30D-1B7F-4FF9-91C7-5F08AB98D4AF}" type="presOf" srcId="{F3C83412-2C95-459E-9316-A199DAB65CB0}" destId="{AC8362BB-69BE-445C-B8A4-54B2A15A0D4D}" srcOrd="0" destOrd="0" presId="urn:microsoft.com/office/officeart/2005/8/layout/rings+Icon"/>
    <dgm:cxn modelId="{78BFA7DF-EFC2-4D7D-8AFB-39E02BFF955F}" srcId="{9DEFE392-9A5E-4532-9B1A-6FD22A61A261}" destId="{2E4D6AD1-9231-4077-9C45-6C5D75285A0E}" srcOrd="2" destOrd="0" parTransId="{61C8B2CF-4ACE-43E5-A308-EBE024DF4525}" sibTransId="{E5D67B32-A9B5-4E2D-BCDB-565EEE37F845}"/>
    <dgm:cxn modelId="{F7CEEAC4-F2E6-4482-BB2E-C1E272519E7B}" srcId="{9DEFE392-9A5E-4532-9B1A-6FD22A61A261}" destId="{F3C83412-2C95-459E-9316-A199DAB65CB0}" srcOrd="1" destOrd="0" parTransId="{96D254B3-85D3-4240-B9C5-3FF1CEE3EB48}" sibTransId="{E334D4A0-BC60-4B56-A339-2DDDB630E589}"/>
    <dgm:cxn modelId="{DAAD7935-72E6-4A64-A4E4-C3BC9245BF44}" srcId="{9DEFE392-9A5E-4532-9B1A-6FD22A61A261}" destId="{AFF1F6E1-AFCA-4C63-8A55-3BDC60D9B273}" srcOrd="0" destOrd="0" parTransId="{CD9AB74D-4356-4E96-9A15-40200D91A63B}" sibTransId="{2A61F942-AF91-4865-927C-75670E002598}"/>
    <dgm:cxn modelId="{C8343B5B-5A09-4D2F-9A0B-EAB0384A6F18}" type="presOf" srcId="{AFF1F6E1-AFCA-4C63-8A55-3BDC60D9B273}" destId="{D89B94EA-9591-49C8-8C00-4ABD947D9B46}" srcOrd="0" destOrd="0" presId="urn:microsoft.com/office/officeart/2005/8/layout/rings+Icon"/>
    <dgm:cxn modelId="{2E6C5B14-4F3F-4C63-AABC-C631E1546DE8}" type="presOf" srcId="{2E4D6AD1-9231-4077-9C45-6C5D75285A0E}" destId="{AB729CEE-B71F-49C4-8F26-46334FA24C19}" srcOrd="0" destOrd="0" presId="urn:microsoft.com/office/officeart/2005/8/layout/rings+Icon"/>
    <dgm:cxn modelId="{06DBA4C9-3F50-4D7E-A5E0-17BD4B58A2D3}" type="presParOf" srcId="{9AE04BC0-6911-4C26-BF3E-84736B16C93E}" destId="{D89B94EA-9591-49C8-8C00-4ABD947D9B46}" srcOrd="0" destOrd="0" presId="urn:microsoft.com/office/officeart/2005/8/layout/rings+Icon"/>
    <dgm:cxn modelId="{E56FFC0C-E97C-4511-9C1C-FAB2D3888231}" type="presParOf" srcId="{9AE04BC0-6911-4C26-BF3E-84736B16C93E}" destId="{AC8362BB-69BE-445C-B8A4-54B2A15A0D4D}" srcOrd="1" destOrd="0" presId="urn:microsoft.com/office/officeart/2005/8/layout/rings+Icon"/>
    <dgm:cxn modelId="{8B4D4377-6378-44CA-9EE4-8C98F2303317}" type="presParOf" srcId="{9AE04BC0-6911-4C26-BF3E-84736B16C93E}" destId="{AB729CEE-B71F-49C4-8F26-46334FA24C19}" srcOrd="2" destOrd="0" presId="urn:microsoft.com/office/officeart/2005/8/layout/rings+Icon"/>
    <dgm:cxn modelId="{8B36B299-E902-403E-AE3C-15C391DF7F7F}" type="presParOf" srcId="{9AE04BC0-6911-4C26-BF3E-84736B16C93E}" destId="{12CCA109-4E5F-40C6-8F8A-7C3AFF805366}" srcOrd="3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630D9-D623-4A2B-B0D0-551B37756247}">
      <dsp:nvSpPr>
        <dsp:cNvPr id="0" name=""/>
        <dsp:cNvSpPr/>
      </dsp:nvSpPr>
      <dsp:spPr>
        <a:xfrm>
          <a:off x="0" y="0"/>
          <a:ext cx="5357395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использования информационных технологий в развитии познавательных способностей дошкольников подтверждают работы зарубежных и отечественных исследователей (С. Пейперт, Б. Хантер, Е.Н. Иванова, Н.П. Чудова и др.). 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32943" y="32943"/>
        <a:ext cx="4048643" cy="1058878"/>
      </dsp:txXfrm>
    </dsp:sp>
    <dsp:sp modelId="{0327C9C1-A4BF-43A4-A318-F1712B377165}">
      <dsp:nvSpPr>
        <dsp:cNvPr id="0" name=""/>
        <dsp:cNvSpPr/>
      </dsp:nvSpPr>
      <dsp:spPr>
        <a:xfrm>
          <a:off x="448681" y="1329267"/>
          <a:ext cx="5357395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Использование ИКТ становится привычным для детей, а для педагогов становятся нормой работы в нашем  детском саду. Наши педагоги умеют: создавать мультимедийные презентации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481624" y="1362210"/>
        <a:ext cx="4111730" cy="1058878"/>
      </dsp:txXfrm>
    </dsp:sp>
    <dsp:sp modelId="{606EEBE7-B28F-4FBB-BB9D-4B2D9FBC93B6}">
      <dsp:nvSpPr>
        <dsp:cNvPr id="0" name=""/>
        <dsp:cNvSpPr/>
      </dsp:nvSpPr>
      <dsp:spPr>
        <a:xfrm>
          <a:off x="890666" y="2658535"/>
          <a:ext cx="5357395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tx1"/>
              </a:solidFill>
            </a:rPr>
            <a:t>противоречие между потребностью образовательной практики в высоком уровне информационной компетентности современных педагогов и их возможностью  пройти обучение работе с интерактивной  доской</a:t>
          </a:r>
          <a:endParaRPr lang="ru-RU" sz="1300" kern="1200" dirty="0">
            <a:solidFill>
              <a:schemeClr val="tx1"/>
            </a:solidFill>
          </a:endParaRPr>
        </a:p>
      </dsp:txBody>
      <dsp:txXfrm>
        <a:off x="923609" y="2691478"/>
        <a:ext cx="4118426" cy="1058878"/>
      </dsp:txXfrm>
    </dsp:sp>
    <dsp:sp modelId="{ED626AA7-A728-4929-AE22-947D83A2626D}">
      <dsp:nvSpPr>
        <dsp:cNvPr id="0" name=""/>
        <dsp:cNvSpPr/>
      </dsp:nvSpPr>
      <dsp:spPr>
        <a:xfrm>
          <a:off x="1339348" y="3987803"/>
          <a:ext cx="5357395" cy="11247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rgbClr val="C00000"/>
              </a:solidFill>
              <a:latin typeface="Comic Sans MS" pitchFamily="66" charset="0"/>
            </a:rPr>
            <a:t>Педагог должен уметь пользоваться современным мультимедийным оборудованием и создавать свои образовательные ресурсы:</a:t>
          </a:r>
          <a:endParaRPr lang="ru-RU" sz="1300" b="1" kern="1200" dirty="0">
            <a:solidFill>
              <a:srgbClr val="C00000"/>
            </a:solidFill>
            <a:latin typeface="Comic Sans MS" pitchFamily="66" charset="0"/>
          </a:endParaRPr>
        </a:p>
      </dsp:txBody>
      <dsp:txXfrm>
        <a:off x="1372291" y="4020746"/>
        <a:ext cx="4111730" cy="1058878"/>
      </dsp:txXfrm>
    </dsp:sp>
    <dsp:sp modelId="{A02CD009-8C67-48B0-A55D-05F4F1B8660A}">
      <dsp:nvSpPr>
        <dsp:cNvPr id="0" name=""/>
        <dsp:cNvSpPr/>
      </dsp:nvSpPr>
      <dsp:spPr>
        <a:xfrm>
          <a:off x="4626297" y="861467"/>
          <a:ext cx="731097" cy="73109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4790794" y="861467"/>
        <a:ext cx="402103" cy="550150"/>
      </dsp:txXfrm>
    </dsp:sp>
    <dsp:sp modelId="{532E7D65-0728-4148-AA2F-F9013F30DA73}">
      <dsp:nvSpPr>
        <dsp:cNvPr id="0" name=""/>
        <dsp:cNvSpPr/>
      </dsp:nvSpPr>
      <dsp:spPr>
        <a:xfrm>
          <a:off x="5074979" y="2190735"/>
          <a:ext cx="731097" cy="73109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5239476" y="2190735"/>
        <a:ext cx="402103" cy="550150"/>
      </dsp:txXfrm>
    </dsp:sp>
    <dsp:sp modelId="{76027B51-E08F-495E-ADA5-B8CFB43B1F70}">
      <dsp:nvSpPr>
        <dsp:cNvPr id="0" name=""/>
        <dsp:cNvSpPr/>
      </dsp:nvSpPr>
      <dsp:spPr>
        <a:xfrm>
          <a:off x="5516964" y="3520003"/>
          <a:ext cx="731097" cy="73109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5681461" y="3520003"/>
        <a:ext cx="402103" cy="5501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9B94EA-9591-49C8-8C00-4ABD947D9B46}">
      <dsp:nvSpPr>
        <dsp:cNvPr id="0" name=""/>
        <dsp:cNvSpPr/>
      </dsp:nvSpPr>
      <dsp:spPr>
        <a:xfrm>
          <a:off x="0" y="0"/>
          <a:ext cx="2807500" cy="280784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FF00"/>
              </a:solidFill>
              <a:latin typeface="Comic Sans MS" pitchFamily="66" charset="0"/>
            </a:rPr>
            <a:t>Творческая группа «Использование ИКТ для организации деятельности педагогов ДОУ»</a:t>
          </a:r>
          <a:endParaRPr lang="ru-RU" sz="1400" b="1" kern="1200" dirty="0">
            <a:solidFill>
              <a:srgbClr val="FFFF00"/>
            </a:solidFill>
            <a:latin typeface="Comic Sans MS" pitchFamily="66" charset="0"/>
          </a:endParaRPr>
        </a:p>
      </dsp:txBody>
      <dsp:txXfrm>
        <a:off x="411149" y="411199"/>
        <a:ext cx="1985202" cy="1985445"/>
      </dsp:txXfrm>
    </dsp:sp>
    <dsp:sp modelId="{AC8362BB-69BE-445C-B8A4-54B2A15A0D4D}">
      <dsp:nvSpPr>
        <dsp:cNvPr id="0" name=""/>
        <dsp:cNvSpPr/>
      </dsp:nvSpPr>
      <dsp:spPr>
        <a:xfrm>
          <a:off x="1452968" y="1872676"/>
          <a:ext cx="2807500" cy="2807843"/>
        </a:xfrm>
        <a:prstGeom prst="ellipse">
          <a:avLst/>
        </a:prstGeom>
        <a:solidFill>
          <a:schemeClr val="accent5">
            <a:alpha val="50000"/>
            <a:hueOff val="-3311292"/>
            <a:satOff val="13270"/>
            <a:lumOff val="2876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 smtClean="0">
            <a:solidFill>
              <a:srgbClr val="7030A0"/>
            </a:solidFill>
            <a:latin typeface="Comic Sans MS" pitchFamily="66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7030A0"/>
              </a:solidFill>
              <a:latin typeface="Comic Sans MS" pitchFamily="66" charset="0"/>
            </a:rPr>
            <a:t>Мастер – классы, семинары, обмен опытом , открытые показы деятельности, круглый стол, блиц турнир, КВН</a:t>
          </a:r>
          <a:endParaRPr lang="ru-RU" sz="1400" b="1" kern="1200" dirty="0">
            <a:solidFill>
              <a:srgbClr val="7030A0"/>
            </a:solidFill>
            <a:latin typeface="Comic Sans MS" pitchFamily="66" charset="0"/>
          </a:endParaRPr>
        </a:p>
      </dsp:txBody>
      <dsp:txXfrm>
        <a:off x="1864117" y="2283875"/>
        <a:ext cx="1985202" cy="1985445"/>
      </dsp:txXfrm>
    </dsp:sp>
    <dsp:sp modelId="{AB729CEE-B71F-49C4-8F26-46334FA24C19}">
      <dsp:nvSpPr>
        <dsp:cNvPr id="0" name=""/>
        <dsp:cNvSpPr/>
      </dsp:nvSpPr>
      <dsp:spPr>
        <a:xfrm>
          <a:off x="2959591" y="0"/>
          <a:ext cx="2807500" cy="2807843"/>
        </a:xfrm>
        <a:prstGeom prst="ellipse">
          <a:avLst/>
        </a:prstGeom>
        <a:solidFill>
          <a:schemeClr val="accent5">
            <a:alpha val="50000"/>
            <a:hueOff val="-6622584"/>
            <a:satOff val="26541"/>
            <a:lumOff val="5752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 smtClean="0">
              <a:solidFill>
                <a:srgbClr val="0070C0"/>
              </a:solidFill>
              <a:latin typeface="Comic Sans MS" pitchFamily="66" charset="0"/>
            </a:rPr>
            <a:t>Презентации по тематическим блокам  «Дикие животные», «Родной край»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370740" y="411199"/>
        <a:ext cx="1985202" cy="1985445"/>
      </dsp:txXfrm>
    </dsp:sp>
    <dsp:sp modelId="{12CCA109-4E5F-40C6-8F8A-7C3AFF805366}">
      <dsp:nvSpPr>
        <dsp:cNvPr id="0" name=""/>
        <dsp:cNvSpPr/>
      </dsp:nvSpPr>
      <dsp:spPr>
        <a:xfrm>
          <a:off x="4315014" y="1872676"/>
          <a:ext cx="2807500" cy="2807843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Comic Sans MS" pitchFamily="66" charset="0"/>
            </a:rPr>
            <a:t>	Семейный клуб «Освоение ИКТ для развития детей»</a:t>
          </a:r>
          <a:endParaRPr lang="ru-RU" sz="1400" b="1" kern="1200" dirty="0">
            <a:solidFill>
              <a:schemeClr val="bg1"/>
            </a:solidFill>
            <a:latin typeface="Comic Sans MS" pitchFamily="66" charset="0"/>
          </a:endParaRPr>
        </a:p>
      </dsp:txBody>
      <dsp:txXfrm>
        <a:off x="4726163" y="2283875"/>
        <a:ext cx="1985202" cy="19854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Связанные кольца"/>
  <dgm:desc val="Служит для отображения перекрывающихся или взаимосвязанных идей и понятий. В круге помещается семь строк текста уровня 1. Остальной текст не отображается, но его можно использовать, если выбрать другой макет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832E29-DDFD-4733-A26A-6B617E4A3413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A455D3-2BEE-4185-80F9-6F2D87742D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644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360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79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3750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21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071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392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820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4410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418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1445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173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3608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799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3750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218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071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3920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820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4410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4185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144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173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3608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799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3750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8218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0717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3920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820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4410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4185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1445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1732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00429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86660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50903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0672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0556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3961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8164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5234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02124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0979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414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30D8A-AC4D-42BB-969F-8C9245B446AB}" type="datetimeFigureOut">
              <a:rPr lang="ru-RU" smtClean="0"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4BD2-FBB8-4C67-85B7-E01C59551B0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470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470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470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30D8A-AC4D-42BB-969F-8C9245B446A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27.04.2017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54BD2-FBB8-4C67-85B7-E01C59551B0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932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3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31640" y="76470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2132856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 rot="21343237">
            <a:off x="971600" y="94855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9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детский сад «Ивушка»</a:t>
            </a:r>
          </a:p>
          <a:p>
            <a:pPr algn="ctr"/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Структурное подразделение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автономного учреждения дошкольного образования муниципального образования Заводоуковский городской округ «Центр развития ребенка – детский сад </a:t>
            </a:r>
            <a:r>
              <a:rPr lang="ru-RU" sz="900" smtClean="0">
                <a:latin typeface="Times New Roman" pitchFamily="18" charset="0"/>
                <a:cs typeface="Times New Roman" pitchFamily="18" charset="0"/>
              </a:rPr>
              <a:t>«Светлячок»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1306598">
            <a:off x="290762" y="2118885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/>
                <a:ea typeface="Calibri"/>
              </a:rPr>
              <a:t>«ИКТ, как средство создания единого развивающего информационного пространства в детском саду» 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704516"/>
            <a:ext cx="5636970" cy="1124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 rot="21313279">
            <a:off x="575699" y="3633163"/>
            <a:ext cx="4968266" cy="16004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</a:t>
            </a:r>
          </a:p>
          <a:p>
            <a:pPr algn="ctr"/>
            <a:r>
              <a:rPr lang="ru-RU" sz="1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Старший воспитатель</a:t>
            </a:r>
            <a:endParaRPr lang="ru-RU" sz="16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1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16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16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16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Белоглазова Любовь Николаевна</a:t>
            </a:r>
            <a:endParaRPr lang="ru-RU" sz="2400" b="1" i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407" y="3972016"/>
            <a:ext cx="2310000" cy="173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F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74" y="147681"/>
            <a:ext cx="6707762" cy="13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442" y="3166615"/>
            <a:ext cx="37560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17" y="4058790"/>
            <a:ext cx="174942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36027"/>
            <a:ext cx="182245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997" y="4783845"/>
            <a:ext cx="349885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422" y="5701807"/>
            <a:ext cx="34020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79" y="5701807"/>
            <a:ext cx="26638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3608" y="1340768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Calibri"/>
              </a:rPr>
              <a:t>Требования ФГОС ДО по внедрению инновационных технологий  направлено на улучшение качества образования, повышение мотивации детей, развитие  творческих способностей.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0521429"/>
              </p:ext>
            </p:extLst>
          </p:nvPr>
        </p:nvGraphicFramePr>
        <p:xfrm>
          <a:off x="503548" y="116632"/>
          <a:ext cx="669674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8" y="5260570"/>
            <a:ext cx="5492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Блок-схема: память с посл. доступом 6"/>
          <p:cNvSpPr/>
          <p:nvPr/>
        </p:nvSpPr>
        <p:spPr>
          <a:xfrm>
            <a:off x="395536" y="5784445"/>
            <a:ext cx="7344816" cy="956923"/>
          </a:xfrm>
          <a:prstGeom prst="flowChartMagneticTap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BF353"/>
                </a:solidFill>
                <a:latin typeface="Arno Pro Smbd SmText" pitchFamily="18" charset="0"/>
              </a:rPr>
              <a:t>Необходимо </a:t>
            </a:r>
            <a:r>
              <a:rPr lang="ru-RU" b="1" dirty="0">
                <a:solidFill>
                  <a:srgbClr val="FBF353"/>
                </a:solidFill>
                <a:latin typeface="Arno Pro Smbd SmText" pitchFamily="18" charset="0"/>
              </a:rPr>
              <a:t>внедрение и использование информационных технологий в </a:t>
            </a:r>
            <a:r>
              <a:rPr lang="ru-RU" b="1" dirty="0" smtClean="0">
                <a:solidFill>
                  <a:srgbClr val="FBF353"/>
                </a:solidFill>
                <a:latin typeface="Arno Pro Smbd SmText" pitchFamily="18" charset="0"/>
              </a:rPr>
              <a:t>ДОУ</a:t>
            </a:r>
            <a:endParaRPr lang="ru-RU" b="1" dirty="0">
              <a:solidFill>
                <a:srgbClr val="FBF353"/>
              </a:solidFill>
              <a:latin typeface="Arno Pro Smbd SmTex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52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821" y="4976742"/>
            <a:ext cx="2827546" cy="1864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653373136"/>
              </p:ext>
            </p:extLst>
          </p:nvPr>
        </p:nvGraphicFramePr>
        <p:xfrm>
          <a:off x="22676" y="1772816"/>
          <a:ext cx="720080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39552" y="1052736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Механизмы реализации идей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52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135" y="70198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Блок-схема: память с посл. доступом 3"/>
          <p:cNvSpPr/>
          <p:nvPr/>
        </p:nvSpPr>
        <p:spPr>
          <a:xfrm>
            <a:off x="395536" y="1071320"/>
            <a:ext cx="6984776" cy="4157880"/>
          </a:xfrm>
          <a:prstGeom prst="flowChartMagneticTape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Использование ИКТ выводит усвоения полученных знаний дошкольниками на более высокий уровень.</a:t>
            </a:r>
          </a:p>
        </p:txBody>
      </p:sp>
      <p:pic>
        <p:nvPicPr>
          <p:cNvPr id="1027" name="Picture 3" descr="C:\Users\Admin\Desktop\4760e3d89c6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3645024"/>
            <a:ext cx="2727378" cy="308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52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081" name="Picture 9" descr="C:\Users\Admin\Desktop\82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137525"/>
            <a:ext cx="2031743" cy="16609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ФОТО ИКТ педчтения\20151020_0932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4027">
            <a:off x="344352" y="662300"/>
            <a:ext cx="3795600" cy="22790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1" name="Picture 3" descr="C:\Users\User\Desktop\ФОТО ИКТ педчтения\20151020_0932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0389">
            <a:off x="4875352" y="537401"/>
            <a:ext cx="3824266" cy="22962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2" name="Picture 4" descr="C:\Users\User\Desktop\ФОТО ИКТ педчтения\20151020_0956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779" y="1988840"/>
            <a:ext cx="2698799" cy="2559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 descr="C:\Users\User\Desktop\ФОТО ИКТ педчтения\20151020_09570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64867">
            <a:off x="246591" y="4232943"/>
            <a:ext cx="3384376" cy="20321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2054" name="Picture 6" descr="C:\Users\User\Desktop\ФОТО ИКТ педчтения\20151020_09563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1516">
            <a:off x="5233644" y="4006211"/>
            <a:ext cx="3625753" cy="21770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5498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Users\User\Desktop\ФОТО ИКТ педчтения\IMG_01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090994"/>
            <a:ext cx="2276475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3075" name="Picture 3" descr="C:\Users\User\Desktop\ФОТО ИКТ педчтения\IMG_01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3710"/>
            <a:ext cx="2276475" cy="1706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3076" name="Picture 4" descr="C:\Users\User\Desktop\ФОТО ИКТ педчтения\IMG_007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36" y="4941168"/>
            <a:ext cx="1768475" cy="17065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ФОТО ИКТ педчтения\IMG_007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463" y="271726"/>
            <a:ext cx="1819275" cy="170656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3078" name="Picture 6" descr="C:\Users\User\Desktop\ФОТО ИКТ педчтения\20151020_10132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486" y="4276972"/>
            <a:ext cx="3456728" cy="20755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9" name="Picture 7" descr="C:\Users\User\Desktop\ФОТО ИКТ педчтения\20151020_10124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92896"/>
            <a:ext cx="3573785" cy="21458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98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" name="AutoShape 15"/>
          <p:cNvSpPr>
            <a:spLocks noChangeArrowheads="1"/>
          </p:cNvSpPr>
          <p:nvPr/>
        </p:nvSpPr>
        <p:spPr bwMode="auto">
          <a:xfrm>
            <a:off x="107504" y="146518"/>
            <a:ext cx="8136904" cy="1899404"/>
          </a:xfrm>
          <a:prstGeom prst="ribbon">
            <a:avLst>
              <a:gd name="adj1" fmla="val 14444"/>
              <a:gd name="adj2" fmla="val 59565"/>
            </a:avLst>
          </a:pr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5400000" scaled="1"/>
          </a:gradFill>
          <a:ln w="50800" cap="rnd">
            <a:solidFill>
              <a:srgbClr val="FFFF00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Arno Pro Smbd Caption" pitchFamily="18" charset="0"/>
              </a:rPr>
              <a:t>Применение </a:t>
            </a:r>
            <a:r>
              <a:rPr lang="ru-RU" sz="2000" b="1" dirty="0">
                <a:solidFill>
                  <a:srgbClr val="002060"/>
                </a:solidFill>
                <a:latin typeface="Arno Pro Smbd Caption" pitchFamily="18" charset="0"/>
              </a:rPr>
              <a:t>компьютерных слайдов, презентаций, клипов, звуковых эффектов в процессе </a:t>
            </a:r>
            <a:r>
              <a:rPr lang="ru-RU" sz="2000" b="1" dirty="0" smtClean="0">
                <a:solidFill>
                  <a:srgbClr val="002060"/>
                </a:solidFill>
                <a:latin typeface="Arno Pro Smbd Caption" pitchFamily="18" charset="0"/>
              </a:rPr>
              <a:t>НОД  имеет </a:t>
            </a:r>
            <a:r>
              <a:rPr lang="ru-RU" sz="2000" b="1" dirty="0">
                <a:solidFill>
                  <a:srgbClr val="002060"/>
                </a:solidFill>
                <a:latin typeface="Arno Pro Smbd Caption" pitchFamily="18" charset="0"/>
              </a:rPr>
              <a:t>следующие </a:t>
            </a:r>
            <a:r>
              <a:rPr lang="ru-RU" sz="2000" b="1" dirty="0" smtClean="0">
                <a:solidFill>
                  <a:srgbClr val="002060"/>
                </a:solidFill>
                <a:latin typeface="Arno Pro Smbd Caption" pitchFamily="18" charset="0"/>
              </a:rPr>
              <a:t>достоинства: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002060"/>
              </a:solidFill>
              <a:latin typeface="Arno Pro Smbd Caption" pitchFamily="18" charset="0"/>
            </a:endParaRP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 rot="5400000">
            <a:off x="143818" y="2384574"/>
            <a:ext cx="1657350" cy="577850"/>
          </a:xfrm>
          <a:prstGeom prst="notchedRightArrow">
            <a:avLst>
              <a:gd name="adj1" fmla="val 51574"/>
              <a:gd name="adj2" fmla="val 45120"/>
            </a:avLst>
          </a:prstGeom>
          <a:gradFill rotWithShape="1">
            <a:gsLst>
              <a:gs pos="0">
                <a:srgbClr val="FFFF00"/>
              </a:gs>
              <a:gs pos="100000">
                <a:srgbClr val="CC3300"/>
              </a:gs>
            </a:gsLst>
            <a:lin ang="5400000" scaled="1"/>
          </a:gradFill>
          <a:ln w="38100" cmpd="dbl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  <a:latin typeface="Garamond" pitchFamily="18" charset="0"/>
            </a:endParaRPr>
          </a:p>
        </p:txBody>
      </p:sp>
      <p:sp>
        <p:nvSpPr>
          <p:cNvPr id="6" name="AutoShape 12"/>
          <p:cNvSpPr>
            <a:spLocks noChangeArrowheads="1"/>
          </p:cNvSpPr>
          <p:nvPr/>
        </p:nvSpPr>
        <p:spPr bwMode="auto">
          <a:xfrm rot="5400000">
            <a:off x="2250635" y="2312227"/>
            <a:ext cx="1044116" cy="577850"/>
          </a:xfrm>
          <a:prstGeom prst="notchedRightArrow">
            <a:avLst>
              <a:gd name="adj1" fmla="val 51574"/>
              <a:gd name="adj2" fmla="val 45120"/>
            </a:avLst>
          </a:prstGeom>
          <a:gradFill rotWithShape="1">
            <a:gsLst>
              <a:gs pos="0">
                <a:srgbClr val="FFFF00"/>
              </a:gs>
              <a:gs pos="100000">
                <a:srgbClr val="CC3300"/>
              </a:gs>
            </a:gsLst>
            <a:lin ang="5400000" scaled="1"/>
          </a:gradFill>
          <a:ln w="38100" cmpd="dbl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  <a:latin typeface="Garamond" pitchFamily="18" charset="0"/>
            </a:endParaRPr>
          </a:p>
        </p:txBody>
      </p:sp>
      <p:sp>
        <p:nvSpPr>
          <p:cNvPr id="7" name="AutoShape 12"/>
          <p:cNvSpPr>
            <a:spLocks noChangeArrowheads="1"/>
          </p:cNvSpPr>
          <p:nvPr/>
        </p:nvSpPr>
        <p:spPr bwMode="auto">
          <a:xfrm rot="5400000">
            <a:off x="4097378" y="2304520"/>
            <a:ext cx="1095046" cy="577850"/>
          </a:xfrm>
          <a:prstGeom prst="notchedRightArrow">
            <a:avLst>
              <a:gd name="adj1" fmla="val 51574"/>
              <a:gd name="adj2" fmla="val 45120"/>
            </a:avLst>
          </a:prstGeom>
          <a:gradFill rotWithShape="1">
            <a:gsLst>
              <a:gs pos="0">
                <a:srgbClr val="FFFF00"/>
              </a:gs>
              <a:gs pos="100000">
                <a:srgbClr val="CC3300"/>
              </a:gs>
            </a:gsLst>
            <a:lin ang="5400000" scaled="1"/>
          </a:gradFill>
          <a:ln w="38100" cmpd="dbl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  <a:latin typeface="Garamond" pitchFamily="18" charset="0"/>
            </a:endParaRPr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auto">
          <a:xfrm rot="5400000">
            <a:off x="5732850" y="2314563"/>
            <a:ext cx="1128590" cy="577850"/>
          </a:xfrm>
          <a:prstGeom prst="notchedRightArrow">
            <a:avLst>
              <a:gd name="adj1" fmla="val 51574"/>
              <a:gd name="adj2" fmla="val 45120"/>
            </a:avLst>
          </a:prstGeom>
          <a:gradFill rotWithShape="1">
            <a:gsLst>
              <a:gs pos="0">
                <a:srgbClr val="FFFF00"/>
              </a:gs>
              <a:gs pos="100000">
                <a:srgbClr val="CC3300"/>
              </a:gs>
            </a:gsLst>
            <a:lin ang="5400000" scaled="1"/>
          </a:gradFill>
          <a:ln w="38100" cmpd="dbl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  <a:latin typeface="Garamond" pitchFamily="18" charset="0"/>
            </a:endParaRPr>
          </a:p>
        </p:txBody>
      </p:sp>
      <p:sp>
        <p:nvSpPr>
          <p:cNvPr id="9" name="AutoShape 12"/>
          <p:cNvSpPr>
            <a:spLocks noChangeArrowheads="1"/>
          </p:cNvSpPr>
          <p:nvPr/>
        </p:nvSpPr>
        <p:spPr bwMode="auto">
          <a:xfrm rot="5400000">
            <a:off x="6984578" y="2329982"/>
            <a:ext cx="1657350" cy="577850"/>
          </a:xfrm>
          <a:prstGeom prst="notchedRightArrow">
            <a:avLst>
              <a:gd name="adj1" fmla="val 51574"/>
              <a:gd name="adj2" fmla="val 45120"/>
            </a:avLst>
          </a:prstGeom>
          <a:gradFill rotWithShape="1">
            <a:gsLst>
              <a:gs pos="0">
                <a:srgbClr val="FFFF00"/>
              </a:gs>
              <a:gs pos="100000">
                <a:srgbClr val="CC3300"/>
              </a:gs>
            </a:gsLst>
            <a:lin ang="5400000" scaled="1"/>
          </a:gradFill>
          <a:ln w="38100" cmpd="dbl" algn="ctr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FFFFFF"/>
              </a:solidFill>
              <a:latin typeface="Garamond" pitchFamily="18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08496" y="3609311"/>
            <a:ext cx="1655192" cy="2031325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50000">
                <a:srgbClr val="FFFF00"/>
              </a:gs>
              <a:gs pos="100000">
                <a:srgbClr val="CCFF66"/>
              </a:gs>
            </a:gsLst>
            <a:lin ang="5400000" scaled="1"/>
          </a:gradFill>
          <a:ln w="50800" cap="rnd" algn="ctr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i="1" kern="0" dirty="0" smtClean="0">
                <a:solidFill>
                  <a:srgbClr val="003399"/>
                </a:solidFill>
                <a:latin typeface="Arno Pro Smbd Caption" pitchFamily="18" charset="0"/>
              </a:rPr>
              <a:t>возможность </a:t>
            </a:r>
            <a:r>
              <a:rPr lang="ru-RU" b="1" i="1" kern="0" dirty="0">
                <a:solidFill>
                  <a:srgbClr val="003399"/>
                </a:solidFill>
                <a:latin typeface="Arno Pro Smbd Caption" pitchFamily="18" charset="0"/>
              </a:rPr>
              <a:t>демонстрации различных объектов в многократно увеличенном виде;</a:t>
            </a:r>
            <a:endParaRPr kumimoji="0" lang="ru-RU" b="1" i="1" u="none" strike="noStrike" kern="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Arno Pro Smbd Caption" pitchFamily="18" charset="0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1935529" y="3249563"/>
            <a:ext cx="1916389" cy="3046988"/>
          </a:xfrm>
          <a:prstGeom prst="rect">
            <a:avLst/>
          </a:prstGeom>
          <a:gradFill rotWithShape="1">
            <a:gsLst>
              <a:gs pos="0">
                <a:srgbClr val="00FF99"/>
              </a:gs>
              <a:gs pos="50000">
                <a:srgbClr val="FFFF00"/>
              </a:gs>
              <a:gs pos="100000">
                <a:srgbClr val="00FF99"/>
              </a:gs>
            </a:gsLst>
            <a:lin ang="5400000" scaled="1"/>
          </a:gradFill>
          <a:ln w="50800" cap="rnd" algn="ctr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kern="0" dirty="0" smtClean="0">
                <a:solidFill>
                  <a:srgbClr val="003399"/>
                </a:solidFill>
                <a:latin typeface="Arno Pro Smbd Caption" pitchFamily="18" charset="0"/>
              </a:rPr>
              <a:t>объединение </a:t>
            </a:r>
            <a:r>
              <a:rPr lang="ru-RU" sz="1600" b="1" i="1" kern="0" dirty="0">
                <a:solidFill>
                  <a:srgbClr val="003399"/>
                </a:solidFill>
                <a:latin typeface="Arno Pro Smbd Caption" pitchFamily="18" charset="0"/>
              </a:rPr>
              <a:t>аудио-, видео- и анимационных эффектов в единую презентацию способствует компенсации объема информации, получаемого детьми из учебной литературы;</a:t>
            </a:r>
            <a:endParaRPr kumimoji="0" lang="ru-RU" sz="1600" b="1" i="1" u="none" strike="noStrike" kern="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Arno Pro Smbd Caption" pitchFamily="18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4031940" y="3247836"/>
            <a:ext cx="1476164" cy="3453253"/>
          </a:xfrm>
          <a:prstGeom prst="rect">
            <a:avLst/>
          </a:prstGeom>
          <a:gradFill rotWithShape="1">
            <a:gsLst>
              <a:gs pos="0">
                <a:srgbClr val="00FF99"/>
              </a:gs>
              <a:gs pos="50000">
                <a:srgbClr val="FFFF00"/>
              </a:gs>
              <a:gs pos="100000">
                <a:srgbClr val="00FF99"/>
              </a:gs>
            </a:gsLst>
            <a:lin ang="5400000" scaled="1"/>
          </a:gradFill>
          <a:ln w="50800" cap="rnd" algn="ctr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1600" i="1" dirty="0" smtClean="0">
                <a:solidFill>
                  <a:srgbClr val="002060"/>
                </a:solidFill>
                <a:latin typeface="Arno Pro Smbd Caption" pitchFamily="18" charset="0"/>
                <a:ea typeface="Calibri"/>
                <a:cs typeface="Times New Roman"/>
              </a:rPr>
              <a:t>возможность </a:t>
            </a:r>
            <a:r>
              <a:rPr lang="ru-RU" sz="1600" i="1" dirty="0">
                <a:solidFill>
                  <a:srgbClr val="002060"/>
                </a:solidFill>
                <a:latin typeface="Arno Pro Smbd Caption" pitchFamily="18" charset="0"/>
                <a:ea typeface="Calibri"/>
                <a:cs typeface="Times New Roman"/>
              </a:rPr>
              <a:t>демонстрации объектов более доступных для восприятия сохранной сенсорной системе</a:t>
            </a:r>
            <a:r>
              <a:rPr lang="ru-RU" sz="1600" i="1" dirty="0" smtClean="0">
                <a:solidFill>
                  <a:srgbClr val="002060"/>
                </a:solidFill>
                <a:latin typeface="Arno Pro Smbd Caption" pitchFamily="18" charset="0"/>
                <a:ea typeface="Calibri"/>
                <a:cs typeface="Times New Roman"/>
              </a:rPr>
              <a:t>;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ru-RU" sz="1600" i="1" dirty="0">
              <a:solidFill>
                <a:srgbClr val="002060"/>
              </a:solidFill>
              <a:latin typeface="Arno Pro Smbd Caption" pitchFamily="18" charset="0"/>
              <a:ea typeface="Calibri"/>
              <a:cs typeface="Times New Roman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0" lang="ru-RU" sz="1600" b="1" i="1" u="none" strike="noStrike" kern="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Arno Pro Smbd Caption" pitchFamily="18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7327046" y="3521250"/>
            <a:ext cx="1440160" cy="156966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50000">
                <a:srgbClr val="FFFF00"/>
              </a:gs>
              <a:gs pos="100000">
                <a:srgbClr val="CCFF66"/>
              </a:gs>
            </a:gsLst>
            <a:lin ang="5400000" scaled="1"/>
          </a:gradFill>
          <a:ln w="50800" cap="rnd" algn="ctr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kern="0" dirty="0" smtClean="0">
                <a:solidFill>
                  <a:srgbClr val="003399"/>
                </a:solidFill>
                <a:latin typeface="Arno Pro Smbd Caption" pitchFamily="18" charset="0"/>
              </a:rPr>
              <a:t>стимулирует </a:t>
            </a:r>
            <a:r>
              <a:rPr lang="ru-RU" sz="1600" b="1" i="1" kern="0" dirty="0" err="1" smtClean="0">
                <a:solidFill>
                  <a:srgbClr val="003399"/>
                </a:solidFill>
                <a:latin typeface="Arno Pro Smbd Caption" pitchFamily="18" charset="0"/>
              </a:rPr>
              <a:t>познаватель-ную</a:t>
            </a:r>
            <a:r>
              <a:rPr lang="ru-RU" sz="1600" b="1" i="1" kern="0" dirty="0" smtClean="0">
                <a:solidFill>
                  <a:srgbClr val="003399"/>
                </a:solidFill>
                <a:latin typeface="Arno Pro Smbd Caption" pitchFamily="18" charset="0"/>
              </a:rPr>
              <a:t> </a:t>
            </a:r>
            <a:r>
              <a:rPr lang="ru-RU" sz="1600" b="1" i="1" kern="0" dirty="0">
                <a:solidFill>
                  <a:srgbClr val="003399"/>
                </a:solidFill>
                <a:latin typeface="Arno Pro Smbd Caption" pitchFamily="18" charset="0"/>
              </a:rPr>
              <a:t>активность </a:t>
            </a:r>
            <a:r>
              <a:rPr lang="ru-RU" sz="1600" b="1" i="1" kern="0" dirty="0" smtClean="0">
                <a:solidFill>
                  <a:srgbClr val="003399"/>
                </a:solidFill>
                <a:latin typeface="Arno Pro Smbd Caption" pitchFamily="18" charset="0"/>
              </a:rPr>
              <a:t>детей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0" lang="ru-RU" sz="1600" b="1" i="1" u="none" strike="noStrike" kern="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Arno Pro Smbd Caption" pitchFamily="18" charset="0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707653" y="3249563"/>
            <a:ext cx="1475483" cy="2308324"/>
          </a:xfrm>
          <a:prstGeom prst="rect">
            <a:avLst/>
          </a:prstGeom>
          <a:gradFill rotWithShape="1">
            <a:gsLst>
              <a:gs pos="0">
                <a:srgbClr val="00FF99"/>
              </a:gs>
              <a:gs pos="50000">
                <a:srgbClr val="FFFF00"/>
              </a:gs>
              <a:gs pos="100000">
                <a:srgbClr val="00FF99"/>
              </a:gs>
            </a:gsLst>
            <a:lin ang="5400000" scaled="1"/>
          </a:gradFill>
          <a:ln w="50800" cap="rnd" algn="ctr">
            <a:solidFill>
              <a:srgbClr val="00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i="1" kern="0" dirty="0" smtClean="0">
                <a:solidFill>
                  <a:srgbClr val="003399"/>
                </a:solidFill>
                <a:latin typeface="Arno Pro Smbd Caption" pitchFamily="18" charset="0"/>
              </a:rPr>
              <a:t>позволяет </a:t>
            </a:r>
            <a:r>
              <a:rPr lang="ru-RU" sz="1600" b="1" i="1" kern="0" dirty="0">
                <a:solidFill>
                  <a:srgbClr val="003399"/>
                </a:solidFill>
                <a:latin typeface="Arno Pro Smbd Caption" pitchFamily="18" charset="0"/>
              </a:rPr>
              <a:t>моделировать жизненные ситуации, которые нельзя увидеть в повседневной жизни.</a:t>
            </a:r>
            <a:endParaRPr kumimoji="0" lang="ru-RU" sz="1600" b="1" i="1" u="none" strike="noStrike" kern="0" cap="none" spc="0" normalizeH="0" baseline="0" noProof="0" dirty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Arno Pro Smbd Caption" pitchFamily="18" charset="0"/>
            </a:endParaRPr>
          </a:p>
        </p:txBody>
      </p:sp>
      <p:pic>
        <p:nvPicPr>
          <p:cNvPr id="4100" name="Picture 4" descr="C:\Users\Admin\Desktop\4760e3d89c6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046" y="4700571"/>
            <a:ext cx="1773188" cy="200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98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054" name="Picture 6" descr="C:\Users\Admin\Desktop\1286073080_l3sp9hb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367" y="260648"/>
            <a:ext cx="3312368" cy="32776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437930" y="6093296"/>
            <a:ext cx="753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ВАЖНО! </a:t>
            </a:r>
            <a:r>
              <a:rPr lang="ru-RU" dirty="0" smtClean="0">
                <a:latin typeface="Comic Sans MS" pitchFamily="66" charset="0"/>
              </a:rPr>
              <a:t>Образовательная деятельность в старшем дошкольном возрасте не должна превышать 10 минут!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5122" name="Picture 2" descr="C:\Users\User\Desktop\ФОТО ИКТ педчтения\20151022_1457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7" y="404664"/>
            <a:ext cx="4267200" cy="25622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ФОТО ИКТ педчтения\20151022_14574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761" y="3726736"/>
            <a:ext cx="3667579" cy="220218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ФОТО ИКТ педчтения\20151022_14575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000"/>
            <a:ext cx="4267200" cy="25622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75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73" y="1088238"/>
            <a:ext cx="2824025" cy="16988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341" y="1088238"/>
            <a:ext cx="3053224" cy="18367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5944"/>
            <a:ext cx="146685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226" y="4725144"/>
            <a:ext cx="2519864" cy="18929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703" y="4797152"/>
            <a:ext cx="2564626" cy="19265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323528" y="47667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Н. И. Рянина заняла 2 место в конкурсе ИКТ в образовательном процессе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07705" y="335699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/>
                </a:solidFill>
                <a:cs typeface="Aparajita" panose="020B0604020202020204" pitchFamily="34" charset="0"/>
              </a:rPr>
              <a:t>Печатная продукция для родителей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951820" y="3933056"/>
            <a:ext cx="4073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Обмен опытом на курсах повышения квалификации   воспитателей 2014 год.  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75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764704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59632" y="949370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no Pro Smbd SmText" pitchFamily="18" charset="0"/>
              </a:rPr>
              <a:t>СПАСИБО ЗА ВНИМАНИЕ!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03648" y="1988840"/>
            <a:ext cx="57606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Желаем 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удачи, творческих успехов и уверенности в своих силах!</a:t>
            </a:r>
          </a:p>
          <a:p>
            <a:pPr algn="ctr"/>
            <a:endParaRPr lang="ru-RU" dirty="0"/>
          </a:p>
        </p:txBody>
      </p:sp>
      <p:pic>
        <p:nvPicPr>
          <p:cNvPr id="2051" name="Picture 3" descr="C:\Users\Admin\Desktop\1259315119_754470cfe94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3835499"/>
            <a:ext cx="4392488" cy="2869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72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shar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har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shar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shar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8_shar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shary</Template>
  <TotalTime>0</TotalTime>
  <Words>353</Words>
  <Application>Microsoft Office PowerPoint</Application>
  <PresentationFormat>Экран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shary</vt:lpstr>
      <vt:lpstr>1_shary</vt:lpstr>
      <vt:lpstr>2_shary</vt:lpstr>
      <vt:lpstr>3_shary</vt:lpstr>
      <vt:lpstr>8_shary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69</cp:revision>
  <dcterms:created xsi:type="dcterms:W3CDTF">2014-01-31T11:33:34Z</dcterms:created>
  <dcterms:modified xsi:type="dcterms:W3CDTF">2017-04-27T09:53:31Z</dcterms:modified>
</cp:coreProperties>
</file>