
<file path=[Content_Types].xml><?xml version="1.0" encoding="utf-8"?>
<Types xmlns="http://schemas.openxmlformats.org/package/2006/content-types">
  <Default Extension="png" ContentType="image/png"/>
  <Default Extension="mp3" ContentType="audio/mpe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96" r:id="rId4"/>
    <p:sldId id="269" r:id="rId5"/>
    <p:sldId id="295" r:id="rId6"/>
    <p:sldId id="271" r:id="rId7"/>
    <p:sldId id="298" r:id="rId8"/>
    <p:sldId id="267" r:id="rId9"/>
    <p:sldId id="277" r:id="rId10"/>
    <p:sldId id="280" r:id="rId11"/>
    <p:sldId id="28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0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3E0E6-D831-4BAE-914E-9A5BDC9C640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5AC289-96E5-4E6A-A191-54C9E9457A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515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AC289-96E5-4E6A-A191-54C9E9457AC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052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FC1957-2233-4FB4-8AD6-BB4779BAFF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AB2B4D4-5D26-4ADF-A6CB-BFDE6ED087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FC1FD1-052E-45D4-A4E9-BCDD8A8A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0FC4E2-6ED8-4458-B253-E2F528F55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AD1212-D7E2-4106-B37A-EAEC6DCD3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821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79AF2E-D2ED-46E2-BE86-25D3C80DF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DC7806-5574-4B34-9246-2528BFF95C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7475CA-656A-40E8-96C0-D455EDAAE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5A0C7A-262C-4772-9B61-CD3CF2882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CE2BDF-F441-48D3-89A2-C40E9316E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720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2973A1-1500-4D94-BC05-40472DD53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EE84018-7F46-4563-8F37-B24098961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ADFE8C-0AEF-4BA3-A53F-1C085C9F1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0F9570-CB63-4D1E-89D4-7A61B7D7D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AAB8CF-5BA0-4F83-82CD-82F9EB1AD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976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262188-8342-4F5D-9D24-A9CECC1F1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DA253F-A132-4FE7-A50E-7320C3AF5F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207BD25-2466-486C-AABB-2FFAF3BFE1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390A17-944C-4584-A944-AF8D53C49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538952-1C23-454B-9FD9-4BAEBD89F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7D6D82B-1FE2-4ECA-BC2B-8E299B337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674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90D793-62B8-4D28-8527-6919825AA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99F38B2-2DD2-4C71-BF83-5859BE8FD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90CDA32-8047-484A-B719-B2434B6DC8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3732FA1-8B90-4616-B099-DFD0C837DF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05FE26F-128D-4D09-B2FA-AE41CBF549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067315C-9D4A-46C5-B3FF-B078ED0C2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971520D-D4B9-4710-B3A6-932DA532D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BF0A0F4-DAE9-4392-A781-40377C416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098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7C6020-95EC-412A-9B55-D87646455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94F7D9-D273-421B-A8BD-6202DD955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7C0717B-37E6-43CE-BEC9-020D23B06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B27D1B1-C51F-4EAB-9B4F-407B8D16C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22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7F03FF8-3FB1-4626-AAD4-6B2CCB396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C3FCED3-FBE6-4CA2-8D94-AF6B8D8A2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BD5B3B8-6935-4E03-A6E6-91FD93892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57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62B96B-514F-457A-B321-F2F43E51A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8EB43A-C276-4106-941A-3D25926F4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AAEC01B-A670-4519-9645-C7BFC909A7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19F799B-2AA3-4963-8A45-7B76A12F6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07E11E7-71C7-4090-8869-4AB0C3741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57DA03-7074-4151-9AE9-3B4BA089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302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AA3757-BE1C-4797-8BAA-7FF52C600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F483D08-DF7A-46B4-B0B7-0351AA755A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CD7D8A4-414A-40D6-AC4E-E98B8A0B7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7C1A8E0-D082-47DB-B9BC-BE14BDA71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8F339F2-E83E-4D79-97CE-9C80E67ED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89F7C6-523F-4D45-B7CC-C4D4E1A8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296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264FEC-AA04-4181-BF31-9688A2BF5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40C7E11-89F7-47D1-9E89-8285CFC0AF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3CE3C8-4394-49A2-AD90-3FD3DC0D0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CEB2819-9AEA-471B-B235-AC84B7638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EA562F-101A-476A-AC17-27CE4EBB9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104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CBEAEF-8657-4758-A39C-AC517BA536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85FA67-1077-45AD-8CCD-399C17B53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A1DFCB-D9C6-4DC7-9C87-ABF57BED2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FD81BE-72C3-4633-96EF-E142E91B0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01D89E-5AEA-4B52-80A3-A7B6E1840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45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47D5EA-BBF0-42CD-BDAD-FCEECCBAD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CDD77E-86B5-4E39-89C0-93D48F565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21C938-1060-4F1D-B192-8F81680032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CB8A9-537C-44C2-936D-63DC2887791D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A843BD-3292-41FD-8103-3F83761191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1A5808-56D5-47B4-9F56-45E5FE9CB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065E4-EC67-42D9-A276-C2E95C7BE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94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7.jpeg"/><Relationship Id="rId3" Type="http://schemas.openxmlformats.org/officeDocument/2006/relationships/audio" Target="../media/media3.mp3"/><Relationship Id="rId7" Type="http://schemas.openxmlformats.org/officeDocument/2006/relationships/audio" Target="../media/media5.mp3"/><Relationship Id="rId12" Type="http://schemas.openxmlformats.org/officeDocument/2006/relationships/image" Target="../media/image6.jpeg"/><Relationship Id="rId2" Type="http://schemas.microsoft.com/office/2007/relationships/media" Target="../media/media3.mp3"/><Relationship Id="rId1" Type="http://schemas.openxmlformats.org/officeDocument/2006/relationships/tags" Target="../tags/tag3.xml"/><Relationship Id="rId6" Type="http://schemas.microsoft.com/office/2007/relationships/media" Target="../media/media5.mp3"/><Relationship Id="rId11" Type="http://schemas.openxmlformats.org/officeDocument/2006/relationships/image" Target="../media/image5.jpg"/><Relationship Id="rId5" Type="http://schemas.openxmlformats.org/officeDocument/2006/relationships/audio" Target="../media/media4.m4a"/><Relationship Id="rId15" Type="http://schemas.openxmlformats.org/officeDocument/2006/relationships/image" Target="../media/image9.jpeg"/><Relationship Id="rId10" Type="http://schemas.openxmlformats.org/officeDocument/2006/relationships/image" Target="../media/image4.jpeg"/><Relationship Id="rId4" Type="http://schemas.microsoft.com/office/2007/relationships/media" Target="../media/media4.m4a"/><Relationship Id="rId9" Type="http://schemas.openxmlformats.org/officeDocument/2006/relationships/image" Target="../media/image2.png"/><Relationship Id="rId1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11.jpeg"/><Relationship Id="rId12" Type="http://schemas.openxmlformats.org/officeDocument/2006/relationships/image" Target="../media/image15.jpe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11" Type="http://schemas.openxmlformats.org/officeDocument/2006/relationships/image" Target="../media/image14.jpeg"/><Relationship Id="rId5" Type="http://schemas.openxmlformats.org/officeDocument/2006/relationships/image" Target="../media/image4.jpeg"/><Relationship Id="rId10" Type="http://schemas.openxmlformats.org/officeDocument/2006/relationships/image" Target="../media/image13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4.jpeg"/><Relationship Id="rId7" Type="http://schemas.openxmlformats.org/officeDocument/2006/relationships/image" Target="../media/image1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12" Type="http://schemas.openxmlformats.org/officeDocument/2006/relationships/image" Target="../media/image26.jpe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1.jpg"/><Relationship Id="rId11" Type="http://schemas.openxmlformats.org/officeDocument/2006/relationships/image" Target="../media/image25.jpeg"/><Relationship Id="rId5" Type="http://schemas.openxmlformats.org/officeDocument/2006/relationships/image" Target="../media/image4.jpeg"/><Relationship Id="rId10" Type="http://schemas.openxmlformats.org/officeDocument/2006/relationships/image" Target="../media/image24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28.jpe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7.jpeg"/><Relationship Id="rId5" Type="http://schemas.openxmlformats.org/officeDocument/2006/relationships/image" Target="../media/image4.jpeg"/><Relationship Id="rId10" Type="http://schemas.openxmlformats.org/officeDocument/2006/relationships/image" Target="../media/image3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31.jpeg"/><Relationship Id="rId5" Type="http://schemas.openxmlformats.org/officeDocument/2006/relationships/image" Target="../media/image4.jpeg"/><Relationship Id="rId10" Type="http://schemas.openxmlformats.org/officeDocument/2006/relationships/image" Target="../media/image34.jp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audio" Target="../media/media10.m4a"/><Relationship Id="rId7" Type="http://schemas.openxmlformats.org/officeDocument/2006/relationships/image" Target="../media/image36.jpg"/><Relationship Id="rId12" Type="http://schemas.openxmlformats.org/officeDocument/2006/relationships/image" Target="../media/image40.jp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35.jpg"/><Relationship Id="rId11" Type="http://schemas.openxmlformats.org/officeDocument/2006/relationships/image" Target="../media/image39.jpg"/><Relationship Id="rId5" Type="http://schemas.openxmlformats.org/officeDocument/2006/relationships/image" Target="../media/image4.jpe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jpg"/><Relationship Id="rId7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FE66CC-4FAB-4CA0-AD80-610A43306F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E20D809-35CF-4FA9-BBD3-9470C354F1BC}"/>
              </a:ext>
            </a:extLst>
          </p:cNvPr>
          <p:cNvSpPr/>
          <p:nvPr/>
        </p:nvSpPr>
        <p:spPr>
          <a:xfrm>
            <a:off x="5393475" y="95269"/>
            <a:ext cx="6798525" cy="1208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450"/>
              </a:spcBef>
              <a:spcAft>
                <a:spcPts val="1000"/>
              </a:spcAft>
            </a:pPr>
            <a:r>
              <a:rPr lang="ru-RU" sz="2000" b="1" dirty="0"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дошкольное образовательное учреждение </a:t>
            </a:r>
          </a:p>
          <a:p>
            <a:pPr algn="ctr">
              <a:spcBef>
                <a:spcPts val="450"/>
              </a:spcBef>
              <a:spcAft>
                <a:spcPts val="1000"/>
              </a:spcAft>
            </a:pPr>
            <a:r>
              <a:rPr lang="ru-RU" sz="2000" b="1" dirty="0"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«Детский сад №12 «Родничок»</a:t>
            </a:r>
            <a:endParaRPr lang="ru-RU" sz="1600" b="1" dirty="0">
              <a:solidFill>
                <a:srgbClr val="FF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003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87"/>
    </mc:Choice>
    <mc:Fallback xmlns="">
      <p:transition advTm="51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  <p:extLst mod="1">
    <p:ext uri="{E180D4A7-C9FB-4DFB-919C-405C955672EB}">
      <p14:showEvtLst xmlns:p14="http://schemas.microsoft.com/office/powerpoint/2010/main">
        <p14:playEvt time="0" objId="2"/>
        <p14:stopEvt time="4929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AECD680-D3AA-4D88-AC55-5BE9A5EE1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AC937E8-692F-494F-A9E4-FDD02754931D}"/>
              </a:ext>
            </a:extLst>
          </p:cNvPr>
          <p:cNvSpPr txBox="1">
            <a:spLocks/>
          </p:cNvSpPr>
          <p:nvPr/>
        </p:nvSpPr>
        <p:spPr>
          <a:xfrm>
            <a:off x="0" y="87126"/>
            <a:ext cx="1156854" cy="3867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kumimoji="0" lang="ru-RU" sz="16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420B76C5-6D68-4EB6-83DB-C239CE6E4B24}"/>
              </a:ext>
            </a:extLst>
          </p:cNvPr>
          <p:cNvSpPr txBox="1">
            <a:spLocks/>
          </p:cNvSpPr>
          <p:nvPr/>
        </p:nvSpPr>
        <p:spPr>
          <a:xfrm>
            <a:off x="910935" y="200448"/>
            <a:ext cx="5735891" cy="747308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 Приобщение  </a:t>
            </a:r>
            <a:r>
              <a:rPr kumimoji="0" lang="ru-RU" sz="4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детей  к истокам  русской народной культуры 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 </a:t>
            </a:r>
            <a:r>
              <a:rPr kumimoji="0" lang="ru-RU" sz="4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kumimoji="0" lang="ru-RU" sz="4000" b="1" i="1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kumimoji="0" lang="ru-RU" sz="4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-образовательной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kumimoji="0" lang="ru-RU" sz="4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ДОУ.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1F0C93F-0DB9-4FCD-9FDF-1760862CA932}"/>
              </a:ext>
            </a:extLst>
          </p:cNvPr>
          <p:cNvSpPr txBox="1">
            <a:spLocks/>
          </p:cNvSpPr>
          <p:nvPr/>
        </p:nvSpPr>
        <p:spPr>
          <a:xfrm>
            <a:off x="85370" y="525844"/>
            <a:ext cx="1155190" cy="6316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kumimoji="0" lang="ru-RU" sz="4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48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одержимое 2">
            <a:extLst>
              <a:ext uri="{FF2B5EF4-FFF2-40B4-BE49-F238E27FC236}">
                <a16:creationId xmlns:a16="http://schemas.microsoft.com/office/drawing/2014/main" id="{8AA4F13B-DFC9-4864-A6B8-803926C49198}"/>
              </a:ext>
            </a:extLst>
          </p:cNvPr>
          <p:cNvSpPr txBox="1">
            <a:spLocks/>
          </p:cNvSpPr>
          <p:nvPr/>
        </p:nvSpPr>
        <p:spPr>
          <a:xfrm>
            <a:off x="1078695" y="586332"/>
            <a:ext cx="5729997" cy="47340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предметно-развивающую среду в группе,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способствующую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приобщению детей </a:t>
            </a:r>
            <a:endParaRPr lang="ru-RU" sz="17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к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народной культуре;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элементами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материальной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ru-RU" sz="17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культуры, включающей в себя знакомство с жилищем,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ru-RU" sz="17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орудиями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труда, предметами быта, одеждой;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народными обычаями,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ru-RU" sz="17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обрядами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праздниками, народным творчеством,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ru-RU" sz="17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искусством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; 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ru-RU" sz="17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познавательную</a:t>
            </a:r>
            <a:r>
              <a:rPr kumimoji="0" lang="ru-RU" sz="17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ru-RU" sz="17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ru-RU" sz="1700" b="1" i="1" noProof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самостоятельность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творчество;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воспитывать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уважения к предкам,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гордость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 Родину, бережное отношение к 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экспонатам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родителей к активному взаимодействию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по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приобщению детей к народной культуре,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к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созданию музея, расширить представления </a:t>
            </a:r>
            <a:endParaRPr kumimoji="0" lang="ru-RU" sz="17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родителей </a:t>
            </a:r>
            <a:r>
              <a:rPr kumimoji="0" lang="ru-RU" sz="17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 истории и традициях русского народа.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7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89268B3A-B08E-4381-93A2-5B697C11E3BF}"/>
              </a:ext>
            </a:extLst>
          </p:cNvPr>
          <p:cNvSpPr txBox="1">
            <a:spLocks/>
          </p:cNvSpPr>
          <p:nvPr/>
        </p:nvSpPr>
        <p:spPr>
          <a:xfrm>
            <a:off x="6396378" y="112057"/>
            <a:ext cx="2241468" cy="7717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Формы  работы с детьми</a:t>
            </a:r>
            <a:endParaRPr kumimoji="0" lang="ru-RU" sz="16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2">
            <a:extLst>
              <a:ext uri="{FF2B5EF4-FFF2-40B4-BE49-F238E27FC236}">
                <a16:creationId xmlns:a16="http://schemas.microsoft.com/office/drawing/2014/main" id="{06CFFE81-D5E0-4656-BF75-FFEAD31B5D29}"/>
              </a:ext>
            </a:extLst>
          </p:cNvPr>
          <p:cNvSpPr txBox="1">
            <a:spLocks/>
          </p:cNvSpPr>
          <p:nvPr/>
        </p:nvSpPr>
        <p:spPr>
          <a:xfrm>
            <a:off x="6490510" y="914069"/>
            <a:ext cx="4681660" cy="2944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Организованная образовательная деятельность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 и развлечения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познавательной и художественной литературы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 в быту и природе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в музей , русскую избу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конкурсов рисунков и поделок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тематических выставок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видеофильмов, презентаций, слушание музыки.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интересными людьми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</a:t>
            </a:r>
            <a:endParaRPr kumimoji="0" lang="ru-RU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3377617"/>
      </p:ext>
    </p:extLst>
  </p:cSld>
  <p:clrMapOvr>
    <a:masterClrMapping/>
  </p:clrMapOvr>
  <p:transition spd="med" advTm="1416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18" objId="4"/>
        <p14:stopEvt time="1248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5F0943-20EA-4A0E-BBE8-D6C9D01C4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балалайка">
            <a:hlinkClick r:id="" action="ppaction://media"/>
          </p:cNvPr>
          <p:cNvPicPr>
            <a:picLocks noGrp="1" noChangeAspect="1"/>
          </p:cNvPicPr>
          <p:nvPr>
            <p:ph idx="1"/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757613"/>
            <a:ext cx="487363" cy="487362"/>
          </a:xfr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6579D1F7-F468-406B-B42D-92157DC8B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BCC8D79-1E1B-416D-8DF0-68DF93DB0AFF}"/>
              </a:ext>
            </a:extLst>
          </p:cNvPr>
          <p:cNvSpPr txBox="1">
            <a:spLocks/>
          </p:cNvSpPr>
          <p:nvPr/>
        </p:nvSpPr>
        <p:spPr>
          <a:xfrm>
            <a:off x="1793752" y="66019"/>
            <a:ext cx="2556576" cy="10855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  </a:t>
            </a:r>
            <a:endParaRPr kumimoji="0" lang="ru-RU" sz="2000" b="1" i="1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музея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русской избы </a:t>
            </a:r>
            <a:endParaRPr kumimoji="0" lang="ru-RU" sz="2000" b="1" i="1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Доме культуры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1E3176-AEDE-41FE-9171-FE8769917D4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130" y="1144546"/>
            <a:ext cx="3484089" cy="2613067"/>
          </a:xfrm>
          <a:prstGeom prst="rect">
            <a:avLst/>
          </a:prstGeom>
        </p:spPr>
      </p:pic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12" name="музыка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8094" y="121443"/>
            <a:ext cx="487363" cy="487363"/>
          </a:xfrm>
          <a:prstGeom prst="rect">
            <a:avLst/>
          </a:prstGeom>
        </p:spPr>
      </p:pic>
      <p:pic>
        <p:nvPicPr>
          <p:cNvPr id="13" name="музыка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592D531B-1B97-425D-A055-A2F114BD71E2}"/>
              </a:ext>
            </a:extLst>
          </p:cNvPr>
          <p:cNvSpPr txBox="1">
            <a:spLocks/>
          </p:cNvSpPr>
          <p:nvPr/>
        </p:nvSpPr>
        <p:spPr>
          <a:xfrm>
            <a:off x="6538951" y="144823"/>
            <a:ext cx="3403863" cy="6184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  Дома ремёсел</a:t>
            </a:r>
          </a:p>
        </p:txBody>
      </p:sp>
      <p:pic>
        <p:nvPicPr>
          <p:cNvPr id="11" name="Объект 6">
            <a:extLst>
              <a:ext uri="{FF2B5EF4-FFF2-40B4-BE49-F238E27FC236}">
                <a16:creationId xmlns:a16="http://schemas.microsoft.com/office/drawing/2014/main" id="{4D95C9EF-5372-4B1E-9E53-097D5608204A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841" y="841559"/>
            <a:ext cx="3275367" cy="245652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3310249-694C-4AB2-84E8-D8BBDA0BB509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881" y="2162929"/>
            <a:ext cx="3261355" cy="244601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B96E261-4DE9-49E1-9D12-968ECB56F320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197" y="4075654"/>
            <a:ext cx="3275367" cy="245652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9938743-A5D1-4ADC-ADE5-8A676D465625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083" y="4106919"/>
            <a:ext cx="3241789" cy="24313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0051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579">
        <p15:prstTrans prst="pageCurlDouble"/>
      </p:transition>
    </mc:Choice>
    <mc:Fallback>
      <p:transition spd="slow" advTm="95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999" showWhenStopped="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numSld="999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86" objId="1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F635158-6A8B-4220-9E85-4D4FC79C5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9C3FCED-37E4-45FF-A091-F5E4F81C6206}"/>
              </a:ext>
            </a:extLst>
          </p:cNvPr>
          <p:cNvSpPr txBox="1">
            <a:spLocks/>
          </p:cNvSpPr>
          <p:nvPr/>
        </p:nvSpPr>
        <p:spPr>
          <a:xfrm>
            <a:off x="1643743" y="198438"/>
            <a:ext cx="8229600" cy="6513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атмосферы национального быта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3E404785-CC5B-459D-8DCE-595187210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35" y="982719"/>
            <a:ext cx="2193299" cy="292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7FC6986-2090-463A-B521-6153877F9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767" y="1048182"/>
            <a:ext cx="3075051" cy="230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5526651E-684F-4763-A682-B3E5AAA15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510" y="982719"/>
            <a:ext cx="2963484" cy="222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Объект 5">
            <a:extLst>
              <a:ext uri="{FF2B5EF4-FFF2-40B4-BE49-F238E27FC236}">
                <a16:creationId xmlns:a16="http://schemas.microsoft.com/office/drawing/2014/main" id="{1EB736DB-F857-4E4A-BCD7-AC567CFF3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409" y="4061625"/>
            <a:ext cx="2800373" cy="2100279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1A34573-966B-474A-8BC6-A913DB5751F4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449" y="4107476"/>
            <a:ext cx="2626414" cy="19698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14E45B-366A-4E1E-981D-0A2C9C7C389C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496" y="4061625"/>
            <a:ext cx="2586776" cy="19400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1096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270">
        <p15:prstTrans prst="pageCurlDouble"/>
      </p:transition>
    </mc:Choice>
    <mc:Fallback>
      <p:transition spd="slow" advTm="12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AEE0D8-FFC4-4B05-AA8D-28FC5AC0E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12DCCEB-DE14-45FC-B9F4-38A86C290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2A37DCB-3192-4AAE-AF74-A1086F3F084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21097" y="1660039"/>
            <a:ext cx="2686875" cy="2015156"/>
          </a:xfrm>
          <a:prstGeom prst="rect">
            <a:avLst/>
          </a:prstGeom>
        </p:spPr>
      </p:pic>
      <p:pic>
        <p:nvPicPr>
          <p:cNvPr id="9" name="Picture 4" descr="https://sun9-57.userapi.com/c858036/v858036502/16966b/fDLytLwL5Zk.jpg"/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" t="16821" r="17453" b="-579"/>
          <a:stretch/>
        </p:blipFill>
        <p:spPr bwMode="auto">
          <a:xfrm>
            <a:off x="1381898" y="1324179"/>
            <a:ext cx="1887775" cy="2701969"/>
          </a:xfrm>
          <a:prstGeom prst="snip1Rect">
            <a:avLst>
              <a:gd name="adj" fmla="val 5000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Объект 5">
            <a:extLst>
              <a:ext uri="{FF2B5EF4-FFF2-40B4-BE49-F238E27FC236}">
                <a16:creationId xmlns:a16="http://schemas.microsoft.com/office/drawing/2014/main" id="{4CE56834-33CA-45BB-B39B-CE1064C44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215" y="4301709"/>
            <a:ext cx="2671291" cy="2003468"/>
          </a:xfr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CAD223FF-30EE-48D2-9F9E-BCA05AA21E59}"/>
              </a:ext>
            </a:extLst>
          </p:cNvPr>
          <p:cNvSpPr txBox="1">
            <a:spLocks/>
          </p:cNvSpPr>
          <p:nvPr/>
        </p:nvSpPr>
        <p:spPr>
          <a:xfrm>
            <a:off x="2005496" y="239179"/>
            <a:ext cx="2344831" cy="783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Мини 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– музеи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 выставки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C2EA37F1-AB3A-41CB-82D0-507BB25497F0}"/>
              </a:ext>
            </a:extLst>
          </p:cNvPr>
          <p:cNvSpPr txBox="1">
            <a:spLocks/>
          </p:cNvSpPr>
          <p:nvPr/>
        </p:nvSpPr>
        <p:spPr>
          <a:xfrm>
            <a:off x="6090558" y="-60430"/>
            <a:ext cx="4347028" cy="11230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использование  фольклора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C8AAE74-C250-471A-B6BD-4891AB562E7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238" y="1022267"/>
            <a:ext cx="1937667" cy="258355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7D4E69C-14BA-4326-9011-9E0D930236FB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589" y="3860193"/>
            <a:ext cx="3523703" cy="26427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3905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268">
        <p15:prstTrans prst="pageCurlDouble"/>
      </p:transition>
    </mc:Choice>
    <mc:Fallback>
      <p:transition spd="slow" advTm="122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F635158-6A8B-4220-9E85-4D4FC79C5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3C15F3F-B0BA-4EFB-9DB2-6DF4C0C55F0A}"/>
              </a:ext>
            </a:extLst>
          </p:cNvPr>
          <p:cNvSpPr txBox="1">
            <a:spLocks/>
          </p:cNvSpPr>
          <p:nvPr/>
        </p:nvSpPr>
        <p:spPr>
          <a:xfrm>
            <a:off x="2877413" y="113238"/>
            <a:ext cx="6437174" cy="7063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Постепенно, каждый ребенок в группе </a:t>
            </a:r>
            <a:endParaRPr kumimoji="0" lang="ru-RU" sz="1600" b="1" i="1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мог </a:t>
            </a:r>
            <a:r>
              <a:rPr kumimoji="0" lang="ru-RU" sz="16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сыграть любую роль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4CB011-D207-4BA8-AB16-E3C5878286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436" y="960582"/>
            <a:ext cx="3659358" cy="2405084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FDE02633-9C32-48B9-BC1A-62CB73AC2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245" y="3709719"/>
            <a:ext cx="1990602" cy="265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41B9C620-4D2E-467B-BF08-522A23B4D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790" y="902360"/>
            <a:ext cx="3362037" cy="25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2A90E0BE-0663-416A-A2B4-C7F0F832C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747" y="917106"/>
            <a:ext cx="1919872" cy="2559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15" descr="Описание: https://pp.userapi.com/c846020/v846020630/1c790f/QI_7XtgPpUM.jpg">
            <a:extLst>
              <a:ext uri="{FF2B5EF4-FFF2-40B4-BE49-F238E27FC236}">
                <a16:creationId xmlns:a16="http://schemas.microsoft.com/office/drawing/2014/main" id="{42070951-367E-4609-B874-31E20A853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674" y="3835557"/>
            <a:ext cx="3199016" cy="2402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16" descr="Описание: https://pp.userapi.com/c845324/v845324630/1ccbac/5si7-fqZvg0.jpg">
            <a:extLst>
              <a:ext uri="{FF2B5EF4-FFF2-40B4-BE49-F238E27FC236}">
                <a16:creationId xmlns:a16="http://schemas.microsoft.com/office/drawing/2014/main" id="{88D81CDD-EFA0-4ACF-8E2A-2094C7667B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53"/>
          <a:stretch/>
        </p:blipFill>
        <p:spPr bwMode="auto">
          <a:xfrm>
            <a:off x="7772175" y="3735648"/>
            <a:ext cx="2489195" cy="260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5460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505">
        <p15:prstTrans prst="pageCurlDouble"/>
      </p:transition>
    </mc:Choice>
    <mc:Fallback>
      <p:transition spd="slow" advTm="4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266D0B-EFA2-47A6-9520-7AD4A4C8E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18B200D-F584-47BD-BF96-57953EF41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381BA80-9683-4892-9FC8-9B2C9A0CC425}"/>
              </a:ext>
            </a:extLst>
          </p:cNvPr>
          <p:cNvSpPr txBox="1">
            <a:spLocks/>
          </p:cNvSpPr>
          <p:nvPr/>
        </p:nvSpPr>
        <p:spPr>
          <a:xfrm>
            <a:off x="1417782" y="0"/>
            <a:ext cx="3431309" cy="8203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интересными людьми</a:t>
            </a:r>
            <a:endParaRPr kumimoji="0" lang="ru-RU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50142E66-715B-4282-83E6-16F4ECC20B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320" y="724889"/>
            <a:ext cx="3912703" cy="2934528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1127EA8-3FA8-4810-A52F-88B9B6EEF64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320" y="3791445"/>
            <a:ext cx="3912703" cy="293452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67ADD53A-FDB6-42C9-82C2-83064A5A81F6}"/>
              </a:ext>
            </a:extLst>
          </p:cNvPr>
          <p:cNvSpPr txBox="1">
            <a:spLocks/>
          </p:cNvSpPr>
          <p:nvPr/>
        </p:nvSpPr>
        <p:spPr>
          <a:xfrm>
            <a:off x="6357177" y="-62921"/>
            <a:ext cx="4216400" cy="9158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</a:t>
            </a:r>
            <a:r>
              <a:rPr lang="ru-RU" sz="2400" b="1" i="1" dirty="0"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фольклорным </a:t>
            </a:r>
            <a:endParaRPr lang="ru-RU" sz="2400" b="1" i="1" dirty="0" smtClean="0"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dirty="0" smtClean="0"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коллективом 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«Веретёнце»</a:t>
            </a:r>
            <a:endParaRPr kumimoji="0" lang="ru-RU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BB56475-2E9B-4F2F-9923-D0ADCFC2A1B6}"/>
              </a:ext>
            </a:extLst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3343" y="820365"/>
            <a:ext cx="3841424" cy="2734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6F6AEDB-8007-4620-9086-5671F05F947C}"/>
              </a:ext>
            </a:extLst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63005" y="3791445"/>
            <a:ext cx="3892559" cy="2850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0922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3212">
        <p15:prstTrans prst="pageCurlDouble"/>
      </p:transition>
    </mc:Choice>
    <mc:Fallback>
      <p:transition spd="slow" advTm="13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F635158-6A8B-4220-9E85-4D4FC79C5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288065D-7F75-4F5D-AB68-138F401F7EEE}"/>
              </a:ext>
            </a:extLst>
          </p:cNvPr>
          <p:cNvSpPr txBox="1">
            <a:spLocks/>
          </p:cNvSpPr>
          <p:nvPr/>
        </p:nvSpPr>
        <p:spPr>
          <a:xfrm>
            <a:off x="2188193" y="-341652"/>
            <a:ext cx="8221189" cy="17620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традиционными и обрядовыми праздниками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BD544A93-C5F8-4AA6-81AB-854989B108AD}"/>
              </a:ext>
            </a:extLst>
          </p:cNvPr>
          <p:cNvSpPr txBox="1">
            <a:spLocks/>
          </p:cNvSpPr>
          <p:nvPr/>
        </p:nvSpPr>
        <p:spPr>
          <a:xfrm>
            <a:off x="1752599" y="906011"/>
            <a:ext cx="1877292" cy="7380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Кузьминки</a:t>
            </a:r>
            <a:endParaRPr kumimoji="0" lang="ru-RU" sz="2400" b="0" i="1" u="sng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5" descr="IMG_20191114_140245">
            <a:extLst>
              <a:ext uri="{FF2B5EF4-FFF2-40B4-BE49-F238E27FC236}">
                <a16:creationId xmlns:a16="http://schemas.microsoft.com/office/drawing/2014/main" id="{C9B2E8D0-B066-4D58-A845-DFCD6DFDF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952" y="1481963"/>
            <a:ext cx="2848866" cy="2136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DEC6A7E0-61AC-49CF-82C4-AED6C2DA1BCE}"/>
              </a:ext>
            </a:extLst>
          </p:cNvPr>
          <p:cNvSpPr txBox="1">
            <a:spLocks/>
          </p:cNvSpPr>
          <p:nvPr/>
        </p:nvSpPr>
        <p:spPr>
          <a:xfrm>
            <a:off x="7100454" y="906486"/>
            <a:ext cx="1988128" cy="855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Масленица</a:t>
            </a:r>
            <a:endParaRPr kumimoji="0" lang="ru-RU" sz="2400" b="0" i="1" u="sng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F6E30F-3772-4644-AA6F-213BB1431A7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19"/>
          <a:stretch/>
        </p:blipFill>
        <p:spPr>
          <a:xfrm>
            <a:off x="6298787" y="1541081"/>
            <a:ext cx="3715000" cy="2018006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C733C54-53E1-446E-97CE-7A6CE1059186}"/>
              </a:ext>
            </a:extLst>
          </p:cNvPr>
          <p:cNvSpPr/>
          <p:nvPr/>
        </p:nvSpPr>
        <p:spPr>
          <a:xfrm>
            <a:off x="2512350" y="3635286"/>
            <a:ext cx="132420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i="1" u="sng" cap="none" spc="0" dirty="0">
                <a:ln w="0"/>
                <a:solidFill>
                  <a:srgbClr val="7030A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Колядки</a:t>
            </a:r>
          </a:p>
        </p:txBody>
      </p:sp>
      <p:pic>
        <p:nvPicPr>
          <p:cNvPr id="13" name="Объект 5">
            <a:extLst>
              <a:ext uri="{FF2B5EF4-FFF2-40B4-BE49-F238E27FC236}">
                <a16:creationId xmlns:a16="http://schemas.microsoft.com/office/drawing/2014/main" id="{8F2F9EDD-1BF8-415A-A5B2-9674F90C094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575" y="4266792"/>
            <a:ext cx="3004891" cy="2253668"/>
          </a:xfrm>
          <a:prstGeom prst="rect">
            <a:avLst/>
          </a:prstGeom>
        </p:spPr>
      </p:pic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45F1252A-2AA5-430A-822D-389D62E2A871}"/>
              </a:ext>
            </a:extLst>
          </p:cNvPr>
          <p:cNvSpPr txBox="1">
            <a:spLocks/>
          </p:cNvSpPr>
          <p:nvPr/>
        </p:nvSpPr>
        <p:spPr>
          <a:xfrm>
            <a:off x="7589412" y="3382948"/>
            <a:ext cx="1133749" cy="7140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glow rad="635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Пасха</a:t>
            </a:r>
            <a:endParaRPr kumimoji="0" lang="ru-RU" sz="2400" b="0" i="1" u="sng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glow rad="635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16" name="Объект 8">
            <a:extLst>
              <a:ext uri="{FF2B5EF4-FFF2-40B4-BE49-F238E27FC236}">
                <a16:creationId xmlns:a16="http://schemas.microsoft.com/office/drawing/2014/main" id="{40E4F889-ACC1-402A-9072-CCABFEFA20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254" y="3934201"/>
            <a:ext cx="3610533" cy="2707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5450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28">
        <p15:prstTrans prst="pageCurlDouble"/>
      </p:transition>
    </mc:Choice>
    <mc:Fallback xmlns="">
      <p:transition spd="slow" advTm="140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F635158-6A8B-4220-9E85-4D4FC79C5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708595B6-7FE8-457A-AE2F-3C224E1192F6}"/>
              </a:ext>
            </a:extLst>
          </p:cNvPr>
          <p:cNvSpPr txBox="1">
            <a:spLocks/>
          </p:cNvSpPr>
          <p:nvPr/>
        </p:nvSpPr>
        <p:spPr>
          <a:xfrm>
            <a:off x="1713855" y="-499677"/>
            <a:ext cx="8496944" cy="2232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Традиционными в группе стали выставки рисунков, аппликаций, фигурок из пластилина, солёного теста выполненных по мотивам произведений устного народного творчества. </a:t>
            </a:r>
            <a:b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FCE1A0-FCD9-419A-9ECE-1E48E9F6E2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253" y="1011541"/>
            <a:ext cx="2630055" cy="19725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E7C7FC6-03BF-459D-B5B7-BF4A1D1F12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061" y="1309124"/>
            <a:ext cx="2797875" cy="209840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1B0C71E-2133-479C-B5AA-1E3A5EBDE51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" t="12142" r="7322" b="12619"/>
          <a:stretch/>
        </p:blipFill>
        <p:spPr>
          <a:xfrm>
            <a:off x="7866345" y="1064133"/>
            <a:ext cx="3098800" cy="197026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0AA3A59-F5D1-4B59-8D33-F3D6A76E3E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001" y="4136264"/>
            <a:ext cx="3305801" cy="2398841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C0484A8-1950-443D-BFD6-DEECD22F7CFE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5" r="9076"/>
          <a:stretch/>
        </p:blipFill>
        <p:spPr>
          <a:xfrm>
            <a:off x="7586617" y="4242929"/>
            <a:ext cx="3232276" cy="239917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12" name="Объект 8">
            <a:extLst>
              <a:ext uri="{FF2B5EF4-FFF2-40B4-BE49-F238E27FC236}">
                <a16:creationId xmlns:a16="http://schemas.microsoft.com/office/drawing/2014/main" id="{4E0D9236-45E5-49FF-89CE-5C724620053E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784" y="3518184"/>
            <a:ext cx="3808037" cy="28560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5369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851">
        <p15:prstTrans prst="pageCurlDouble"/>
      </p:transition>
    </mc:Choice>
    <mc:Fallback>
      <p:transition spd="slow" advTm="158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6B8C8-F157-4B0A-9823-B573C53C3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29FB793-4790-4299-955F-589EF82F8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56150C73-07A9-4EE0-8962-F4C76AF29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3CF60C21-0146-4F8E-87AE-889EF4F7D3DF}"/>
              </a:ext>
            </a:extLst>
          </p:cNvPr>
          <p:cNvSpPr txBox="1">
            <a:spLocks/>
          </p:cNvSpPr>
          <p:nvPr/>
        </p:nvSpPr>
        <p:spPr>
          <a:xfrm>
            <a:off x="615820" y="-143081"/>
            <a:ext cx="4885047" cy="1009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Народные  танцы </a:t>
            </a:r>
            <a:endParaRPr kumimoji="0" lang="ru-RU" sz="36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5">
            <a:extLst>
              <a:ext uri="{FF2B5EF4-FFF2-40B4-BE49-F238E27FC236}">
                <a16:creationId xmlns:a16="http://schemas.microsoft.com/office/drawing/2014/main" id="{B0F61443-D9ED-4922-AA0C-37EDAD0F3FA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54" y="680827"/>
            <a:ext cx="3422180" cy="256663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A4B6630-12E5-442B-923D-BB759FFE8C2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077" y="3560298"/>
            <a:ext cx="3257783" cy="2443338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57FFF7D-CE6F-4B1B-90F6-C54DF588B263}"/>
              </a:ext>
            </a:extLst>
          </p:cNvPr>
          <p:cNvSpPr txBox="1">
            <a:spLocks/>
          </p:cNvSpPr>
          <p:nvPr/>
        </p:nvSpPr>
        <p:spPr>
          <a:xfrm>
            <a:off x="5496447" y="-43841"/>
            <a:ext cx="5130339" cy="8816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Народные игры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Хохловские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игрища </a:t>
            </a:r>
            <a:endParaRPr kumimoji="0" lang="ru-RU" sz="28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D9F40C7E-57FC-4886-9C42-DFD5F9C91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014" y="881664"/>
            <a:ext cx="3853206" cy="2558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F60F357D-D869-4714-AFA3-FFAF18DDC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014" y="3582917"/>
            <a:ext cx="3923386" cy="261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5005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323">
        <p15:prstTrans prst="pageCurlDouble"/>
      </p:transition>
    </mc:Choice>
    <mc:Fallback>
      <p:transition spd="slow" advTm="103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E2C9F6-DEA4-41DC-A5A1-E596DF60C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0038AE-2CCE-4FDD-AD3B-EE7A09E63A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CC1C633-68A3-436D-B75A-400902F8E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57FFF7D-CE6F-4B1B-90F6-C54DF588B263}"/>
              </a:ext>
            </a:extLst>
          </p:cNvPr>
          <p:cNvSpPr txBox="1">
            <a:spLocks/>
          </p:cNvSpPr>
          <p:nvPr/>
        </p:nvSpPr>
        <p:spPr>
          <a:xfrm>
            <a:off x="1796143" y="15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i="1" dirty="0">
                <a:solidFill>
                  <a:srgbClr val="C00000"/>
                </a:solidFill>
                <a:effectLst>
                  <a:glow rad="63500">
                    <a:srgbClr val="FFC000">
                      <a:satMod val="175000"/>
                      <a:alpha val="40000"/>
                    </a:srgbClr>
                  </a:glo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</a:t>
            </a:r>
            <a:r>
              <a:rPr kumimoji="0" lang="ru-RU" sz="44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glow rad="635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аключение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glow rad="635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D943A83F-BC85-4B9B-9F73-C9E9D0605DF4}"/>
              </a:ext>
            </a:extLst>
          </p:cNvPr>
          <p:cNvSpPr txBox="1">
            <a:spLocks/>
          </p:cNvSpPr>
          <p:nvPr/>
        </p:nvSpPr>
        <p:spPr>
          <a:xfrm>
            <a:off x="1562100" y="1027906"/>
            <a:ext cx="9067800" cy="556883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Приобщать детей к истокам  русской народной  культуры нужно с раннего детства. Базовый процесс «</a:t>
            </a:r>
            <a:r>
              <a:rPr kumimoji="0" lang="ru-RU" sz="3800" b="1" i="1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вращивания</a:t>
            </a:r>
            <a:r>
              <a:rPr kumimoji="0" lang="ru-RU" sz="3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» ребенка в культуру в дошкольном возрасте помогает ребенку-дошкольнику познать самого себя, гордиться своей страной, осознавая ценность, а главное, необходимость своей жизни не только для самого себя, но и общества в целом.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данная система работы позволяет формировать у детей дошкольного возраста знания о культурном наследии русского народа.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8247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8543">
        <p15:prstTrans prst="pageCurlDouble"/>
      </p:transition>
    </mc:Choice>
    <mc:Fallback>
      <p:transition spd="slow" advTm="185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4|9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7|3.4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5|2.2|2.3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1|2.1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4|1.7|1.4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6|2.4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7|1.9|2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.9|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3|3.8|5.9|1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346</Words>
  <Application>Microsoft Office PowerPoint</Application>
  <PresentationFormat>Широкоэкранный</PresentationFormat>
  <Paragraphs>68</Paragraphs>
  <Slides>11</Slides>
  <Notes>1</Notes>
  <HiddenSlides>0</HiddenSlides>
  <MMClips>12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Алёна Орлова</dc:creator>
  <cp:lastModifiedBy>Алёна</cp:lastModifiedBy>
  <cp:revision>111</cp:revision>
  <dcterms:created xsi:type="dcterms:W3CDTF">2020-01-15T17:51:57Z</dcterms:created>
  <dcterms:modified xsi:type="dcterms:W3CDTF">2021-10-10T09:16:08Z</dcterms:modified>
</cp:coreProperties>
</file>