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A22368-1A81-4F25-ADF2-34459795A5C8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A51B3-BEE5-4E55-BE14-3E78D42D7E0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A51B3-BEE5-4E55-BE14-3E78D42D7E04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54BDB84-5314-4481-BD3A-22D03D87B078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64089A0A-DE5F-4B0E-89DD-1DD18DE2E72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996952"/>
            <a:ext cx="8077200" cy="3240360"/>
          </a:xfrm>
        </p:spPr>
        <p:txBody>
          <a:bodyPr>
            <a:noAutofit/>
          </a:bodyPr>
          <a:lstStyle/>
          <a:p>
            <a:pPr algn="ctr"/>
            <a:r>
              <a:rPr lang="en-US" sz="4800" i="1" dirty="0" smtClean="0"/>
              <a:t>Words without plurals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ru-RU" sz="4800" dirty="0" smtClean="0"/>
              <a:t>Слова, не имеющие формы множественного числа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 smtClean="0"/>
              <a:t>            20</a:t>
            </a:r>
            <a:r>
              <a:rPr lang="ru-RU" sz="4800" dirty="0" smtClean="0"/>
              <a:t>22, Златоустовск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332656"/>
            <a:ext cx="8077200" cy="2016224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Prepare </a:t>
            </a:r>
            <a:r>
              <a:rPr lang="en-US" sz="3600" dirty="0" smtClean="0"/>
              <a:t>by </a:t>
            </a:r>
            <a:r>
              <a:rPr lang="en-US" sz="3600" dirty="0" err="1" smtClean="0"/>
              <a:t>Ananyeva</a:t>
            </a:r>
            <a:r>
              <a:rPr lang="en-US" sz="3600" dirty="0" smtClean="0"/>
              <a:t> </a:t>
            </a:r>
            <a:r>
              <a:rPr lang="en-US" sz="3600" dirty="0" err="1" smtClean="0"/>
              <a:t>Alina</a:t>
            </a:r>
            <a:endParaRPr lang="en-US" sz="3600" dirty="0" smtClean="0"/>
          </a:p>
          <a:p>
            <a:r>
              <a:rPr lang="en-US" sz="3600" dirty="0" smtClean="0"/>
              <a:t>                        the </a:t>
            </a:r>
            <a:r>
              <a:rPr lang="en-US" sz="3600" dirty="0" smtClean="0"/>
              <a:t>6</a:t>
            </a:r>
            <a:r>
              <a:rPr lang="ru-RU" sz="3600" dirty="0" smtClean="0"/>
              <a:t> </a:t>
            </a:r>
            <a:r>
              <a:rPr lang="en-US" sz="3600" dirty="0" smtClean="0"/>
              <a:t> </a:t>
            </a:r>
            <a:r>
              <a:rPr lang="en-US" sz="3600" dirty="0" smtClean="0"/>
              <a:t>Form</a:t>
            </a:r>
          </a:p>
          <a:p>
            <a:r>
              <a:rPr lang="en-US" sz="3600" dirty="0" smtClean="0"/>
              <a:t>Teacher: </a:t>
            </a:r>
            <a:r>
              <a:rPr lang="en-US" sz="3600" dirty="0" err="1" smtClean="0"/>
              <a:t>Bedyurova</a:t>
            </a:r>
            <a:r>
              <a:rPr lang="en-US" sz="3600" dirty="0" smtClean="0"/>
              <a:t> N. K.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580856"/>
          </a:xfrm>
        </p:spPr>
        <p:txBody>
          <a:bodyPr>
            <a:normAutofit/>
          </a:bodyPr>
          <a:lstStyle/>
          <a:p>
            <a:r>
              <a:rPr lang="ru-RU" i="1" dirty="0" smtClean="0"/>
              <a:t>Актуальность темы: </a:t>
            </a:r>
            <a:br>
              <a:rPr lang="ru-RU" i="1" dirty="0" smtClean="0"/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dirty="0" smtClean="0"/>
              <a:t>грамматика английского языка начинается с образования множественного числа имен существительных.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Рисунок 61" descr="https://im0-tub-ru.yandex.net/i?id=69ad12a01fadce0eb1ac8418a0410aaa&amp;n=33&amp;h=215&amp;w=3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149080"/>
            <a:ext cx="3082925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Рисунок 55" descr="http://btr.michaelkwan.com/wp-content/uploads/2008/12/onefishtwofis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25144"/>
            <a:ext cx="4572000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980728"/>
            <a:ext cx="8013192" cy="5112568"/>
          </a:xfrm>
        </p:spPr>
        <p:txBody>
          <a:bodyPr>
            <a:normAutofit/>
          </a:bodyPr>
          <a:lstStyle/>
          <a:p>
            <a:r>
              <a:rPr lang="ru-RU" sz="5400" i="1" dirty="0" err="1" smtClean="0"/>
              <a:t>Адресность</a:t>
            </a:r>
            <a:r>
              <a:rPr lang="ru-RU" sz="5400" i="1" dirty="0" smtClean="0"/>
              <a:t>: </a:t>
            </a:r>
            <a:br>
              <a:rPr lang="ru-RU" sz="5400" i="1" dirty="0" smtClean="0"/>
            </a:br>
            <a:r>
              <a:rPr lang="ru-RU" sz="5400" i="1" dirty="0" smtClean="0"/>
              <a:t/>
            </a:r>
            <a:br>
              <a:rPr lang="ru-RU" sz="5400" i="1" dirty="0" smtClean="0"/>
            </a:br>
            <a:r>
              <a:rPr lang="ru-RU" sz="5400" i="1" dirty="0" smtClean="0"/>
              <a:t> </a:t>
            </a:r>
            <a:r>
              <a:rPr lang="ru-RU" sz="5400" dirty="0" smtClean="0"/>
              <a:t>мое выступление будет интересно и полезно ученикам 5-8 классов</a:t>
            </a:r>
            <a:br>
              <a:rPr lang="ru-RU" sz="5400" dirty="0" smtClean="0"/>
            </a:br>
            <a:endParaRPr lang="ru-RU" sz="5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6309320"/>
            <a:ext cx="8022336" cy="216024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i="1" dirty="0" smtClean="0"/>
              <a:t>Цель:</a:t>
            </a:r>
            <a:endParaRPr lang="ru-RU" sz="4800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751224" cy="4572000"/>
          </a:xfrm>
        </p:spPr>
        <p:txBody>
          <a:bodyPr/>
          <a:lstStyle/>
          <a:p>
            <a:r>
              <a:rPr lang="ru-RU" sz="3200" dirty="0" smtClean="0"/>
              <a:t>углубить свое знание по английскому языку и поделиться информацией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87824" y="1340768"/>
            <a:ext cx="590465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i="1" dirty="0" smtClean="0"/>
              <a:t>Задачи: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4400" dirty="0" smtClean="0"/>
              <a:t>- изучить материал; </a:t>
            </a:r>
            <a:br>
              <a:rPr lang="ru-RU" sz="4400" dirty="0" smtClean="0"/>
            </a:br>
            <a:r>
              <a:rPr lang="ru-RU" sz="4400" dirty="0" smtClean="0"/>
              <a:t>- выбрать необходимую информацию для выступления;</a:t>
            </a:r>
            <a:br>
              <a:rPr lang="ru-RU" sz="4400" dirty="0" smtClean="0"/>
            </a:br>
            <a:r>
              <a:rPr lang="ru-RU" sz="4400" dirty="0" smtClean="0"/>
              <a:t>- выступить  перед аудиторией.</a:t>
            </a:r>
            <a:br>
              <a:rPr lang="ru-RU" sz="4400" dirty="0" smtClean="0"/>
            </a:b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1404392"/>
          </a:xfrm>
        </p:spPr>
        <p:txBody>
          <a:bodyPr>
            <a:noAutofit/>
          </a:bodyPr>
          <a:lstStyle/>
          <a:p>
            <a:r>
              <a:rPr lang="ru-RU" sz="4400" b="1" i="1" dirty="0" err="1" smtClean="0"/>
              <a:t>Baggage</a:t>
            </a:r>
            <a:r>
              <a:rPr lang="ru-RU" sz="4400" b="1" i="1" dirty="0" smtClean="0"/>
              <a:t>/</a:t>
            </a:r>
            <a:r>
              <a:rPr lang="ru-RU" sz="4400" b="1" i="1" dirty="0" err="1" smtClean="0"/>
              <a:t>Luggage</a:t>
            </a:r>
            <a:r>
              <a:rPr lang="ru-RU" sz="4400" i="1" dirty="0" smtClean="0"/>
              <a:t> </a:t>
            </a:r>
            <a:endParaRPr lang="ru-RU" sz="4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556792"/>
            <a:ext cx="2468880" cy="5040560"/>
          </a:xfrm>
        </p:spPr>
        <p:txBody>
          <a:bodyPr>
            <a:noAutofit/>
          </a:bodyPr>
          <a:lstStyle/>
          <a:p>
            <a:r>
              <a:rPr lang="ru-RU" sz="4000" dirty="0" smtClean="0"/>
              <a:t>– багаж, который мы </a:t>
            </a:r>
            <a:r>
              <a:rPr lang="ru-RU" sz="4000" dirty="0" err="1" smtClean="0"/>
              <a:t>брем</a:t>
            </a:r>
            <a:r>
              <a:rPr lang="ru-RU" sz="4000" dirty="0" smtClean="0"/>
              <a:t> с собой в путешествие: </a:t>
            </a:r>
            <a:r>
              <a:rPr lang="ru-RU" sz="4000" dirty="0" err="1" smtClean="0"/>
              <a:t>Where</a:t>
            </a:r>
            <a:r>
              <a:rPr lang="ru-RU" sz="4000" dirty="0" smtClean="0"/>
              <a:t> </a:t>
            </a:r>
            <a:r>
              <a:rPr lang="ru-RU" sz="4000" dirty="0" err="1" smtClean="0"/>
              <a:t>is</a:t>
            </a:r>
            <a:r>
              <a:rPr lang="ru-RU" sz="4000" dirty="0" smtClean="0"/>
              <a:t> </a:t>
            </a:r>
            <a:r>
              <a:rPr lang="ru-RU" sz="4000" dirty="0" err="1" smtClean="0"/>
              <a:t>my</a:t>
            </a:r>
            <a:r>
              <a:rPr lang="ru-RU" sz="4000" dirty="0" smtClean="0"/>
              <a:t> </a:t>
            </a:r>
            <a:r>
              <a:rPr lang="ru-RU" sz="4000" dirty="0" err="1" smtClean="0"/>
              <a:t>baggage</a:t>
            </a:r>
            <a:r>
              <a:rPr lang="ru-RU" sz="4000" dirty="0" smtClean="0"/>
              <a:t>? </a:t>
            </a:r>
            <a:endParaRPr lang="ru-RU" sz="4000" dirty="0"/>
          </a:p>
        </p:txBody>
      </p:sp>
      <p:pic>
        <p:nvPicPr>
          <p:cNvPr id="5" name="Рисунок 1" descr="https://im0-tub-ru.yandex.net/i?id=84440dbeb504b01c4bb218bb931a98ec&amp;n=33&amp;h=215&amp;w=29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628800"/>
            <a:ext cx="276225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4" descr="http://pandia.ru/text/77/364/images/image002_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604" y="1441913"/>
            <a:ext cx="28606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100500miles.ru/wp-content/uploads/2015/03/6787_ma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2150" y="3356992"/>
            <a:ext cx="5911850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•</a:t>
            </a:r>
            <a:r>
              <a:rPr lang="ru-RU" i="1" dirty="0" smtClean="0"/>
              <a:t> </a:t>
            </a:r>
            <a:r>
              <a:rPr lang="ru-RU" i="1" dirty="0" err="1" smtClean="0"/>
              <a:t>Evidence</a:t>
            </a:r>
            <a:r>
              <a:rPr lang="ru-RU" dirty="0" smtClean="0"/>
              <a:t> – доказательство – факты, способные подтвердить что-то, например: I </a:t>
            </a:r>
            <a:r>
              <a:rPr lang="ru-RU" dirty="0" err="1" smtClean="0"/>
              <a:t>have</a:t>
            </a:r>
            <a:r>
              <a:rPr lang="ru-RU" dirty="0" smtClean="0"/>
              <a:t> </a:t>
            </a:r>
            <a:r>
              <a:rPr lang="ru-RU" dirty="0" err="1" smtClean="0"/>
              <a:t>submitted</a:t>
            </a:r>
            <a:r>
              <a:rPr lang="ru-RU" dirty="0" smtClean="0"/>
              <a:t> </a:t>
            </a:r>
            <a:r>
              <a:rPr lang="ru-RU" dirty="0" err="1" smtClean="0"/>
              <a:t>evidence</a:t>
            </a:r>
            <a:r>
              <a:rPr lang="ru-RU" dirty="0" smtClean="0"/>
              <a:t> </a:t>
            </a:r>
            <a:r>
              <a:rPr lang="ru-RU" dirty="0" err="1" smtClean="0"/>
              <a:t>to</a:t>
            </a:r>
            <a:r>
              <a:rPr lang="ru-RU" dirty="0" smtClean="0"/>
              <a:t> </a:t>
            </a:r>
            <a:r>
              <a:rPr lang="ru-RU" dirty="0" err="1" smtClean="0"/>
              <a:t>the</a:t>
            </a:r>
            <a:r>
              <a:rPr lang="ru-RU" dirty="0" smtClean="0"/>
              <a:t> </a:t>
            </a:r>
            <a:r>
              <a:rPr lang="ru-RU" dirty="0" err="1" smtClean="0"/>
              <a:t>court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1828800"/>
            <a:ext cx="5112568" cy="14996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16" descr="http://ukr-advokat.org.ua/wp-content/uploads/2016/08/7411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88640"/>
            <a:ext cx="5210175" cy="330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Рисунок 13" descr="http://www.gamer.ru/system/attached_images/images/000/522/709/normal/impp_0903_01_z_2008_mitsubishi_lancer_ralliart_fact_or_fiction_fac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60648"/>
            <a:ext cx="2987824" cy="2239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i="1" dirty="0" err="1" smtClean="0"/>
              <a:t>Furniture</a:t>
            </a:r>
            <a:r>
              <a:rPr lang="ru-RU" sz="4400" dirty="0" smtClean="0"/>
              <a:t> </a:t>
            </a:r>
            <a:endParaRPr lang="ru-RU" sz="4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• – мебель, предметы обстановки: </a:t>
            </a:r>
            <a:r>
              <a:rPr lang="ru-RU" sz="3600" dirty="0" err="1" smtClean="0"/>
              <a:t>There</a:t>
            </a:r>
            <a:r>
              <a:rPr lang="ru-RU" sz="3600" dirty="0" smtClean="0"/>
              <a:t> </a:t>
            </a:r>
            <a:r>
              <a:rPr lang="ru-RU" sz="3600" dirty="0" err="1" smtClean="0"/>
              <a:t>is</a:t>
            </a:r>
            <a:r>
              <a:rPr lang="ru-RU" sz="3600" dirty="0" smtClean="0"/>
              <a:t> </a:t>
            </a:r>
            <a:r>
              <a:rPr lang="ru-RU" sz="3600" dirty="0" err="1" smtClean="0"/>
              <a:t>not</a:t>
            </a:r>
            <a:r>
              <a:rPr lang="ru-RU" sz="3600" dirty="0" smtClean="0"/>
              <a:t> </a:t>
            </a:r>
            <a:r>
              <a:rPr lang="ru-RU" sz="3600" dirty="0" err="1" smtClean="0"/>
              <a:t>much</a:t>
            </a:r>
            <a:r>
              <a:rPr lang="ru-RU" sz="3600" dirty="0" smtClean="0"/>
              <a:t> </a:t>
            </a:r>
            <a:r>
              <a:rPr lang="ru-RU" sz="3600" dirty="0" err="1" smtClean="0"/>
              <a:t>furniture</a:t>
            </a:r>
            <a:r>
              <a:rPr lang="ru-RU" sz="3600" dirty="0" smtClean="0"/>
              <a:t> </a:t>
            </a:r>
            <a:r>
              <a:rPr lang="ru-RU" sz="3600" dirty="0" err="1" smtClean="0"/>
              <a:t>in</a:t>
            </a:r>
            <a:r>
              <a:rPr lang="ru-RU" sz="3600" dirty="0" smtClean="0"/>
              <a:t> </a:t>
            </a:r>
            <a:r>
              <a:rPr lang="ru-RU" sz="3600" dirty="0" err="1" smtClean="0"/>
              <a:t>the</a:t>
            </a:r>
            <a:r>
              <a:rPr lang="ru-RU" sz="3600" dirty="0" smtClean="0"/>
              <a:t> </a:t>
            </a:r>
            <a:r>
              <a:rPr lang="ru-RU" sz="3600" dirty="0" err="1" smtClean="0"/>
              <a:t>room</a:t>
            </a:r>
            <a:r>
              <a:rPr lang="ru-RU" sz="3600" dirty="0" smtClean="0"/>
              <a:t> –</a:t>
            </a:r>
            <a:endParaRPr lang="ru-RU" sz="3600" dirty="0"/>
          </a:p>
        </p:txBody>
      </p:sp>
      <p:pic>
        <p:nvPicPr>
          <p:cNvPr id="5" name="Рисунок 19" descr="http://jta72.ru/uploads/posts/2016-11/1479408097_d0a0d0b8d181d183d0bdd0bed0ba1.pn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6384" r="6384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6458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• </a:t>
            </a:r>
            <a:r>
              <a:rPr lang="ru-RU" i="1" dirty="0" err="1" smtClean="0"/>
              <a:t>Homework</a:t>
            </a: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692696"/>
            <a:ext cx="9144000" cy="616530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– домашнее задание, выполняемое учениками или студентами: </a:t>
            </a:r>
            <a:r>
              <a:rPr lang="ru-RU" sz="4000" dirty="0" err="1" smtClean="0"/>
              <a:t>Your</a:t>
            </a:r>
            <a:r>
              <a:rPr lang="ru-RU" sz="4000" dirty="0" smtClean="0"/>
              <a:t> </a:t>
            </a:r>
            <a:r>
              <a:rPr lang="ru-RU" sz="4000" dirty="0" err="1" smtClean="0"/>
              <a:t>homework</a:t>
            </a:r>
            <a:r>
              <a:rPr lang="ru-RU" sz="4000" dirty="0" smtClean="0"/>
              <a:t> </a:t>
            </a:r>
            <a:r>
              <a:rPr lang="ru-RU" sz="4000" dirty="0" err="1" smtClean="0"/>
              <a:t>is</a:t>
            </a:r>
            <a:r>
              <a:rPr lang="ru-RU" sz="4000" dirty="0" smtClean="0"/>
              <a:t> </a:t>
            </a:r>
            <a:r>
              <a:rPr lang="ru-RU" sz="4000" dirty="0" err="1" smtClean="0"/>
              <a:t>to</a:t>
            </a:r>
            <a:r>
              <a:rPr lang="ru-RU" sz="4000" dirty="0" smtClean="0"/>
              <a:t> </a:t>
            </a:r>
            <a:r>
              <a:rPr lang="ru-RU" sz="4000" dirty="0" err="1" smtClean="0"/>
              <a:t>write</a:t>
            </a:r>
            <a:r>
              <a:rPr lang="ru-RU" sz="4000" dirty="0" smtClean="0"/>
              <a:t> </a:t>
            </a:r>
            <a:r>
              <a:rPr lang="ru-RU" sz="4000" dirty="0" err="1" smtClean="0"/>
              <a:t>an</a:t>
            </a:r>
            <a:r>
              <a:rPr lang="ru-RU" sz="4000" dirty="0" smtClean="0"/>
              <a:t> </a:t>
            </a:r>
            <a:r>
              <a:rPr lang="ru-RU" sz="4000" dirty="0" err="1" smtClean="0"/>
              <a:t>essay</a:t>
            </a:r>
            <a:r>
              <a:rPr lang="ru-RU" sz="4000" dirty="0" smtClean="0"/>
              <a:t> </a:t>
            </a:r>
            <a:r>
              <a:rPr lang="ru-RU" sz="4000" dirty="0" err="1" smtClean="0"/>
              <a:t>about</a:t>
            </a:r>
            <a:r>
              <a:rPr lang="en-US" sz="4000" dirty="0" smtClean="0"/>
              <a:t> music.</a:t>
            </a:r>
            <a:r>
              <a:rPr lang="ru-RU" sz="4000" dirty="0" smtClean="0"/>
              <a:t> </a:t>
            </a:r>
            <a:endParaRPr lang="ru-RU" sz="4000" dirty="0"/>
          </a:p>
        </p:txBody>
      </p:sp>
      <p:pic>
        <p:nvPicPr>
          <p:cNvPr id="4" name="Рисунок 25" descr="http://stockfresh.com/files/a/alexbannykh/m/73/1647950_stock-photo-schoolboy-with-homewor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50925">
            <a:off x="1225855" y="2763597"/>
            <a:ext cx="3672408" cy="3481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2" descr="https://im0-tub-ru.yandex.net/i?id=d822a8c97767f6041afd5ffdb7f84294&amp;n=33&amp;h=113&amp;w=4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443692">
            <a:off x="4307763" y="4164497"/>
            <a:ext cx="4572000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196480"/>
          </a:xfrm>
        </p:spPr>
        <p:txBody>
          <a:bodyPr>
            <a:normAutofit fontScale="90000"/>
          </a:bodyPr>
          <a:lstStyle/>
          <a:p>
            <a:r>
              <a:rPr lang="ru-RU" i="1" dirty="0" err="1" smtClean="0"/>
              <a:t>Housework</a:t>
            </a:r>
            <a:r>
              <a:rPr lang="ru-RU" dirty="0" smtClean="0"/>
              <a:t> – работа по дому, например, уборка: </a:t>
            </a:r>
            <a:r>
              <a:rPr lang="ru-RU" dirty="0" err="1" smtClean="0"/>
              <a:t>Susan</a:t>
            </a:r>
            <a:r>
              <a:rPr lang="ru-RU" dirty="0" smtClean="0"/>
              <a:t> </a:t>
            </a:r>
            <a:r>
              <a:rPr lang="ru-RU" dirty="0" err="1" smtClean="0"/>
              <a:t>will</a:t>
            </a:r>
            <a:r>
              <a:rPr lang="ru-RU" dirty="0" smtClean="0"/>
              <a:t> </a:t>
            </a:r>
            <a:r>
              <a:rPr lang="ru-RU" dirty="0" err="1" smtClean="0"/>
              <a:t>come</a:t>
            </a:r>
            <a:r>
              <a:rPr lang="ru-RU" dirty="0" smtClean="0"/>
              <a:t> </a:t>
            </a:r>
            <a:r>
              <a:rPr lang="ru-RU" dirty="0" err="1" smtClean="0"/>
              <a:t>to</a:t>
            </a:r>
            <a:r>
              <a:rPr lang="ru-RU" dirty="0" smtClean="0"/>
              <a:t> </a:t>
            </a:r>
            <a:r>
              <a:rPr lang="ru-RU" dirty="0" err="1" smtClean="0"/>
              <a:t>help</a:t>
            </a:r>
            <a:r>
              <a:rPr lang="ru-RU" dirty="0" smtClean="0"/>
              <a:t> </a:t>
            </a:r>
            <a:r>
              <a:rPr lang="ru-RU" dirty="0" err="1" smtClean="0"/>
              <a:t>me</a:t>
            </a:r>
            <a:r>
              <a:rPr lang="ru-RU" dirty="0" smtClean="0"/>
              <a:t> </a:t>
            </a:r>
            <a:r>
              <a:rPr lang="ru-RU" dirty="0" err="1" smtClean="0"/>
              <a:t>with</a:t>
            </a:r>
            <a:r>
              <a:rPr lang="ru-RU" dirty="0" smtClean="0"/>
              <a:t> </a:t>
            </a:r>
            <a:r>
              <a:rPr lang="ru-RU" dirty="0" err="1" smtClean="0"/>
              <a:t>the</a:t>
            </a:r>
            <a:r>
              <a:rPr lang="ru-RU" dirty="0" smtClean="0"/>
              <a:t> </a:t>
            </a:r>
            <a:r>
              <a:rPr lang="ru-RU" dirty="0" err="1" smtClean="0"/>
              <a:t>housework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" name="Рисунок 28" descr="http://www.classifieds24.ru/images/2322/2321246/large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249488"/>
            <a:ext cx="6092825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8872"/>
            <a:ext cx="9144000" cy="2374024"/>
          </a:xfrm>
        </p:spPr>
        <p:txBody>
          <a:bodyPr>
            <a:normAutofit fontScale="90000"/>
          </a:bodyPr>
          <a:lstStyle/>
          <a:p>
            <a:r>
              <a:rPr lang="ru-RU" i="1" dirty="0" err="1" smtClean="0"/>
              <a:t>Jewelry</a:t>
            </a:r>
            <a:r>
              <a:rPr lang="ru-RU" dirty="0" smtClean="0"/>
              <a:t> – драгоценности, например, кольца, ожерелье, браслеты, серьги и т.п.: </a:t>
            </a:r>
            <a:r>
              <a:rPr lang="ru-RU" dirty="0" err="1" smtClean="0"/>
              <a:t>Every</a:t>
            </a:r>
            <a:r>
              <a:rPr lang="ru-RU" dirty="0" smtClean="0"/>
              <a:t> </a:t>
            </a:r>
            <a:r>
              <a:rPr lang="ru-RU" dirty="0" err="1" smtClean="0"/>
              <a:t>woman</a:t>
            </a:r>
            <a:r>
              <a:rPr lang="ru-RU" dirty="0" smtClean="0"/>
              <a:t> </a:t>
            </a:r>
            <a:r>
              <a:rPr lang="ru-RU" dirty="0" err="1" smtClean="0"/>
              <a:t>likes</a:t>
            </a:r>
            <a:r>
              <a:rPr lang="ru-RU" dirty="0" smtClean="0"/>
              <a:t> </a:t>
            </a:r>
            <a:r>
              <a:rPr lang="ru-RU" dirty="0" err="1" smtClean="0"/>
              <a:t>jewelry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2708920"/>
            <a:ext cx="8022336" cy="352839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31" descr="https://im0-tub-ru.yandex.net/i?id=eb57c44440ef01ba5907ea6c879cbbd1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068960"/>
            <a:ext cx="5719763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i="1" dirty="0" err="1" smtClean="0"/>
              <a:t>Money</a:t>
            </a:r>
            <a:r>
              <a:rPr lang="ru-RU" sz="4800" dirty="0" smtClean="0"/>
              <a:t> </a:t>
            </a:r>
            <a:endParaRPr lang="ru-RU" sz="4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1484784"/>
            <a:ext cx="3131840" cy="4817234"/>
          </a:xfrm>
        </p:spPr>
        <p:txBody>
          <a:bodyPr>
            <a:noAutofit/>
          </a:bodyPr>
          <a:lstStyle/>
          <a:p>
            <a:r>
              <a:rPr lang="ru-RU" sz="3600" dirty="0" smtClean="0"/>
              <a:t>– монеты и банкноты, используемые как наличность: </a:t>
            </a:r>
            <a:r>
              <a:rPr lang="ru-RU" sz="3600" dirty="0" err="1" smtClean="0"/>
              <a:t>Money</a:t>
            </a:r>
            <a:r>
              <a:rPr lang="ru-RU" sz="3600" dirty="0" smtClean="0"/>
              <a:t> </a:t>
            </a:r>
            <a:r>
              <a:rPr lang="ru-RU" sz="3600" dirty="0" err="1" smtClean="0"/>
              <a:t>makes</a:t>
            </a:r>
            <a:r>
              <a:rPr lang="ru-RU" sz="3600" dirty="0" smtClean="0"/>
              <a:t> </a:t>
            </a:r>
            <a:r>
              <a:rPr lang="ru-RU" sz="3600" dirty="0" err="1" smtClean="0"/>
              <a:t>the</a:t>
            </a:r>
            <a:r>
              <a:rPr lang="ru-RU" sz="3600" dirty="0" smtClean="0"/>
              <a:t> </a:t>
            </a:r>
            <a:r>
              <a:rPr lang="ru-RU" sz="3600" dirty="0" err="1" smtClean="0"/>
              <a:t>world</a:t>
            </a:r>
            <a:r>
              <a:rPr lang="ru-RU" sz="3600" dirty="0" smtClean="0"/>
              <a:t> </a:t>
            </a:r>
            <a:r>
              <a:rPr lang="ru-RU" sz="3600" dirty="0" err="1" smtClean="0"/>
              <a:t>go</a:t>
            </a:r>
            <a:r>
              <a:rPr lang="ru-RU" sz="3600" dirty="0" smtClean="0"/>
              <a:t> </a:t>
            </a:r>
            <a:r>
              <a:rPr lang="ru-RU" sz="3600" dirty="0" err="1" smtClean="0"/>
              <a:t>round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pic>
        <p:nvPicPr>
          <p:cNvPr id="5" name="Рисунок 34" descr="http://tvorlen.ru/wp-content/uploads/2016/06/%D0%BA%D0%B0%D0%BA-%D0%BF%D1%80%D0%B8%D0%B2%D0%BB%D0%B5%D1%87%D1%8C-%D0%B4%D0%B5%D0%BD%D1%8C%D0%B3%D0%B8-%D0%B2-%D1%81%D0%B2%D0%BE%D1%8E-%D0%B6%D0%B8%D0%B7%D0%BD%D1%8C-3-700x39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9425" y="1556792"/>
            <a:ext cx="5921375" cy="4128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i="1" dirty="0" err="1" smtClean="0"/>
              <a:t>Music</a:t>
            </a:r>
            <a:endParaRPr lang="ru-RU" sz="4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967248" cy="5129784"/>
          </a:xfrm>
        </p:spPr>
        <p:txBody>
          <a:bodyPr>
            <a:normAutofit/>
          </a:bodyPr>
          <a:lstStyle/>
          <a:p>
            <a:r>
              <a:rPr lang="ru-RU" dirty="0" smtClean="0"/>
              <a:t> </a:t>
            </a:r>
            <a:r>
              <a:rPr lang="ru-RU" sz="3600" dirty="0" smtClean="0"/>
              <a:t>— музыка – любая классическая или современных направлений: I </a:t>
            </a:r>
            <a:r>
              <a:rPr lang="ru-RU" sz="3600" dirty="0" err="1" smtClean="0"/>
              <a:t>can’t</a:t>
            </a:r>
            <a:r>
              <a:rPr lang="ru-RU" sz="3600" dirty="0" smtClean="0"/>
              <a:t> </a:t>
            </a:r>
            <a:r>
              <a:rPr lang="ru-RU" sz="3600" dirty="0" err="1" smtClean="0"/>
              <a:t>live</a:t>
            </a:r>
            <a:r>
              <a:rPr lang="ru-RU" sz="3600" dirty="0" smtClean="0"/>
              <a:t> </a:t>
            </a:r>
            <a:r>
              <a:rPr lang="ru-RU" sz="3600" dirty="0" err="1" smtClean="0"/>
              <a:t>without</a:t>
            </a:r>
            <a:r>
              <a:rPr lang="ru-RU" sz="3600" dirty="0" smtClean="0"/>
              <a:t> </a:t>
            </a:r>
            <a:r>
              <a:rPr lang="ru-RU" sz="3600" dirty="0" err="1" smtClean="0"/>
              <a:t>music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pic>
        <p:nvPicPr>
          <p:cNvPr id="5" name="Рисунок 37" descr="https://im0-tub-ru.yandex.net/i?id=4c5e28d65a8301724f6fca7e64229064&amp;n=33&amp;h=215&amp;w=344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13663" r="13663"/>
          <a:stretch>
            <a:fillRect/>
          </a:stretch>
        </p:blipFill>
        <p:spPr bwMode="auto">
          <a:xfrm>
            <a:off x="2903805" y="1340768"/>
            <a:ext cx="6247397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941168"/>
            <a:ext cx="8077200" cy="1916832"/>
          </a:xfrm>
        </p:spPr>
        <p:txBody>
          <a:bodyPr>
            <a:normAutofit fontScale="90000"/>
          </a:bodyPr>
          <a:lstStyle/>
          <a:p>
            <a:r>
              <a:rPr lang="ru-RU" i="1" dirty="0" err="1" smtClean="0"/>
              <a:t>News</a:t>
            </a:r>
            <a:r>
              <a:rPr lang="ru-RU" dirty="0" smtClean="0"/>
              <a:t> – новости – информация о событиях, происходящих в мире и вокруг нас: </a:t>
            </a:r>
            <a:r>
              <a:rPr lang="ru-RU" dirty="0" err="1" smtClean="0"/>
              <a:t>What’s</a:t>
            </a:r>
            <a:r>
              <a:rPr lang="ru-RU" dirty="0" smtClean="0"/>
              <a:t> </a:t>
            </a:r>
            <a:r>
              <a:rPr lang="ru-RU" dirty="0" err="1" smtClean="0"/>
              <a:t>the</a:t>
            </a:r>
            <a:r>
              <a:rPr lang="ru-RU" dirty="0" smtClean="0"/>
              <a:t> </a:t>
            </a:r>
            <a:r>
              <a:rPr lang="ru-RU" dirty="0" err="1" smtClean="0"/>
              <a:t>news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43" descr="https://im0-tub-ru.yandex.net/i?id=719344eace36866ac08de4c902b05afa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6156325" cy="3689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0" descr="https://im0-tub-ru.yandex.net/i?id=4717b8b50308556e8c6fed3f3ad1731a&amp;n=33&amp;h=215&amp;w=29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46825" y="1484784"/>
            <a:ext cx="2797175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484512"/>
          </a:xfrm>
        </p:spPr>
        <p:txBody>
          <a:bodyPr>
            <a:normAutofit fontScale="90000"/>
          </a:bodyPr>
          <a:lstStyle/>
          <a:p>
            <a:r>
              <a:rPr lang="ru-RU" i="1" dirty="0" err="1" smtClean="0"/>
              <a:t>Information</a:t>
            </a:r>
            <a:r>
              <a:rPr lang="ru-RU" i="1" dirty="0" smtClean="0"/>
              <a:t> </a:t>
            </a:r>
            <a:r>
              <a:rPr lang="ru-RU" dirty="0" smtClean="0"/>
              <a:t>– информация, данные: </a:t>
            </a:r>
            <a:br>
              <a:rPr lang="ru-RU" dirty="0" smtClean="0"/>
            </a:br>
            <a:r>
              <a:rPr lang="ru-RU" dirty="0" err="1" smtClean="0"/>
              <a:t>Please</a:t>
            </a:r>
            <a:r>
              <a:rPr lang="ru-RU" dirty="0" smtClean="0"/>
              <a:t> </a:t>
            </a:r>
            <a:r>
              <a:rPr lang="ru-RU" dirty="0" err="1" smtClean="0"/>
              <a:t>you</a:t>
            </a:r>
            <a:r>
              <a:rPr lang="ru-RU" dirty="0" smtClean="0"/>
              <a:t> </a:t>
            </a:r>
            <a:r>
              <a:rPr lang="ru-RU" dirty="0" err="1" smtClean="0"/>
              <a:t>send</a:t>
            </a:r>
            <a:r>
              <a:rPr lang="ru-RU" dirty="0" smtClean="0"/>
              <a:t> </a:t>
            </a:r>
            <a:r>
              <a:rPr lang="ru-RU" dirty="0" err="1" smtClean="0"/>
              <a:t>me</a:t>
            </a:r>
            <a:r>
              <a:rPr lang="ru-RU" dirty="0" smtClean="0"/>
              <a:t> </a:t>
            </a:r>
            <a:r>
              <a:rPr lang="ru-RU" dirty="0" err="1" smtClean="0"/>
              <a:t>the</a:t>
            </a:r>
            <a:r>
              <a:rPr lang="ru-RU" dirty="0" smtClean="0"/>
              <a:t> </a:t>
            </a:r>
            <a:r>
              <a:rPr lang="ru-RU" dirty="0" err="1" smtClean="0"/>
              <a:t>information</a:t>
            </a:r>
            <a:r>
              <a:rPr lang="ru-RU" dirty="0" smtClean="0"/>
              <a:t> I </a:t>
            </a:r>
            <a:r>
              <a:rPr lang="ru-RU" dirty="0" err="1" smtClean="0"/>
              <a:t>asked</a:t>
            </a:r>
            <a:r>
              <a:rPr lang="ru-RU" dirty="0" smtClean="0"/>
              <a:t> </a:t>
            </a:r>
            <a:r>
              <a:rPr lang="ru-RU" dirty="0" err="1" smtClean="0"/>
              <a:t>yesterday</a:t>
            </a:r>
            <a:r>
              <a:rPr lang="ru-RU" smtClean="0"/>
              <a:t>.</a:t>
            </a:r>
            <a:endParaRPr lang="ru-RU" dirty="0"/>
          </a:p>
        </p:txBody>
      </p:sp>
      <p:pic>
        <p:nvPicPr>
          <p:cNvPr id="3" name="Рисунок 46" descr="https://im0-tub-ru.yandex.net/i?id=973b9a34e736431cb5564821c7dbe868&amp;n=33&amp;h=215&amp;w=2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564904"/>
            <a:ext cx="4608512" cy="42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Рисунок 49" descr="https://im0-tub-ru.yandex.net/i?id=99f4170084a48a35d0774822f5d41b8d&amp;n=33&amp;h=215&amp;w=2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780928"/>
            <a:ext cx="2880320" cy="2628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i="1" dirty="0" smtClean="0"/>
              <a:t>Литература :</a:t>
            </a:r>
            <a:endParaRPr lang="ru-RU" sz="54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Е. В. </a:t>
            </a:r>
            <a:r>
              <a:rPr lang="ru-RU" dirty="0" err="1" smtClean="0"/>
              <a:t>Агуреева</a:t>
            </a:r>
            <a:r>
              <a:rPr lang="ru-RU" dirty="0" smtClean="0"/>
              <a:t> «Множественное число»;</a:t>
            </a:r>
          </a:p>
          <a:p>
            <a:r>
              <a:rPr lang="ru-RU" dirty="0" smtClean="0"/>
              <a:t>2. Кузьмина Г. Н. «Исключении в образовании множественного числа имен существительных»</a:t>
            </a:r>
          </a:p>
          <a:p>
            <a:r>
              <a:rPr lang="ru-RU" dirty="0" smtClean="0"/>
              <a:t>3. </a:t>
            </a:r>
            <a:r>
              <a:rPr lang="ru-RU" dirty="0" err="1" smtClean="0"/>
              <a:t>www</a:t>
            </a:r>
            <a:r>
              <a:rPr lang="ru-RU" dirty="0" smtClean="0"/>
              <a:t> .@</a:t>
            </a:r>
            <a:r>
              <a:rPr lang="ru-RU" dirty="0" err="1" smtClean="0"/>
              <a:t>withoutplural.ru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425</TotalTime>
  <Words>133</Words>
  <Application>Microsoft Office PowerPoint</Application>
  <PresentationFormat>Экран (4:3)</PresentationFormat>
  <Paragraphs>29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Модульная</vt:lpstr>
      <vt:lpstr>Words without plurals Слова, не имеющие формы множественного числа              2022, Златоустовск</vt:lpstr>
      <vt:lpstr>Актуальность темы:   грамматика английского языка начинается с образования множественного числа имен существительных.  </vt:lpstr>
      <vt:lpstr>Адресность:    мое выступление будет интересно и полезно ученикам 5-8 классов </vt:lpstr>
      <vt:lpstr>Цель:</vt:lpstr>
      <vt:lpstr>Baggage/Luggage </vt:lpstr>
      <vt:lpstr>• Evidence – доказательство – факты, способные подтвердить что-то, например: I have submitted evidence to the court </vt:lpstr>
      <vt:lpstr>Furniture </vt:lpstr>
      <vt:lpstr>• Homework </vt:lpstr>
      <vt:lpstr>Housework – работа по дому, например, уборка: Susan will come to help me with the housework </vt:lpstr>
      <vt:lpstr>Jewelry – драгоценности, например, кольца, ожерелье, браслеты, серьги и т.п.: Every woman likes jewelry </vt:lpstr>
      <vt:lpstr>Money </vt:lpstr>
      <vt:lpstr>Music</vt:lpstr>
      <vt:lpstr>News – новости – информация о событиях, происходящих в мире и вокруг нас: What’s the news?</vt:lpstr>
      <vt:lpstr>Information – информация, данные:  Please you send me the information I asked yesterday.</vt:lpstr>
      <vt:lpstr>Литература :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Words without plurals Слова, не имеющие формы множественного числа</dc:title>
  <dc:creator>Admin</dc:creator>
  <cp:lastModifiedBy>User</cp:lastModifiedBy>
  <cp:revision>31</cp:revision>
  <dcterms:created xsi:type="dcterms:W3CDTF">2017-04-06T05:21:26Z</dcterms:created>
  <dcterms:modified xsi:type="dcterms:W3CDTF">2022-02-22T00:13:52Z</dcterms:modified>
</cp:coreProperties>
</file>