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73" r:id="rId4"/>
    <p:sldId id="258" r:id="rId5"/>
    <p:sldId id="259" r:id="rId6"/>
    <p:sldId id="272" r:id="rId7"/>
    <p:sldId id="274" r:id="rId8"/>
    <p:sldId id="267" r:id="rId9"/>
    <p:sldId id="275" r:id="rId10"/>
    <p:sldId id="271" r:id="rId11"/>
    <p:sldId id="268" r:id="rId12"/>
    <p:sldId id="276" r:id="rId13"/>
    <p:sldId id="277" r:id="rId14"/>
    <p:sldId id="279" r:id="rId15"/>
    <p:sldId id="278" r:id="rId16"/>
    <p:sldId id="280" r:id="rId17"/>
    <p:sldId id="281" r:id="rId18"/>
    <p:sldId id="282" r:id="rId19"/>
    <p:sldId id="284" r:id="rId20"/>
    <p:sldId id="285" r:id="rId21"/>
    <p:sldId id="286" r:id="rId22"/>
    <p:sldId id="287" r:id="rId23"/>
    <p:sldId id="270" r:id="rId24"/>
    <p:sldId id="293" r:id="rId25"/>
    <p:sldId id="289" r:id="rId26"/>
    <p:sldId id="295" r:id="rId27"/>
    <p:sldId id="296" r:id="rId28"/>
    <p:sldId id="294" r:id="rId29"/>
    <p:sldId id="291" r:id="rId30"/>
    <p:sldId id="297" r:id="rId31"/>
    <p:sldId id="290" r:id="rId32"/>
    <p:sldId id="298" r:id="rId33"/>
    <p:sldId id="300" r:id="rId34"/>
    <p:sldId id="299" r:id="rId35"/>
    <p:sldId id="269" r:id="rId36"/>
    <p:sldId id="301" r:id="rId37"/>
    <p:sldId id="262" r:id="rId38"/>
    <p:sldId id="263" r:id="rId39"/>
    <p:sldId id="264" r:id="rId40"/>
    <p:sldId id="265" r:id="rId41"/>
    <p:sldId id="303" r:id="rId42"/>
    <p:sldId id="302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942" y="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5;&#1086;&#1083;&#1100;&#1079;&#1086;&#1074;&#1072;&#1090;&#1077;&#1083;&#1100;\Desktop\&#1087;&#1088;&#1077;&#1079;&#1077;&#1085;&#1090;&#1072;&#1094;&#1080;&#1103;%2030&#1083;&#1077;&#1090;\&#1076;&#1083;&#1103;%20&#1091;&#1088;&#1086;&#1082;&#1072;.wmv" TargetMode="Externa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http://www.gusev-online.ru/uploads/posts/2016-02/1454408964_29.01.2016_14.09.49_173160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556792"/>
            <a:ext cx="6442793" cy="439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Рисунок 2"/>
          <p:cNvPicPr>
            <a:picLocks noChangeAspect="1"/>
          </p:cNvPicPr>
          <p:nvPr/>
        </p:nvPicPr>
        <p:blipFill>
          <a:blip r:embed="rId2" cstate="print"/>
          <a:srcRect l="9943" t="3471" r="5995"/>
          <a:stretch>
            <a:fillRect/>
          </a:stretch>
        </p:blipFill>
        <p:spPr bwMode="auto">
          <a:xfrm>
            <a:off x="1691680" y="2132856"/>
            <a:ext cx="6381325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Box 1"/>
          <p:cNvSpPr txBox="1">
            <a:spLocks noChangeArrowheads="1"/>
          </p:cNvSpPr>
          <p:nvPr/>
        </p:nvSpPr>
        <p:spPr bwMode="auto">
          <a:xfrm>
            <a:off x="0" y="0"/>
            <a:ext cx="91059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Солдат войны не выбирает и не начинает. Но всегда расплачивается самым дорогим, что у него есть, - жизнью.</a:t>
            </a:r>
          </a:p>
        </p:txBody>
      </p:sp>
      <p:sp>
        <p:nvSpPr>
          <p:cNvPr id="22533" name="TextBox 3"/>
          <p:cNvSpPr txBox="1">
            <a:spLocks noChangeArrowheads="1"/>
          </p:cNvSpPr>
          <p:nvPr/>
        </p:nvSpPr>
        <p:spPr bwMode="auto">
          <a:xfrm>
            <a:off x="1763688" y="4797152"/>
            <a:ext cx="633670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Солдаты, которым было 18-20 лет… </a:t>
            </a:r>
          </a:p>
          <a:p>
            <a:pPr marL="342900" indent="-342900" algn="ctr" eaLnBrk="1" hangingPunct="1">
              <a:spcBef>
                <a:spcPct val="20000"/>
              </a:spcBef>
            </a:pP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Они </a:t>
            </a:r>
            <a:r>
              <a:rPr lang="ru-RU" alt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прожили молодость именно там, в Афганистане , на страшной войне.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http://itd1.mycdn.me/image?id=868217230957&amp;t=20&amp;plc=WEB&amp;tkn=*40Pwuid5yNWY2nzV3c7icfPuFR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844824"/>
            <a:ext cx="5976664" cy="38767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s://ic.pics.livejournal.com/gerda_dog93/19954186/134189/134189_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276872"/>
            <a:ext cx="5256584" cy="3916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канирование0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5816" y="1556792"/>
            <a:ext cx="3240360" cy="4489115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p:transition advClick="0" advTm="13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60032" y="1628800"/>
            <a:ext cx="3682752" cy="4569371"/>
          </a:xfrm>
        </p:spPr>
        <p:txBody>
          <a:bodyPr/>
          <a:lstStyle/>
          <a:p>
            <a:r>
              <a:rPr lang="ru-RU" dirty="0" smtClean="0"/>
              <a:t> </a:t>
            </a: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b="1" i="1" dirty="0" smtClean="0">
                <a:solidFill>
                  <a:schemeClr val="bg1"/>
                </a:solidFill>
              </a:rPr>
              <a:t>Богданов Сергей Вадимович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bg1"/>
                </a:solidFill>
              </a:rPr>
              <a:t>лейтенант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bg1"/>
                </a:solidFill>
              </a:rPr>
              <a:t>04.07.1963 – </a:t>
            </a:r>
            <a:r>
              <a:rPr lang="ru-RU" b="1" i="1" u="sng" dirty="0" smtClean="0">
                <a:solidFill>
                  <a:schemeClr val="bg1"/>
                </a:solidFill>
              </a:rPr>
              <a:t>21.04.1986</a:t>
            </a:r>
            <a:endParaRPr lang="ru-RU" b="1" i="1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4818" name="Picture 2" descr="C:\Users\Пользователь\Desktop\к 30 летию\bogdanov_s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060848"/>
            <a:ext cx="2754613" cy="35965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C:\Users\Пользователь\Desktop\к 30 летию\доска богданов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1816" t="632" r="8236" b="5499"/>
          <a:stretch>
            <a:fillRect/>
          </a:stretch>
        </p:blipFill>
        <p:spPr bwMode="auto">
          <a:xfrm>
            <a:off x="2771800" y="1916832"/>
            <a:ext cx="4824536" cy="4248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289001959_h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1988840"/>
            <a:ext cx="6622329" cy="4227254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4-awesome_photo_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1916832"/>
            <a:ext cx="5832648" cy="3847501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99992" y="1844824"/>
            <a:ext cx="3024336" cy="3960441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3000" b="1" i="1" dirty="0" err="1" smtClean="0">
                <a:solidFill>
                  <a:schemeClr val="bg1"/>
                </a:solidFill>
              </a:rPr>
              <a:t>Понин</a:t>
            </a:r>
            <a:r>
              <a:rPr lang="ru-RU" sz="3000" b="1" i="1" dirty="0" smtClean="0">
                <a:solidFill>
                  <a:schemeClr val="bg1"/>
                </a:solidFill>
              </a:rPr>
              <a:t> Виктор Михайлович – командир десантно-штурмового взвода, гвардии лейтенант.</a:t>
            </a:r>
          </a:p>
          <a:p>
            <a:pPr>
              <a:buNone/>
            </a:pPr>
            <a:r>
              <a:rPr lang="ru-RU" sz="3000" b="1" i="1" dirty="0" smtClean="0">
                <a:solidFill>
                  <a:schemeClr val="bg1"/>
                </a:solidFill>
              </a:rPr>
              <a:t>15.08.1960 – 21.06.1982</a:t>
            </a:r>
          </a:p>
          <a:p>
            <a:endParaRPr lang="ru-RU" dirty="0"/>
          </a:p>
        </p:txBody>
      </p:sp>
      <p:pic>
        <p:nvPicPr>
          <p:cNvPr id="36866" name="Picture 2" descr="C:\Users\Пользователь\Desktop\к 30 летию\ponin2.jpg"/>
          <p:cNvPicPr>
            <a:picLocks noChangeAspect="1" noChangeArrowheads="1"/>
          </p:cNvPicPr>
          <p:nvPr/>
        </p:nvPicPr>
        <p:blipFill>
          <a:blip r:embed="rId2" cstate="print"/>
          <a:srcRect l="9527" t="5455" r="7109" b="7273"/>
          <a:stretch>
            <a:fillRect/>
          </a:stretch>
        </p:blipFill>
        <p:spPr bwMode="auto">
          <a:xfrm>
            <a:off x="1475656" y="1844824"/>
            <a:ext cx="2736304" cy="37526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img22.rian.ru/images/33427/34/3342734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538790"/>
            <a:ext cx="6084168" cy="4563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C:\Users\Пользователь\Desktop\к 30 летию\poni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272" t="2223" r="2290" b="5499"/>
          <a:stretch>
            <a:fillRect/>
          </a:stretch>
        </p:blipFill>
        <p:spPr bwMode="auto">
          <a:xfrm>
            <a:off x="2555776" y="1844824"/>
            <a:ext cx="2160240" cy="40417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 descr="ÐÐ°Ð¼ÑÑÐ½Ð¸Ðº Ð²Ð¾Ð¸Ð½Ð°Ð¼-Ð¸Ð½ÑÐµÑÐ½Ð°ÑÐ¸Ð¾Ð½Ð°Ð»Ð¸ÑÑÐ°Ð¼, ÐÐ¶ÐµÐ²ÑÐ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844824"/>
            <a:ext cx="3168352" cy="4224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148064" y="2332037"/>
            <a:ext cx="3024336" cy="41212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i="1" dirty="0" smtClean="0">
                <a:solidFill>
                  <a:schemeClr val="bg1"/>
                </a:solidFill>
              </a:rPr>
              <a:t>Волков Алексей Борисович, </a:t>
            </a:r>
          </a:p>
          <a:p>
            <a:pPr>
              <a:buNone/>
            </a:pPr>
            <a:r>
              <a:rPr lang="ru-RU" sz="2800" b="1" i="1" dirty="0" smtClean="0">
                <a:solidFill>
                  <a:schemeClr val="bg1"/>
                </a:solidFill>
              </a:rPr>
              <a:t>Рядовой, механик-водитель,</a:t>
            </a:r>
          </a:p>
          <a:p>
            <a:pPr>
              <a:buNone/>
            </a:pPr>
            <a:r>
              <a:rPr lang="ru-RU" sz="2800" b="1" i="1" dirty="0" smtClean="0">
                <a:solidFill>
                  <a:schemeClr val="bg1"/>
                </a:solidFill>
              </a:rPr>
              <a:t>4.7.1966  - 24.5.1986 </a:t>
            </a:r>
          </a:p>
        </p:txBody>
      </p:sp>
      <p:pic>
        <p:nvPicPr>
          <p:cNvPr id="45058" name="Picture 2" descr="C:\Users\Пользователь\Desktop\к 30 летию\volkov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4826" y="2348880"/>
            <a:ext cx="2653826" cy="324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691680" y="1988840"/>
            <a:ext cx="6336952" cy="3963516"/>
          </a:xfrm>
        </p:spPr>
        <p:txBody>
          <a:bodyPr>
            <a:normAutofit fontScale="70000" lnSpcReduction="20000"/>
          </a:bodyPr>
          <a:lstStyle/>
          <a:p>
            <a:pPr marL="0" indent="0">
              <a:buFont typeface="Wingdings 2" pitchFamily="18" charset="2"/>
              <a:buNone/>
              <a:defRPr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  <a:defRPr/>
            </a:pPr>
            <a:r>
              <a:rPr lang="ru-RU" sz="4000" b="1" i="1" dirty="0" smtClean="0">
                <a:solidFill>
                  <a:srgbClr val="FF0000"/>
                </a:solidFill>
              </a:rPr>
              <a:t>Вооруженные конфликты с участием РФ за последние 30 лет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</a:rPr>
              <a:t>Нагорный Карабах (1987-1991)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</a:rPr>
              <a:t>Абхазия (1992—1993)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</a:rPr>
              <a:t>Приднестровье(1989-1992)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</a:rPr>
              <a:t>Таджикистан (1992)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</a:rPr>
              <a:t>Чечня 1-2 (1994-1999)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</a:rPr>
              <a:t>Северная Осетия (1992)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</a:rPr>
              <a:t>Южная Осетия (2008)</a:t>
            </a:r>
          </a:p>
          <a:p>
            <a:pPr>
              <a:defRPr/>
            </a:pPr>
            <a:r>
              <a:rPr lang="ru-RU" dirty="0" smtClean="0">
                <a:solidFill>
                  <a:schemeClr val="bg1"/>
                </a:solidFill>
              </a:rPr>
              <a:t>Сирия (2015)</a:t>
            </a:r>
          </a:p>
          <a:p>
            <a:pPr>
              <a:defRPr/>
            </a:pPr>
            <a:endParaRPr lang="ru-RU" dirty="0" smtClean="0">
              <a:solidFill>
                <a:schemeClr val="bg1"/>
              </a:solidFill>
            </a:endParaRPr>
          </a:p>
          <a:p>
            <a:pPr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dirty="0" smtClean="0"/>
              <a:t>годы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5976" y="2204864"/>
            <a:ext cx="2952328" cy="3589859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3000" b="1" i="1" dirty="0" smtClean="0">
                <a:solidFill>
                  <a:schemeClr val="bg1"/>
                </a:solidFill>
              </a:rPr>
              <a:t>ЛУШНИКОВ Геннадий Анатольевич, сержант, командир парашютно-десантного отделения, 7.12.1960 - 27.8.1982 </a:t>
            </a:r>
          </a:p>
        </p:txBody>
      </p:sp>
      <p:pic>
        <p:nvPicPr>
          <p:cNvPr id="46082" name="Picture 2" descr="C:\Users\Пользователь\Desktop\к 30 летию\лушнико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5917" y="2276872"/>
            <a:ext cx="2719413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20072" y="1556792"/>
            <a:ext cx="3682752" cy="4569371"/>
          </a:xfrm>
        </p:spPr>
        <p:txBody>
          <a:bodyPr/>
          <a:lstStyle/>
          <a:p>
            <a:r>
              <a:rPr lang="ru-RU" dirty="0" smtClean="0"/>
              <a:t> </a:t>
            </a:r>
            <a:endParaRPr lang="ru-RU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b="1" i="1" dirty="0" smtClean="0">
                <a:solidFill>
                  <a:schemeClr val="bg1"/>
                </a:solidFill>
              </a:rPr>
              <a:t>Богданов Сергей Вадимович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bg1"/>
                </a:solidFill>
              </a:rPr>
              <a:t>лейтенант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bg1"/>
                </a:solidFill>
              </a:rPr>
              <a:t>04.07.1963 – </a:t>
            </a:r>
            <a:r>
              <a:rPr lang="ru-RU" b="1" i="1" u="sng" dirty="0" smtClean="0">
                <a:solidFill>
                  <a:schemeClr val="bg1"/>
                </a:solidFill>
              </a:rPr>
              <a:t>21.04.1986</a:t>
            </a:r>
            <a:endParaRPr lang="ru-RU" b="1" i="1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4818" name="Picture 2" descr="C:\Users\Пользователь\Desktop\к 30 летию\bogdanov_s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060848"/>
            <a:ext cx="2754613" cy="35965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5976" y="2204864"/>
            <a:ext cx="2952328" cy="358985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i="1" dirty="0" smtClean="0">
                <a:solidFill>
                  <a:schemeClr val="bg1"/>
                </a:solidFill>
              </a:rPr>
              <a:t>ПЕТЕЛИН Владимир Анатольевич, младший сержант, командир БМП, 18.3.1963 - 8.6.1983 </a:t>
            </a:r>
          </a:p>
        </p:txBody>
      </p:sp>
      <p:pic>
        <p:nvPicPr>
          <p:cNvPr id="47106" name="Picture 2" descr="C:\Users\Пользователь\Desktop\к 30 летию\петелин.jpg"/>
          <p:cNvPicPr>
            <a:picLocks noChangeAspect="1" noChangeArrowheads="1"/>
          </p:cNvPicPr>
          <p:nvPr/>
        </p:nvPicPr>
        <p:blipFill>
          <a:blip r:embed="rId2" cstate="print"/>
          <a:srcRect l="4819" b="6044"/>
          <a:stretch>
            <a:fillRect/>
          </a:stretch>
        </p:blipFill>
        <p:spPr bwMode="auto">
          <a:xfrm>
            <a:off x="1691680" y="2420888"/>
            <a:ext cx="2601664" cy="3096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99992" y="2348880"/>
            <a:ext cx="2952328" cy="358985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3000" b="1" i="1" dirty="0" err="1" smtClean="0">
                <a:solidFill>
                  <a:schemeClr val="bg1"/>
                </a:solidFill>
              </a:rPr>
              <a:t>Ероменок</a:t>
            </a:r>
            <a:r>
              <a:rPr lang="ru-RU" sz="3000" b="1" i="1" dirty="0" smtClean="0">
                <a:solidFill>
                  <a:schemeClr val="bg1"/>
                </a:solidFill>
              </a:rPr>
              <a:t> Николай Иванович – военный советник, подполковник</a:t>
            </a:r>
          </a:p>
          <a:p>
            <a:pPr>
              <a:buNone/>
            </a:pPr>
            <a:r>
              <a:rPr lang="ru-RU" sz="3000" b="1" i="1" dirty="0" smtClean="0">
                <a:solidFill>
                  <a:schemeClr val="bg1"/>
                </a:solidFill>
              </a:rPr>
              <a:t>05.01.1948 - 09.09.1983</a:t>
            </a:r>
          </a:p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8130" name="Picture 2" descr="C:\Users\Пользователь\Desktop\к 30 летию\eromeno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492896"/>
            <a:ext cx="2476500" cy="3009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5976" y="2204864"/>
            <a:ext cx="2952328" cy="3589859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  <a:buNone/>
            </a:pPr>
            <a:r>
              <a:rPr lang="ru-RU" sz="2800" b="1" i="1" dirty="0" smtClean="0">
                <a:solidFill>
                  <a:schemeClr val="bg1"/>
                </a:solidFill>
              </a:rPr>
              <a:t>Козлов Николай </a:t>
            </a:r>
          </a:p>
          <a:p>
            <a:pPr>
              <a:lnSpc>
                <a:spcPct val="110000"/>
              </a:lnSpc>
              <a:buNone/>
            </a:pPr>
            <a:r>
              <a:rPr lang="ru-RU" sz="2800" b="1" i="1" dirty="0" smtClean="0">
                <a:solidFill>
                  <a:schemeClr val="bg1"/>
                </a:solidFill>
              </a:rPr>
              <a:t>Петрович – военный советник, подполковник</a:t>
            </a:r>
          </a:p>
          <a:p>
            <a:pPr>
              <a:lnSpc>
                <a:spcPct val="110000"/>
              </a:lnSpc>
              <a:buNone/>
            </a:pPr>
            <a:r>
              <a:rPr lang="ru-RU" sz="2800" b="1" i="1" dirty="0" smtClean="0">
                <a:solidFill>
                  <a:schemeClr val="bg1"/>
                </a:solidFill>
              </a:rPr>
              <a:t>01.11.1946 - 13.03.1984</a:t>
            </a:r>
          </a:p>
          <a:p>
            <a:pPr>
              <a:lnSpc>
                <a:spcPct val="110000"/>
              </a:lnSpc>
              <a:buNone/>
            </a:pPr>
            <a:endParaRPr lang="ru-RU" sz="2800" b="1" i="1" dirty="0" smtClean="0">
              <a:solidFill>
                <a:schemeClr val="bg1"/>
              </a:solidFill>
            </a:endParaRPr>
          </a:p>
        </p:txBody>
      </p:sp>
      <p:pic>
        <p:nvPicPr>
          <p:cNvPr id="49154" name="Picture 2" descr="C:\Users\Пользователь\Desktop\к 30 летию\kozlov_n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204864"/>
            <a:ext cx="2584726" cy="3384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148064" y="2332037"/>
            <a:ext cx="3024336" cy="41212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i="1" dirty="0" smtClean="0">
                <a:solidFill>
                  <a:schemeClr val="bg1"/>
                </a:solidFill>
              </a:rPr>
              <a:t>Волков Алексей Борисович, </a:t>
            </a:r>
          </a:p>
          <a:p>
            <a:pPr>
              <a:buNone/>
            </a:pPr>
            <a:r>
              <a:rPr lang="ru-RU" sz="2800" b="1" i="1" dirty="0" smtClean="0">
                <a:solidFill>
                  <a:schemeClr val="bg1"/>
                </a:solidFill>
              </a:rPr>
              <a:t>Рядовой, механик-водитель,</a:t>
            </a:r>
          </a:p>
          <a:p>
            <a:pPr>
              <a:buNone/>
            </a:pPr>
            <a:r>
              <a:rPr lang="ru-RU" sz="2800" b="1" i="1" dirty="0" smtClean="0">
                <a:solidFill>
                  <a:schemeClr val="bg1"/>
                </a:solidFill>
              </a:rPr>
              <a:t>4.7.1966  - 24.5.1986 </a:t>
            </a:r>
          </a:p>
        </p:txBody>
      </p:sp>
      <p:pic>
        <p:nvPicPr>
          <p:cNvPr id="45058" name="Picture 2" descr="C:\Users\Пользователь\Desktop\к 30 летию\volkov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4826" y="2348880"/>
            <a:ext cx="2653826" cy="324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ÐÐ°Ð¼ÑÑÐ½Ð¸Ðº Ð²Ð¾Ð¸Ð½Ð°Ð¼-Ð¸Ð½ÑÐµÑÐ½Ð°ÑÐ¸Ð¾Ð½Ð°Ð»Ð¸ÑÑÐ°Ð¼, ÐÐ¶ÐµÐ²ÑÐ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1844824"/>
            <a:ext cx="3186353" cy="4248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5976" y="2204864"/>
            <a:ext cx="2952328" cy="3589859"/>
          </a:xfrm>
        </p:spPr>
        <p:txBody>
          <a:bodyPr>
            <a:normAutofit fontScale="92500"/>
          </a:bodyPr>
          <a:lstStyle/>
          <a:p>
            <a:pPr>
              <a:lnSpc>
                <a:spcPct val="110000"/>
              </a:lnSpc>
              <a:buNone/>
            </a:pPr>
            <a:r>
              <a:rPr lang="ru-RU" sz="2800" b="1" i="1" dirty="0" smtClean="0">
                <a:solidFill>
                  <a:schemeClr val="bg1"/>
                </a:solidFill>
              </a:rPr>
              <a:t>КАЛИНИН Андрей Геннадьевич, лейтенант, командир взвода разведки. 15.8.1961- 20.10.1984 </a:t>
            </a:r>
          </a:p>
        </p:txBody>
      </p:sp>
      <p:pic>
        <p:nvPicPr>
          <p:cNvPr id="50178" name="Picture 2" descr="C:\Users\Пользователь\Desktop\к 30 летию\kalini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204864"/>
            <a:ext cx="2958071" cy="3456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99992" y="1844824"/>
            <a:ext cx="3024336" cy="3960441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3000" b="1" i="1" dirty="0" err="1" smtClean="0">
                <a:solidFill>
                  <a:schemeClr val="bg1"/>
                </a:solidFill>
              </a:rPr>
              <a:t>Понин</a:t>
            </a:r>
            <a:r>
              <a:rPr lang="ru-RU" sz="3000" b="1" i="1" dirty="0" smtClean="0">
                <a:solidFill>
                  <a:schemeClr val="bg1"/>
                </a:solidFill>
              </a:rPr>
              <a:t> Виктор Михайлович – командир десантно-штурмового взвода, гвардии лейтенант.</a:t>
            </a:r>
          </a:p>
          <a:p>
            <a:pPr>
              <a:buNone/>
            </a:pPr>
            <a:r>
              <a:rPr lang="ru-RU" sz="3000" b="1" i="1" dirty="0" smtClean="0">
                <a:solidFill>
                  <a:schemeClr val="bg1"/>
                </a:solidFill>
              </a:rPr>
              <a:t>15.08.1960 – 21.06.1982</a:t>
            </a:r>
          </a:p>
          <a:p>
            <a:endParaRPr lang="ru-RU" dirty="0"/>
          </a:p>
        </p:txBody>
      </p:sp>
      <p:pic>
        <p:nvPicPr>
          <p:cNvPr id="36866" name="Picture 2" descr="C:\Users\Пользователь\Desktop\к 30 летию\ponin2.jpg"/>
          <p:cNvPicPr>
            <a:picLocks noChangeAspect="1" noChangeArrowheads="1"/>
          </p:cNvPicPr>
          <p:nvPr/>
        </p:nvPicPr>
        <p:blipFill>
          <a:blip r:embed="rId2" cstate="print"/>
          <a:srcRect l="9527" t="5455" r="7109" b="7273"/>
          <a:stretch>
            <a:fillRect/>
          </a:stretch>
        </p:blipFill>
        <p:spPr bwMode="auto">
          <a:xfrm>
            <a:off x="1475656" y="1844824"/>
            <a:ext cx="2736304" cy="37526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3968" y="2204864"/>
            <a:ext cx="3024336" cy="358985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i="1" dirty="0" err="1" smtClean="0">
                <a:solidFill>
                  <a:schemeClr val="bg1"/>
                </a:solidFill>
              </a:rPr>
              <a:t>Шанин</a:t>
            </a:r>
            <a:r>
              <a:rPr lang="ru-RU" sz="2800" b="1" i="1" dirty="0" smtClean="0">
                <a:solidFill>
                  <a:schemeClr val="bg1"/>
                </a:solidFill>
              </a:rPr>
              <a:t> Дмитрий Владимирович</a:t>
            </a:r>
          </a:p>
          <a:p>
            <a:pPr>
              <a:buNone/>
            </a:pPr>
            <a:r>
              <a:rPr lang="ru-RU" sz="2800" b="1" i="1" dirty="0" smtClean="0">
                <a:solidFill>
                  <a:schemeClr val="bg1"/>
                </a:solidFill>
              </a:rPr>
              <a:t>рядовой в/ч 67636 129</a:t>
            </a:r>
          </a:p>
          <a:p>
            <a:pPr>
              <a:buNone/>
            </a:pPr>
            <a:r>
              <a:rPr lang="ru-RU" sz="2800" b="1" i="1" dirty="0" smtClean="0">
                <a:solidFill>
                  <a:schemeClr val="bg1"/>
                </a:solidFill>
              </a:rPr>
              <a:t>Погиб в первую чеченскую войну</a:t>
            </a:r>
          </a:p>
        </p:txBody>
      </p:sp>
      <p:pic>
        <p:nvPicPr>
          <p:cNvPr id="4" name="Рисунок 3" descr="13736927225993561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1720" y="2348880"/>
            <a:ext cx="1948295" cy="324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67944" y="2204864"/>
            <a:ext cx="3384376" cy="358985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b="1" i="1" dirty="0" smtClean="0">
                <a:solidFill>
                  <a:schemeClr val="bg1"/>
                </a:solidFill>
              </a:rPr>
              <a:t>МИНОДАЕВ Роман Васильевич ефрейтор ВВ МВД</a:t>
            </a:r>
          </a:p>
          <a:p>
            <a:pPr>
              <a:buNone/>
            </a:pPr>
            <a:r>
              <a:rPr lang="ru-RU" sz="2800" b="1" i="1" dirty="0" smtClean="0">
                <a:solidFill>
                  <a:schemeClr val="bg1"/>
                </a:solidFill>
              </a:rPr>
              <a:t>08.01.76 – 17.06.95</a:t>
            </a:r>
          </a:p>
          <a:p>
            <a:pPr>
              <a:buNone/>
            </a:pPr>
            <a:r>
              <a:rPr lang="ru-RU" sz="2800" b="1" i="1" dirty="0" smtClean="0">
                <a:solidFill>
                  <a:schemeClr val="bg1"/>
                </a:solidFill>
              </a:rPr>
              <a:t>Погиб в первую чеченскую войну</a:t>
            </a:r>
          </a:p>
        </p:txBody>
      </p:sp>
      <p:pic>
        <p:nvPicPr>
          <p:cNvPr id="51202" name="Picture 2" descr="C:\Users\Пользователь\Desktop\к 30 летию\prioz1.jpg"/>
          <p:cNvPicPr>
            <a:picLocks noChangeAspect="1" noChangeArrowheads="1"/>
          </p:cNvPicPr>
          <p:nvPr/>
        </p:nvPicPr>
        <p:blipFill>
          <a:blip r:embed="rId2" cstate="print"/>
          <a:srcRect l="14090" t="32980" r="56615" b="15959"/>
          <a:stretch>
            <a:fillRect/>
          </a:stretch>
        </p:blipFill>
        <p:spPr bwMode="auto">
          <a:xfrm>
            <a:off x="1331640" y="2420888"/>
            <a:ext cx="2666296" cy="3096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1960" y="2204864"/>
            <a:ext cx="3096344" cy="3589859"/>
          </a:xfrm>
        </p:spPr>
        <p:txBody>
          <a:bodyPr>
            <a:normAutofit fontScale="92500"/>
          </a:bodyPr>
          <a:lstStyle/>
          <a:p>
            <a:r>
              <a:rPr lang="ru-RU" b="1" i="1" dirty="0" smtClean="0">
                <a:solidFill>
                  <a:schemeClr val="bg1"/>
                </a:solidFill>
              </a:rPr>
              <a:t> ЗОРИН Сергей Владимирович рядовой в/ч 67636 Погиб в первую чеченскую войну</a:t>
            </a:r>
          </a:p>
        </p:txBody>
      </p:sp>
      <p:pic>
        <p:nvPicPr>
          <p:cNvPr id="4" name="Рисунок 3" descr="13736927225993561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7704" y="2420888"/>
            <a:ext cx="1948295" cy="324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1"/>
          <p:cNvSpPr>
            <a:spLocks noChangeArrowheads="1"/>
          </p:cNvSpPr>
          <p:nvPr/>
        </p:nvSpPr>
        <p:spPr bwMode="auto">
          <a:xfrm>
            <a:off x="1403648" y="1844824"/>
            <a:ext cx="6120681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После окончания войны в СССР были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опубликованы данные о количестве  погибших советских солдат</a:t>
            </a:r>
            <a:r>
              <a:rPr lang="en-US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1979 год - 86 человек</a:t>
            </a:r>
          </a:p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1980 год - 1484 человека</a:t>
            </a:r>
          </a:p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1981 год - 1298 человек</a:t>
            </a:r>
          </a:p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1982 год - 1948 человек</a:t>
            </a:r>
          </a:p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1983 год - 1446 человек</a:t>
            </a:r>
          </a:p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1984 год - 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2343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человек</a:t>
            </a:r>
          </a:p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1985 год - 1868 человек</a:t>
            </a:r>
          </a:p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1986 год - 1333 человека</a:t>
            </a:r>
          </a:p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1987 год - 1215 человек</a:t>
            </a:r>
          </a:p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1988 год- 759 человек</a:t>
            </a:r>
          </a:p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1989 год - 53 человека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 весь период 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— 13 833 человека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1"/>
          <p:cNvSpPr>
            <a:spLocks noChangeArrowheads="1"/>
          </p:cNvSpPr>
          <p:nvPr/>
        </p:nvSpPr>
        <p:spPr bwMode="auto">
          <a:xfrm>
            <a:off x="1691680" y="1844825"/>
            <a:ext cx="3960440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1979 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год - 86 человек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1980 год - 1484 человека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1981 год - 1298 человек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1982 год - 1948 человек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1983 год - 1446 человек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1984 год - 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2343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человек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1985 год - 1868 человек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1986 год - 1333 человека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1987 год - 1215 человек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1988 год- 759 человек</a:t>
            </a:r>
          </a:p>
          <a:p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1989 год - 53 человека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 весь период 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— 13 833 человека</a:t>
            </a:r>
          </a:p>
        </p:txBody>
      </p:sp>
      <p:pic>
        <p:nvPicPr>
          <p:cNvPr id="3" name="Рисунок 2" descr="13736927225993561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32040" y="1412776"/>
            <a:ext cx="2736304" cy="45509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Содержимое 2"/>
          <p:cNvSpPr>
            <a:spLocks noGrp="1"/>
          </p:cNvSpPr>
          <p:nvPr>
            <p:ph idx="1"/>
          </p:nvPr>
        </p:nvSpPr>
        <p:spPr>
          <a:xfrm>
            <a:off x="1259632" y="1628800"/>
            <a:ext cx="6696744" cy="1628800"/>
          </a:xfrm>
        </p:spPr>
        <p:txBody>
          <a:bodyPr>
            <a:normAutofit fontScale="92500" lnSpcReduction="20000"/>
          </a:bodyPr>
          <a:lstStyle/>
          <a:p>
            <a:pPr>
              <a:buFont typeface="Wingdings 2" pitchFamily="18" charset="2"/>
              <a:buNone/>
            </a:pPr>
            <a:r>
              <a:rPr lang="ru-RU" sz="2800" b="1" dirty="0" smtClean="0">
                <a:latin typeface="Arial Narrow" pitchFamily="34" charset="0"/>
              </a:rPr>
              <a:t>    </a:t>
            </a:r>
            <a:r>
              <a:rPr lang="ru-RU" sz="2000" b="1" dirty="0" smtClean="0">
                <a:solidFill>
                  <a:schemeClr val="bg1"/>
                </a:solidFill>
                <a:latin typeface="Arial Narrow" pitchFamily="34" charset="0"/>
              </a:rPr>
              <a:t>14 апреля 1988 г. В Швейцарии министрами иностранных дел Афганистана и Пакистана подписаны Женевские соглашения о политическом урегулировании положения в Афганистане. СССР обязался вывести свой контингент в девятимесячный срок, начиная с 15 мая. США и Пакистан, со своей стороны, должны были прекратить поддерживать моджахедов. </a:t>
            </a:r>
          </a:p>
        </p:txBody>
      </p:sp>
      <p:pic>
        <p:nvPicPr>
          <p:cNvPr id="40963" name="Picture 8" descr="https://upload.wikimedia.org/wikipedia/commons/5/5b/RIAN_archive_827168_Signing_the_Geneva_agreement_on_the_settlement_of_the_political_situation_around_Afghanistan.jpg"/>
          <p:cNvPicPr>
            <a:picLocks noChangeAspect="1" noChangeArrowheads="1"/>
          </p:cNvPicPr>
          <p:nvPr/>
        </p:nvPicPr>
        <p:blipFill>
          <a:blip r:embed="rId2" cstate="print">
            <a:lum bright="27000"/>
          </a:blip>
          <a:srcRect/>
          <a:stretch>
            <a:fillRect/>
          </a:stretch>
        </p:blipFill>
        <p:spPr bwMode="auto">
          <a:xfrm>
            <a:off x="4067944" y="3212976"/>
            <a:ext cx="3520975" cy="2342029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0" name="Содержимое 2"/>
          <p:cNvSpPr txBox="1">
            <a:spLocks/>
          </p:cNvSpPr>
          <p:nvPr/>
        </p:nvSpPr>
        <p:spPr bwMode="auto">
          <a:xfrm>
            <a:off x="1259632" y="3356992"/>
            <a:ext cx="2736304" cy="2159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None/>
              <a:defRPr/>
            </a:pPr>
            <a:r>
              <a:rPr lang="ru-RU" sz="2600" b="1" dirty="0">
                <a:solidFill>
                  <a:schemeClr val="tx2"/>
                </a:solidFill>
                <a:latin typeface="Arial Narrow" pitchFamily="34" charset="0"/>
                <a:cs typeface="+mn-cs"/>
              </a:rPr>
              <a:t>	</a:t>
            </a:r>
            <a:r>
              <a:rPr lang="ru-RU" sz="2400" b="1" dirty="0">
                <a:solidFill>
                  <a:schemeClr val="bg1"/>
                </a:solidFill>
                <a:latin typeface="Arial Narrow" pitchFamily="34" charset="0"/>
                <a:cs typeface="+mn-cs"/>
              </a:rPr>
              <a:t>Вывод советских войск с территории </a:t>
            </a:r>
            <a:r>
              <a:rPr lang="ru-RU" sz="2400" b="1" dirty="0" smtClean="0">
                <a:solidFill>
                  <a:schemeClr val="bg1"/>
                </a:solidFill>
                <a:latin typeface="Arial Narrow" pitchFamily="34" charset="0"/>
                <a:cs typeface="+mn-cs"/>
              </a:rPr>
              <a:t>Афганистана начался 15 мая 1988г. </a:t>
            </a:r>
            <a:endParaRPr lang="ru-RU" sz="2400" b="1" dirty="0">
              <a:solidFill>
                <a:schemeClr val="bg1"/>
              </a:solidFill>
              <a:latin typeface="Arial Narrow" pitchFamily="34" charset="0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s://ds02.infourok.ru/uploads/ex/0cd4/00059e9b-63e8340f/hello_html_m25bf6c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268760"/>
            <a:ext cx="3345259" cy="2194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4" descr="http://www.kaspiy.az/photos/%D0%B0%D1%84%D0%B3%D0%B0%D0%BD%D0%B8%D1%81%D1%82%D0%B0%D0%BD%20%D0%B2%D1%8B%D0%B2%D0%BE%D0%B4%20%D0%B2%D0%BE%D0%B9%D1%81%D0%B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3573016"/>
            <a:ext cx="3456955" cy="2298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Text Box 6"/>
          <p:cNvSpPr txBox="1">
            <a:spLocks noChangeArrowheads="1"/>
          </p:cNvSpPr>
          <p:nvPr/>
        </p:nvSpPr>
        <p:spPr bwMode="auto">
          <a:xfrm>
            <a:off x="4716016" y="1556792"/>
            <a:ext cx="345638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  <a:t>15 февраля 1989 года последние части советских войск были выведены из Афганистана</a:t>
            </a:r>
          </a:p>
        </p:txBody>
      </p:sp>
      <p:pic>
        <p:nvPicPr>
          <p:cNvPr id="44037" name="Picture 8" descr="http://www.centr-kadisheva.ru/wp-content/uploads/1368613044-afgan_2.72264782.jpg"/>
          <p:cNvPicPr>
            <a:picLocks noChangeAspect="1" noChangeArrowheads="1"/>
          </p:cNvPicPr>
          <p:nvPr/>
        </p:nvPicPr>
        <p:blipFill>
          <a:blip r:embed="rId4" cstate="print"/>
          <a:srcRect l="8824" r="5882"/>
          <a:stretch>
            <a:fillRect/>
          </a:stretch>
        </p:blipFill>
        <p:spPr bwMode="auto">
          <a:xfrm>
            <a:off x="4716016" y="3429000"/>
            <a:ext cx="3314079" cy="2486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www.lotosgtrk.ru/upload/iblock/eac/eacb4da8c9f9d97cee93bcf8829d8d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988840"/>
            <a:ext cx="5935960" cy="402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3" descr="https://fs00.infourok.ru/images/doc/223/19144/1/img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628800"/>
            <a:ext cx="5944572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6"/>
          <p:cNvSpPr txBox="1">
            <a:spLocks noChangeArrowheads="1"/>
          </p:cNvSpPr>
          <p:nvPr/>
        </p:nvSpPr>
        <p:spPr bwMode="auto">
          <a:xfrm>
            <a:off x="1331640" y="1412776"/>
            <a:ext cx="648072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  <a:t>Последним Афганистан покинул БТР, на котором выезжал командующий 40 армией Герой Советского Союза генерал-полковник Громов Борис Всеволодович</a:t>
            </a:r>
          </a:p>
        </p:txBody>
      </p:sp>
      <p:pic>
        <p:nvPicPr>
          <p:cNvPr id="46083" name="Picture 4" descr="http://kp.ru/share/i/12/5992828/wr-720.sh-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492896"/>
            <a:ext cx="5658397" cy="3772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для урока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834248" y="2204864"/>
            <a:ext cx="5258032" cy="3943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http://www.gusev-online.ru/uploads/posts/2016-02/1454408964_29.01.2016_14.09.49_173160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556792"/>
            <a:ext cx="6442793" cy="439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9" name="Picture 4" descr="https://im0-tub-ru.yandex.net/i?id=2d7ad4f84998f04850d4907171dde80c&amp;n=33&amp;h=215&amp;w=28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3500102"/>
            <a:ext cx="3392885" cy="2541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Содержимое 2"/>
          <p:cNvSpPr>
            <a:spLocks noGrp="1"/>
          </p:cNvSpPr>
          <p:nvPr>
            <p:ph idx="1"/>
          </p:nvPr>
        </p:nvSpPr>
        <p:spPr>
          <a:xfrm>
            <a:off x="2051720" y="4725144"/>
            <a:ext cx="3153295" cy="1217290"/>
          </a:xfrm>
        </p:spPr>
        <p:txBody>
          <a:bodyPr>
            <a:normAutofit fontScale="77500" lnSpcReduction="20000"/>
          </a:bodyPr>
          <a:lstStyle/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ru-RU" sz="4000" b="1" dirty="0" smtClean="0">
                <a:solidFill>
                  <a:schemeClr val="bg1"/>
                </a:solidFill>
                <a:latin typeface="Arial Narrow" pitchFamily="34" charset="0"/>
              </a:rPr>
              <a:t>Афганистан – 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Arial Narrow" pitchFamily="34" charset="0"/>
              </a:rPr>
              <a:t>государство в Юго-Западной Азии, на среднем Востоке. Площадь 655 тыс. кв.км</a:t>
            </a:r>
            <a:endParaRPr lang="ru-RU" sz="2400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16386" name="Picture 2" descr="http://www.ceae.ru/files/1(11)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340768"/>
            <a:ext cx="4143375" cy="322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3573016"/>
            <a:ext cx="2713187" cy="255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67744" y="2060848"/>
            <a:ext cx="5832648" cy="4104456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80000"/>
              </a:lnSpc>
              <a:buNone/>
            </a:pPr>
            <a:r>
              <a:rPr lang="ru-RU" sz="2400" b="1" i="1" dirty="0" smtClean="0">
                <a:solidFill>
                  <a:schemeClr val="bg1"/>
                </a:solidFill>
              </a:rPr>
              <a:t>ЗА 9 ЛЕТ ВОЙНЫ: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550 тысяч советских солдат и офицеров участвовали в афганской войне</a:t>
            </a:r>
          </a:p>
          <a:p>
            <a:pPr marL="457200" indent="-457200" eaLnBrk="1" hangingPunct="1">
              <a:lnSpc>
                <a:spcPct val="80000"/>
              </a:lnSpc>
              <a:buAutoNum type="arabicPlain" startAt="15053"/>
            </a:pPr>
            <a:r>
              <a:rPr lang="ru-RU" sz="2400" dirty="0" smtClean="0">
                <a:solidFill>
                  <a:schemeClr val="bg1"/>
                </a:solidFill>
              </a:rPr>
              <a:t>- погибли  в бою;</a:t>
            </a:r>
          </a:p>
          <a:p>
            <a:pPr marL="457200" indent="-457200" eaLnBrk="1" hangingPunct="1">
              <a:lnSpc>
                <a:spcPct val="80000"/>
              </a:lnSpc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6000 -  умерли от ран;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49985 -  раненных и искалеченных;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311 - пленных и пропавших без вести;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72  Человека получили звание Герой Советского Союза.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s://lh6.googleusercontent.com/-kkTAwaTpEs8/Uv-9-Kuq_TI/AAAAAAAAcRM/Dbr7E8_pBBo/w350-h467-no/%25D0%259F%25D0%25B0%25D0%25BC%25D1%258F%25D1%2582%25D0%25BD%25D0%25B8%25D0%25BA+%25D0%25B2%25D0%25BE%25D0%25B8%25D0%25BD%25D0%25B0%25D0%25BC-%25D0%25B8%25D0%25BD%25D1%2582%25D0%25B5%25D1%2580%25D0%25BD%25D0%25B0%25D1%2586%25D0%25B8%25D0%25BE%25D0%25BD%25D0%25B0%25D0%25BB%25D0%25B8%25D1%2581%25D1%2582%25D0%25B0%25D0%25BC+%25D0%25BD%25D0%25B0+%25D0%259F%25D0%25BE%25D0%25BA%25D0%25BB%25D0%25BE%25D0%25BD%25D0%25BD%25D0%25BE%25D0%25B9+%25D0%25B3%25D0%25BE%25D1%2580%25D0%25B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1700808"/>
            <a:ext cx="3333750" cy="4448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401733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1484784"/>
            <a:ext cx="6651704" cy="3728253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1700808"/>
            <a:ext cx="59766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Советский воинский контингент оказался вовлеченным в проведение крупномасштабных военных действий. </a:t>
            </a:r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3" name="Рисунок 2" descr="1351148275_lol54.ru_0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7704" y="2132856"/>
            <a:ext cx="5184576" cy="3884444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1559</TotalTime>
  <Words>497</Words>
  <Application>Microsoft Office PowerPoint</Application>
  <PresentationFormat>Экран (4:3)</PresentationFormat>
  <Paragraphs>86</Paragraphs>
  <Slides>42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годы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19</cp:revision>
  <dcterms:created xsi:type="dcterms:W3CDTF">2019-02-20T07:40:12Z</dcterms:created>
  <dcterms:modified xsi:type="dcterms:W3CDTF">2019-02-21T09:51:51Z</dcterms:modified>
</cp:coreProperties>
</file>