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7" r:id="rId3"/>
    <p:sldId id="276" r:id="rId4"/>
    <p:sldId id="278" r:id="rId5"/>
    <p:sldId id="279" r:id="rId6"/>
    <p:sldId id="260" r:id="rId7"/>
    <p:sldId id="280" r:id="rId8"/>
    <p:sldId id="261" r:id="rId9"/>
    <p:sldId id="281" r:id="rId10"/>
    <p:sldId id="273" r:id="rId11"/>
    <p:sldId id="282" r:id="rId12"/>
    <p:sldId id="269" r:id="rId13"/>
    <p:sldId id="265" r:id="rId14"/>
    <p:sldId id="270" r:id="rId15"/>
    <p:sldId id="262" r:id="rId16"/>
    <p:sldId id="266" r:id="rId17"/>
    <p:sldId id="268" r:id="rId18"/>
    <p:sldId id="275" r:id="rId19"/>
    <p:sldId id="271" r:id="rId20"/>
    <p:sldId id="274" r:id="rId21"/>
    <p:sldId id="264" r:id="rId22"/>
    <p:sldId id="272" r:id="rId23"/>
    <p:sldId id="283" r:id="rId24"/>
    <p:sldId id="257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5668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5949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72760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8631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220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0508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4061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624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3994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7844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126104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06910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396846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5354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74626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4687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1577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funforkids.ru/pictures/mult/mult82.png" TargetMode="External"/><Relationship Id="rId2" Type="http://schemas.openxmlformats.org/officeDocument/2006/relationships/hyperlink" Target="http://www.saroblnews.ru/files/pages/23196/1370605880general_pages_i23196_pravitelstvo_rf_utverdilo_dorojnuu_kartu_po_rasshireniu_vozmojnostei_malogo_biznesa_v_sfere_zakupok.pn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testedu.ru/test/russkij-yazyik/9-klass/gotovimsya-k-oge-kolichestvo-grammaticheskix-osnov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Детский клипарт &quot;Коллекция мультяшных героев&quot;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852"/>
            <a:ext cx="2199323" cy="3286148"/>
          </a:xfrm>
          <a:prstGeom prst="rect">
            <a:avLst/>
          </a:prstGeom>
          <a:noFill/>
        </p:spPr>
      </p:pic>
      <p:sp>
        <p:nvSpPr>
          <p:cNvPr id="6" name="Скругленный прямоугольник 5"/>
          <p:cNvSpPr/>
          <p:nvPr/>
        </p:nvSpPr>
        <p:spPr>
          <a:xfrm>
            <a:off x="3779912" y="5214926"/>
            <a:ext cx="4000528" cy="1399504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Автор работы: Савина Валентина Николаевна – учитель математики   МКОУ «Никольская ОШ №28»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Ефремовский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ea typeface="Cambria Math" pitchFamily="18" charset="0"/>
                <a:cs typeface="Times New Roman" pitchFamily="18" charset="0"/>
              </a:rPr>
              <a:t> район Тульская область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857356" y="1285860"/>
            <a:ext cx="6000792" cy="2928958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000" dirty="0" smtClean="0">
                <a:solidFill>
                  <a:prstClr val="black"/>
                </a:solidFill>
              </a:rPr>
              <a:t>III </a:t>
            </a:r>
            <a:r>
              <a:rPr lang="ru-RU" sz="2000" dirty="0" smtClean="0">
                <a:solidFill>
                  <a:prstClr val="black"/>
                </a:solidFill>
              </a:rPr>
              <a:t>Всероссийский конкурс «</a:t>
            </a:r>
            <a:r>
              <a:rPr lang="ru-RU" sz="2000" dirty="0" smtClean="0">
                <a:solidFill>
                  <a:prstClr val="black"/>
                </a:solidFill>
              </a:rPr>
              <a:t>ИКТ- КОМПЕТЕНТНОСТЬ </a:t>
            </a:r>
            <a:r>
              <a:rPr lang="ru-RU" sz="2000" dirty="0" smtClean="0">
                <a:solidFill>
                  <a:prstClr val="black"/>
                </a:solidFill>
              </a:rPr>
              <a:t>ПЕДАГОГА В СО»   </a:t>
            </a:r>
            <a:r>
              <a:rPr lang="ru-RU" sz="2000" dirty="0">
                <a:solidFill>
                  <a:prstClr val="black"/>
                </a:solidFill>
              </a:rPr>
              <a:t>Фрагмент к уроку математики.                                        МКОУ «Ник</a:t>
            </a:r>
            <a:r>
              <a:rPr lang="ru-RU" sz="2000" dirty="0">
                <a:solidFill>
                  <a:srgbClr val="333333"/>
                </a:solidFill>
                <a:latin typeface="arial"/>
              </a:rPr>
              <a:t>ольская ОШ №28»          «Подготовка к ОГЭ по математике (тренажер)»                              </a:t>
            </a:r>
          </a:p>
        </p:txBody>
      </p:sp>
      <p:sp>
        <p:nvSpPr>
          <p:cNvPr id="8" name="Управляющая кнопка: сведения 7">
            <a:hlinkClick r:id="rId3" action="ppaction://hlinksldjump" highlightClick="1"/>
          </p:cNvPr>
          <p:cNvSpPr/>
          <p:nvPr/>
        </p:nvSpPr>
        <p:spPr>
          <a:xfrm>
            <a:off x="395536" y="189638"/>
            <a:ext cx="792088" cy="720080"/>
          </a:xfrm>
          <a:prstGeom prst="actionButtonInformation">
            <a:avLst/>
          </a:prstGeom>
          <a:solidFill>
            <a:srgbClr val="00B0F0"/>
          </a:solidFill>
          <a:ln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2" descr="ПРО ДЕНЬГИ Записи в рубрике ПРО ДЕНЬГИ Дневник РОСИЛЬ : LiveInternet - Российский Сервис Онлайн-Дневников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52320" y="5214926"/>
            <a:ext cx="1500166" cy="15001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043608" y="332656"/>
            <a:ext cx="7128792" cy="1512168"/>
          </a:xfrm>
          <a:prstGeom prst="round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/>
              <a:t>Цели: повторить основные понятия и определения по теории вероятностей, показать решение некоторых типовых задач  , закрепить умение учащихся решать данные задачи, подготовить  учеников к сдаче ОГЭ.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43608" y="2276872"/>
            <a:ext cx="6984776" cy="307005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/>
              <a:t>Методические рекомендации: </a:t>
            </a:r>
          </a:p>
          <a:p>
            <a:pPr algn="ctr"/>
            <a:r>
              <a:rPr lang="ru-RU"/>
              <a:t>данный материал может быть использован учителями  при проведении урока по систематизации и закреплении знаний учащихся, при проведении консультаций по подготовке к сдаче ОГЭ;  учащимися –при подготовке к контрольной работе по данной теме и при подготовке к сдаче ОГЭ.</a:t>
            </a:r>
            <a:endParaRPr lang="ru-RU" dirty="0"/>
          </a:p>
        </p:txBody>
      </p:sp>
      <p:pic>
        <p:nvPicPr>
          <p:cNvPr id="7" name="Picture 2" descr="ПРО ДЕНЬГИ Записи в рубрике ПРО ДЕНЬГИ Дневник РОСИЛЬ : LiveInternet - Российский Сервис Онлайн-Дневников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2317" y="5229200"/>
            <a:ext cx="1500166" cy="15001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49676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Детский клипарт &quot;Коллекция мультяшных героев&quot;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852"/>
            <a:ext cx="2199323" cy="3286148"/>
          </a:xfrm>
          <a:prstGeom prst="rect">
            <a:avLst/>
          </a:prstGeom>
          <a:noFill/>
        </p:spPr>
      </p:pic>
      <p:pic>
        <p:nvPicPr>
          <p:cNvPr id="9" name="Picture 2" descr="ПРО ДЕНЬГИ Записи в рубрике ПРО ДЕНЬГИ Дневник РОСИЛЬ : LiveInternet - Российский Сервис Онлайн-Дневников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9520" y="5572140"/>
            <a:ext cx="1500166" cy="1500166"/>
          </a:xfrm>
          <a:prstGeom prst="rect">
            <a:avLst/>
          </a:prstGeom>
          <a:noFill/>
        </p:spPr>
      </p:pic>
      <p:sp>
        <p:nvSpPr>
          <p:cNvPr id="10" name="Выноска-облако 9"/>
          <p:cNvSpPr/>
          <p:nvPr/>
        </p:nvSpPr>
        <p:spPr>
          <a:xfrm>
            <a:off x="1142976" y="357166"/>
            <a:ext cx="7215238" cy="4000528"/>
          </a:xfrm>
          <a:prstGeom prst="cloudCallout">
            <a:avLst>
              <a:gd name="adj1" fmla="val -42394"/>
              <a:gd name="adj2" fmla="val 56668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Дорогой друг!</a:t>
            </a:r>
          </a:p>
          <a:p>
            <a:pPr algn="ctr"/>
            <a:r>
              <a:rPr lang="ru-RU" sz="2400" dirty="0">
                <a:ln w="11430"/>
                <a:solidFill>
                  <a:srgbClr val="002060"/>
                </a:solidFill>
              </a:rPr>
              <a:t>Предлагаю подготовиться к успешной сдаче ОГЭ. Тебе нужно повторить основные понятия и определения по теории вероятностей и применить знания при решении задач. Первые три задачи даны с решением.</a:t>
            </a:r>
          </a:p>
          <a:p>
            <a:pPr algn="ctr"/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Желаю удачи!</a:t>
            </a:r>
            <a:endParaRPr lang="ru-RU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2848422" y="1111667"/>
                <a:ext cx="5107954" cy="463466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lnSpc>
                    <a:spcPct val="115000"/>
                  </a:lnSpc>
                </a:pPr>
                <a:r>
                  <a:rPr lang="ru-RU" sz="14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Теория</a:t>
                </a:r>
                <a:r>
                  <a:rPr lang="ru-RU" sz="1400" b="1" dirty="0">
                    <a:solidFill>
                      <a:srgbClr val="FF0000"/>
                    </a:solidFill>
                    <a:latin typeface="Britannic Bold" panose="020B090306070302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14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вероятностей</a:t>
                </a:r>
                <a:endParaRPr lang="ru-RU" sz="1400" dirty="0">
                  <a:solidFill>
                    <a:prstClr val="black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Классическое определение вероятности</a:t>
                </a:r>
                <a:r>
                  <a:rPr lang="ru-RU" sz="1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ru-RU" sz="1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ru-RU" sz="1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Вероятностью события A называется отношение числа благоприятных для A исходов к числу всех равновозможных исходов: </a:t>
                </a:r>
                <a:r>
                  <a:rPr lang="ru-RU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Р (А)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14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4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𝒎</m:t>
                        </m:r>
                      </m:num>
                      <m:den>
                        <m:r>
                          <a:rPr lang="ru-RU" sz="14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den>
                    </m:f>
                  </m:oMath>
                </a14:m>
                <a:r>
                  <a:rPr lang="ru-RU" sz="1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br>
                  <a:rPr lang="ru-RU" sz="1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ru-RU" sz="1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где </a:t>
                </a:r>
                <a:r>
                  <a:rPr lang="ru-RU" sz="1400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ru-RU" sz="1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— общее число равновозможных исходов, </a:t>
                </a:r>
                <a:r>
                  <a:rPr lang="ru-RU" sz="1400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  <a:r>
                  <a:rPr lang="ru-RU" sz="1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— число исходов, благоприятствующих событию A.</a:t>
                </a:r>
                <a:br>
                  <a:rPr lang="ru-RU" sz="1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ru-RU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Противоположные события</a:t>
                </a:r>
                <a:r>
                  <a:rPr lang="ru-RU" sz="1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ru-RU" sz="1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ru-RU" sz="1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Событие, противоположное событию A, обозначают Ā. При проведении испытания всегда происходит ровно одно из двух противоположных событий и  </a:t>
                </a:r>
                <a:br>
                  <a:rPr lang="ru-RU" sz="1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ru-RU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Объединение несовместных событий</a:t>
                </a:r>
                <a:r>
                  <a:rPr lang="ru-RU" sz="1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/>
                </a:r>
                <a:br>
                  <a:rPr lang="ru-RU" sz="1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ru-RU" sz="1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 Два события A и B называют несовместными, если отсутствуют исходы, благоприятствующие одновременно как событию A, так и событию B. </a:t>
                </a:r>
                <a:br>
                  <a:rPr lang="ru-RU" sz="1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</a:br>
                <a:r>
                  <a:rPr lang="ru-RU" sz="1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 Если события A и B несовместны, то вероятность их объединения равна </a:t>
                </a:r>
                <a:r>
                  <a:rPr lang="ru-RU" sz="1400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сумме вероятностей событий  </a:t>
                </a:r>
                <a:r>
                  <a:rPr lang="ru-RU" sz="14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 и B:               </a:t>
                </a:r>
                <a:r>
                  <a:rPr lang="en-US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ru-RU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 U B</a:t>
                </a:r>
                <a:r>
                  <a:rPr lang="ru-RU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  <a:r>
                  <a:rPr lang="ru-RU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en-US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ru-RU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ru-RU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 + </a:t>
                </a:r>
                <a:r>
                  <a:rPr lang="en-US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</a:t>
                </a:r>
                <a:r>
                  <a:rPr lang="ru-RU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ru-RU" sz="1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                           </a:t>
                </a:r>
                <a:endParaRPr lang="ru-RU" sz="1400" dirty="0">
                  <a:solidFill>
                    <a:prstClr val="black"/>
                  </a:solidFill>
                  <a:latin typeface="Calibri" panose="020F05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8422" y="1111667"/>
                <a:ext cx="5107954" cy="4634667"/>
              </a:xfrm>
              <a:prstGeom prst="rect">
                <a:avLst/>
              </a:prstGeom>
              <a:blipFill rotWithShape="0">
                <a:blip r:embed="rId2"/>
                <a:stretch>
                  <a:fillRect l="-358" r="-47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4" descr="Детский клипарт &quot;Коллекция мультяшных героев&quot;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-180528" y="2420888"/>
            <a:ext cx="3028950" cy="4525963"/>
          </a:xfrm>
          <a:prstGeom prst="rect">
            <a:avLst/>
          </a:prstGeom>
          <a:noFill/>
        </p:spPr>
      </p:pic>
      <p:pic>
        <p:nvPicPr>
          <p:cNvPr id="4" name="Picture 2" descr="ПРО ДЕНЬГИ Записи в рубрике ПРО ДЕНЬГИ Дневник РОСИЛЬ : LiveInternet - Российский Сервис Онлайн-Дневников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24328" y="5229200"/>
            <a:ext cx="1500166" cy="15001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25902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Детский клипарт &quot;Коллекция мультяшных героев&quot;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07504" y="2276872"/>
            <a:ext cx="3028950" cy="4525963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059832" y="1584393"/>
            <a:ext cx="5112568" cy="3193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Пересечение независимых событий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 Два события A и B называют независимыми, если вероятность каждого из них 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 зависит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от появления или </a:t>
            </a:r>
            <a:r>
              <a:rPr lang="ru-RU" sz="1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непоявления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другого события.</a:t>
            </a:r>
            <a:b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 Событие C называют пересечением событий A и B                     (пишут C = A∩B), если событие C означает, что 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произошли оба события A и B.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Если события 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и B независимы,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то вероятность их пересечения равна </a:t>
            </a:r>
            <a:r>
              <a:rPr lang="ru-RU" sz="14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произведению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вероятностей  событий A и B:</a:t>
            </a:r>
            <a:b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∩</a:t>
            </a:r>
            <a:r>
              <a:rPr lang="en-U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• </a:t>
            </a:r>
            <a:r>
              <a:rPr lang="en-U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400" dirty="0">
              <a:solidFill>
                <a:prstClr val="black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</a:pP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Формула сложения вероятностей совместных событий:</a:t>
            </a:r>
            <a:endParaRPr lang="ru-RU" sz="1400" dirty="0">
              <a:solidFill>
                <a:prstClr val="black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</a:pP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</a:t>
            </a:r>
            <a:r>
              <a:rPr lang="en-U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P(A U B) =P(A) + P(B)  </a:t>
            </a:r>
            <a:r>
              <a:rPr lang="en-US" sz="14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P(A∩B) </a:t>
            </a:r>
            <a:endParaRPr lang="ru-RU" sz="1400" dirty="0">
              <a:solidFill>
                <a:prstClr val="black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ПРО ДЕНЬГИ Записи в рубрике ПРО ДЕНЬГИ Дневник РОСИЛЬ : LiveInternet - Российский Сервис Онлайн-Дневников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2317" y="5040378"/>
            <a:ext cx="1500166" cy="15001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98731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Скругленный прямоугольник 25"/>
          <p:cNvSpPr/>
          <p:nvPr/>
        </p:nvSpPr>
        <p:spPr>
          <a:xfrm>
            <a:off x="3143240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2</a:t>
            </a:r>
            <a:endParaRPr lang="ru-RU" sz="4400" dirty="0"/>
          </a:p>
        </p:txBody>
      </p:sp>
      <p:sp>
        <p:nvSpPr>
          <p:cNvPr id="23" name="Выноска-облако 22"/>
          <p:cNvSpPr/>
          <p:nvPr/>
        </p:nvSpPr>
        <p:spPr>
          <a:xfrm>
            <a:off x="1979712" y="5214926"/>
            <a:ext cx="5000660" cy="1285884"/>
          </a:xfrm>
          <a:prstGeom prst="cloudCallout">
            <a:avLst>
              <a:gd name="adj1" fmla="val -63264"/>
              <a:gd name="adj2" fmla="val -81412"/>
            </a:avLst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200" dirty="0" smtClean="0">
                <a:solidFill>
                  <a:schemeClr val="tx1"/>
                </a:solidFill>
              </a:rPr>
              <a:t>Подумай...</a:t>
            </a:r>
            <a:endParaRPr lang="ru-RU" sz="5200" dirty="0">
              <a:solidFill>
                <a:schemeClr val="tx1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571472" y="1357298"/>
            <a:ext cx="8028000" cy="2664000"/>
          </a:xfrm>
          <a:prstGeom prst="round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Из 1000 собранных на заводе телевизоров 5 штук бракованных. Эксперт проверяет один наугад выбранный телевизор из этой 1000. Найдите вероятность того, что проверяемый телевизор окажется бракованным.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71472" y="285728"/>
            <a:ext cx="8028000" cy="828000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>
                <a:solidFill>
                  <a:srgbClr val="333333"/>
                </a:solidFill>
                <a:latin typeface="arial"/>
              </a:rPr>
              <a:t>Решите задачу и укажите под какой цифрой  верный ответ:2)0,5  3)0,995  4)0,005  5)0,001</a:t>
            </a:r>
            <a:endParaRPr lang="ru-RU" sz="2400" b="1" i="1" dirty="0">
              <a:solidFill>
                <a:prstClr val="white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4343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3</a:t>
            </a:r>
            <a:endParaRPr lang="ru-RU" sz="4400" dirty="0"/>
          </a:p>
        </p:txBody>
      </p:sp>
      <p:pic>
        <p:nvPicPr>
          <p:cNvPr id="1026" name="Picture 2" descr="ПРО ДЕНЬГИ Записи в рубрике ПРО ДЕНЬГИ Дневник РОСИЛЬ : LiveInternet - Российский Сервис Онлайн-Дневников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20" y="5572140"/>
            <a:ext cx="1500166" cy="1500166"/>
          </a:xfrm>
          <a:prstGeom prst="rect">
            <a:avLst/>
          </a:prstGeom>
          <a:noFill/>
        </p:spPr>
      </p:pic>
      <p:pic>
        <p:nvPicPr>
          <p:cNvPr id="1028" name="Picture 4" descr="Детский клипарт &quot;Коллекция мультяшных героев&quot;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852"/>
            <a:ext cx="2199323" cy="3286148"/>
          </a:xfrm>
          <a:prstGeom prst="rect">
            <a:avLst/>
          </a:prstGeom>
          <a:noFill/>
        </p:spPr>
      </p:pic>
      <p:sp>
        <p:nvSpPr>
          <p:cNvPr id="20" name="Скругленный прямоугольник 19"/>
          <p:cNvSpPr/>
          <p:nvPr/>
        </p:nvSpPr>
        <p:spPr>
          <a:xfrm>
            <a:off x="607219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4</a:t>
            </a:r>
            <a:endParaRPr lang="ru-RU" sz="4400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50095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5</a:t>
            </a:r>
            <a:endParaRPr lang="ru-RU" sz="4400" dirty="0"/>
          </a:p>
        </p:txBody>
      </p:sp>
      <p:sp>
        <p:nvSpPr>
          <p:cNvPr id="17" name="Выноска-облако 16"/>
          <p:cNvSpPr/>
          <p:nvPr/>
        </p:nvSpPr>
        <p:spPr>
          <a:xfrm>
            <a:off x="2000232" y="5214950"/>
            <a:ext cx="5000660" cy="1285884"/>
          </a:xfrm>
          <a:prstGeom prst="cloudCallout">
            <a:avLst>
              <a:gd name="adj1" fmla="val -63264"/>
              <a:gd name="adj2" fmla="val -81412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200" dirty="0" smtClean="0">
                <a:solidFill>
                  <a:schemeClr val="tx1"/>
                </a:solidFill>
              </a:rPr>
              <a:t>Верно!</a:t>
            </a:r>
            <a:endParaRPr lang="ru-RU" sz="5200" dirty="0">
              <a:solidFill>
                <a:schemeClr val="tx1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2915816" y="4094679"/>
            <a:ext cx="5768160" cy="102609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6000760" y="4094679"/>
            <a:ext cx="1163528" cy="998719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847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Детский клипарт &quot;Коллекция мультяшных героев&quot;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-36512" y="2332037"/>
            <a:ext cx="3028950" cy="4525963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347864" y="1417638"/>
            <a:ext cx="379816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 выборе телевизора наугад возможны 1000 исходов, событию A «выбранный телевизор — бракованный» благоприятны 5 исходов. По определению вероятности                       P(A) = 5÷1000 = 0,005. </a:t>
            </a:r>
            <a:r>
              <a:rPr lang="ru-RU" sz="2400" i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Ответ: 0,005</a:t>
            </a:r>
            <a:endParaRPr lang="ru-RU" sz="2400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Решение.</a:t>
            </a:r>
            <a:endParaRPr lang="ru-RU" dirty="0"/>
          </a:p>
        </p:txBody>
      </p:sp>
      <p:pic>
        <p:nvPicPr>
          <p:cNvPr id="6" name="Picture 2" descr="ПРО ДЕНЬГИ Записи в рубрике ПРО ДЕНЬГИ Дневник РОСИЛЬ : LiveInternet - Российский Сервис Онлайн-Дневников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312" y="5085184"/>
            <a:ext cx="1500166" cy="15001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20614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Скругленный прямоугольник 25"/>
          <p:cNvSpPr/>
          <p:nvPr/>
        </p:nvSpPr>
        <p:spPr>
          <a:xfrm>
            <a:off x="3143240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1</a:t>
            </a:r>
            <a:endParaRPr lang="ru-RU" sz="4400" dirty="0"/>
          </a:p>
        </p:txBody>
      </p:sp>
      <p:sp>
        <p:nvSpPr>
          <p:cNvPr id="23" name="Выноска-облако 22"/>
          <p:cNvSpPr/>
          <p:nvPr/>
        </p:nvSpPr>
        <p:spPr>
          <a:xfrm>
            <a:off x="1979712" y="5214926"/>
            <a:ext cx="5000660" cy="1285884"/>
          </a:xfrm>
          <a:prstGeom prst="cloudCallout">
            <a:avLst>
              <a:gd name="adj1" fmla="val -63264"/>
              <a:gd name="adj2" fmla="val -81412"/>
            </a:avLst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200" dirty="0" smtClean="0">
                <a:solidFill>
                  <a:schemeClr val="tx1"/>
                </a:solidFill>
              </a:rPr>
              <a:t>Подумай...</a:t>
            </a:r>
            <a:endParaRPr lang="ru-RU" sz="5200" dirty="0">
              <a:solidFill>
                <a:schemeClr val="tx1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571472" y="1357298"/>
            <a:ext cx="8028000" cy="2664000"/>
          </a:xfrm>
          <a:prstGeom prst="round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Для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эк­за­ме­на под­го­то­ви­ли би­ле­ты с но­ме­ра­ми от 1 до 50. Ка­ко­ва ве­ро­ят­ность того, что на­у­гад взя­тый уче­ни­ком билет имеет од­но­знач­ный номер?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71472" y="285728"/>
            <a:ext cx="8028000" cy="828000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dirty="0">
                <a:solidFill>
                  <a:srgbClr val="333333"/>
                </a:solidFill>
                <a:latin typeface="arial"/>
              </a:rPr>
              <a:t>Решите задачу и укажите под какой цифрой  верный </a:t>
            </a:r>
            <a:r>
              <a:rPr lang="ru-RU" sz="2400" dirty="0" smtClean="0">
                <a:solidFill>
                  <a:srgbClr val="333333"/>
                </a:solidFill>
                <a:latin typeface="arial"/>
              </a:rPr>
              <a:t>ответ:1)0,18   </a:t>
            </a:r>
            <a:r>
              <a:rPr lang="ru-RU" sz="2400" dirty="0">
                <a:solidFill>
                  <a:srgbClr val="333333"/>
                </a:solidFill>
                <a:latin typeface="arial"/>
              </a:rPr>
              <a:t>2)0,1   3)0,05  4)0,2</a:t>
            </a:r>
            <a:endParaRPr lang="ru-RU" sz="2400" b="1" i="1" dirty="0">
              <a:solidFill>
                <a:prstClr val="white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4343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2</a:t>
            </a:r>
            <a:endParaRPr lang="ru-RU" sz="4400" dirty="0"/>
          </a:p>
        </p:txBody>
      </p:sp>
      <p:pic>
        <p:nvPicPr>
          <p:cNvPr id="1026" name="Picture 2" descr="ПРО ДЕНЬГИ Записи в рубрике ПРО ДЕНЬГИ Дневник РОСИЛЬ : LiveInternet - Российский Сервис Онлайн-Дневников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20" y="5572140"/>
            <a:ext cx="1500166" cy="1500166"/>
          </a:xfrm>
          <a:prstGeom prst="rect">
            <a:avLst/>
          </a:prstGeom>
          <a:noFill/>
        </p:spPr>
      </p:pic>
      <p:pic>
        <p:nvPicPr>
          <p:cNvPr id="1028" name="Picture 4" descr="Детский клипарт &quot;Коллекция мультяшных героев&quot;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852"/>
            <a:ext cx="2199323" cy="3286148"/>
          </a:xfrm>
          <a:prstGeom prst="rect">
            <a:avLst/>
          </a:prstGeom>
          <a:noFill/>
        </p:spPr>
      </p:pic>
      <p:sp>
        <p:nvSpPr>
          <p:cNvPr id="20" name="Скругленный прямоугольник 19"/>
          <p:cNvSpPr/>
          <p:nvPr/>
        </p:nvSpPr>
        <p:spPr>
          <a:xfrm>
            <a:off x="607219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3</a:t>
            </a:r>
            <a:endParaRPr lang="ru-RU" sz="4400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50095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4</a:t>
            </a:r>
            <a:endParaRPr lang="ru-RU" sz="4400" dirty="0"/>
          </a:p>
        </p:txBody>
      </p:sp>
      <p:sp>
        <p:nvSpPr>
          <p:cNvPr id="17" name="Выноска-облако 16"/>
          <p:cNvSpPr/>
          <p:nvPr/>
        </p:nvSpPr>
        <p:spPr>
          <a:xfrm>
            <a:off x="2000232" y="5214950"/>
            <a:ext cx="5000660" cy="1285884"/>
          </a:xfrm>
          <a:prstGeom prst="cloudCallout">
            <a:avLst>
              <a:gd name="adj1" fmla="val -63264"/>
              <a:gd name="adj2" fmla="val -81412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200" dirty="0" smtClean="0">
                <a:solidFill>
                  <a:schemeClr val="tx1"/>
                </a:solidFill>
              </a:rPr>
              <a:t>Верно!</a:t>
            </a:r>
            <a:endParaRPr lang="ru-RU" sz="5200" dirty="0">
              <a:solidFill>
                <a:schemeClr val="tx1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2857488" y="4071942"/>
            <a:ext cx="5768160" cy="102609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3071802" y="4071942"/>
            <a:ext cx="1163528" cy="998719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847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Детский клипарт &quot;Коллекция мультяшных героев&quot;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7707" y="2204864"/>
            <a:ext cx="3028950" cy="4525963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Ре­ше­ние.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2915816" y="1600200"/>
            <a:ext cx="5770984" cy="4525963"/>
          </a:xfrm>
        </p:spPr>
        <p:txBody>
          <a:bodyPr>
            <a:norm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Всего 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было под­го­тов­ле­но 50 би­ле­тов. Среди них 9 были од­но­знач­ны­ми. Таким об­ра­зом, ве­ро­ят­ность того, что на­у­гад взя­тый уче­ни­ком билет имеет од­но­знач­ный номер равна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9:50=0,18.</a:t>
            </a:r>
            <a:r>
              <a:rPr lang="ru-RU" i="1" u="sng" spc="15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Ответ:</a:t>
            </a:r>
            <a:r>
              <a:rPr lang="ru-RU" i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0,18.</a:t>
            </a:r>
            <a:endParaRPr lang="ru-RU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8" name="Picture 2" descr="ПРО ДЕНЬГИ Записи в рубрике ПРО ДЕНЬГИ Дневник РОСИЛЬ : LiveInternet - Российский Сервис Онлайн-Дневников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52320" y="5246282"/>
            <a:ext cx="1500166" cy="15001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62771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Скругленный прямоугольник 25"/>
          <p:cNvSpPr/>
          <p:nvPr/>
        </p:nvSpPr>
        <p:spPr>
          <a:xfrm>
            <a:off x="3143240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2</a:t>
            </a:r>
            <a:endParaRPr lang="ru-RU" sz="4400" dirty="0"/>
          </a:p>
        </p:txBody>
      </p:sp>
      <p:sp>
        <p:nvSpPr>
          <p:cNvPr id="23" name="Выноска-облако 22"/>
          <p:cNvSpPr/>
          <p:nvPr/>
        </p:nvSpPr>
        <p:spPr>
          <a:xfrm>
            <a:off x="1979712" y="5214926"/>
            <a:ext cx="5000660" cy="1285884"/>
          </a:xfrm>
          <a:prstGeom prst="cloudCallout">
            <a:avLst>
              <a:gd name="adj1" fmla="val -63264"/>
              <a:gd name="adj2" fmla="val -81412"/>
            </a:avLst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200" dirty="0" smtClean="0">
                <a:solidFill>
                  <a:schemeClr val="tx1"/>
                </a:solidFill>
              </a:rPr>
              <a:t>Подумай...</a:t>
            </a:r>
            <a:endParaRPr lang="ru-RU" sz="5200" dirty="0">
              <a:solidFill>
                <a:schemeClr val="tx1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571472" y="1357298"/>
            <a:ext cx="8028000" cy="2664000"/>
          </a:xfrm>
          <a:prstGeom prst="round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чемпионате мира участвуют 16 команд. С помощью жребия их нужно разделить на четыре группы по четыре команды в каждой. В ящике вперемешку лежат карточки с номерами групп: 1, 1, 1, 1, 2, 2, 2, 2, 3, 3, 3, 3, 4, 4, 4, 4. Капитаны команд тянут по одной карточке. Какова вероятность того, что команда России окажется во второй группе?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71472" y="285728"/>
            <a:ext cx="8028000" cy="828000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>
                <a:solidFill>
                  <a:srgbClr val="333333"/>
                </a:solidFill>
                <a:latin typeface="arial"/>
              </a:rPr>
              <a:t>Решите задачу и укажите под какой цифрой  верный ответ:2)0,5  3)0,0625  4)0,25 5)0,16</a:t>
            </a:r>
            <a:endParaRPr lang="ru-RU" sz="2400" b="1" i="1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4343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3</a:t>
            </a:r>
            <a:endParaRPr lang="ru-RU" sz="4400" dirty="0"/>
          </a:p>
        </p:txBody>
      </p:sp>
      <p:pic>
        <p:nvPicPr>
          <p:cNvPr id="1026" name="Picture 2" descr="ПРО ДЕНЬГИ Записи в рубрике ПРО ДЕНЬГИ Дневник РОСИЛЬ : LiveInternet - Российский Сервис Онлайн-Дневников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20" y="5572140"/>
            <a:ext cx="1500166" cy="1500166"/>
          </a:xfrm>
          <a:prstGeom prst="rect">
            <a:avLst/>
          </a:prstGeom>
          <a:noFill/>
        </p:spPr>
      </p:pic>
      <p:pic>
        <p:nvPicPr>
          <p:cNvPr id="1028" name="Picture 4" descr="Детский клипарт &quot;Коллекция мультяшных героев&quot;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852"/>
            <a:ext cx="2199323" cy="3286148"/>
          </a:xfrm>
          <a:prstGeom prst="rect">
            <a:avLst/>
          </a:prstGeom>
          <a:noFill/>
        </p:spPr>
      </p:pic>
      <p:sp>
        <p:nvSpPr>
          <p:cNvPr id="20" name="Скругленный прямоугольник 19"/>
          <p:cNvSpPr/>
          <p:nvPr/>
        </p:nvSpPr>
        <p:spPr>
          <a:xfrm>
            <a:off x="607219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4</a:t>
            </a:r>
            <a:endParaRPr lang="ru-RU" sz="4400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50095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5</a:t>
            </a:r>
            <a:endParaRPr lang="ru-RU" sz="4400" dirty="0"/>
          </a:p>
        </p:txBody>
      </p:sp>
      <p:sp>
        <p:nvSpPr>
          <p:cNvPr id="17" name="Выноска-облако 16"/>
          <p:cNvSpPr/>
          <p:nvPr/>
        </p:nvSpPr>
        <p:spPr>
          <a:xfrm>
            <a:off x="2000232" y="5214950"/>
            <a:ext cx="5000660" cy="1285884"/>
          </a:xfrm>
          <a:prstGeom prst="cloudCallout">
            <a:avLst>
              <a:gd name="adj1" fmla="val -63264"/>
              <a:gd name="adj2" fmla="val -81412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200" dirty="0" smtClean="0">
                <a:solidFill>
                  <a:schemeClr val="tx1"/>
                </a:solidFill>
              </a:rPr>
              <a:t>Верно!</a:t>
            </a:r>
            <a:endParaRPr lang="ru-RU" sz="5200" dirty="0">
              <a:solidFill>
                <a:schemeClr val="tx1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2915816" y="4094679"/>
            <a:ext cx="5768160" cy="102609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6000760" y="4094679"/>
            <a:ext cx="1163528" cy="998719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847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Детский клипарт &quot;Коллекция мультяшных героев&quot;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07504" y="2362396"/>
            <a:ext cx="3028950" cy="4525963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Решение: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136454" y="1340768"/>
            <a:ext cx="5550346" cy="4785395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Обозначим через А событие «команда России во второй группе». Тогда количество благоприятных событий </a:t>
            </a:r>
            <a:r>
              <a:rPr 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= 4 (четыре карточки с номером 2), а общее число равновозможных событий </a:t>
            </a:r>
            <a:r>
              <a:rPr 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16 (16 карточек) по определению вероятности         </a:t>
            </a:r>
            <a:r>
              <a:rPr lang="ru-RU" sz="28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</a:t>
            </a:r>
            <a:r>
              <a:rPr lang="ru-RU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4: 16 = 0,25. </a:t>
            </a:r>
            <a:r>
              <a:rPr lang="ru-RU" sz="2800" i="1" u="sng" spc="15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Ответ:0,25</a:t>
            </a:r>
            <a:endParaRPr lang="ru-RU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/>
          </a:p>
        </p:txBody>
      </p:sp>
      <p:pic>
        <p:nvPicPr>
          <p:cNvPr id="5" name="Picture 2" descr="ПРО ДЕНЬГИ Записи в рубрике ПРО ДЕНЬГИ Дневник РОСИЛЬ : LiveInternet - Российский Сервис Онлайн-Дневников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08304" y="5157192"/>
            <a:ext cx="1500166" cy="15001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52492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Скругленный прямоугольник 25"/>
          <p:cNvSpPr/>
          <p:nvPr/>
        </p:nvSpPr>
        <p:spPr>
          <a:xfrm>
            <a:off x="3143240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1</a:t>
            </a:r>
            <a:endParaRPr lang="ru-RU" sz="4400" dirty="0"/>
          </a:p>
        </p:txBody>
      </p:sp>
      <p:sp>
        <p:nvSpPr>
          <p:cNvPr id="23" name="Выноска-облако 22"/>
          <p:cNvSpPr/>
          <p:nvPr/>
        </p:nvSpPr>
        <p:spPr>
          <a:xfrm>
            <a:off x="1979712" y="5214926"/>
            <a:ext cx="5000660" cy="1285884"/>
          </a:xfrm>
          <a:prstGeom prst="cloudCallout">
            <a:avLst>
              <a:gd name="adj1" fmla="val -63264"/>
              <a:gd name="adj2" fmla="val -81412"/>
            </a:avLst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200" dirty="0" smtClean="0">
                <a:solidFill>
                  <a:schemeClr val="tx1"/>
                </a:solidFill>
              </a:rPr>
              <a:t>Подумай...</a:t>
            </a:r>
            <a:endParaRPr lang="ru-RU" sz="5200" dirty="0">
              <a:solidFill>
                <a:schemeClr val="tx1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571472" y="1357298"/>
            <a:ext cx="8028000" cy="2664000"/>
          </a:xfrm>
          <a:prstGeom prst="round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чем­пи­о­на­те по фут­бо­лу участ­ву­ют 16 ко­манд, ко­то­рые же­ре­бьев­кой рас­пре­де­ля­ют­ся на 4 груп­пы: A, B, C и D. Ка­ко­ва ве­ро­ят­ность того, что ко­ман­да Рос­сии не по­па­да­ет в груп­пу A?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71472" y="285728"/>
            <a:ext cx="8028000" cy="828000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>
                <a:solidFill>
                  <a:srgbClr val="333333"/>
                </a:solidFill>
                <a:latin typeface="arial"/>
              </a:rPr>
              <a:t>Решите задачу и укажите под какой цифрой  верный ответ:1)0,25  2)0,75   3)0,0625  4)0,55</a:t>
            </a:r>
            <a:endParaRPr lang="ru-RU" sz="2400" b="1" i="1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4343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2</a:t>
            </a:r>
            <a:endParaRPr lang="ru-RU" sz="4400" dirty="0"/>
          </a:p>
        </p:txBody>
      </p:sp>
      <p:pic>
        <p:nvPicPr>
          <p:cNvPr id="1026" name="Picture 2" descr="ПРО ДЕНЬГИ Записи в рубрике ПРО ДЕНЬГИ Дневник РОСИЛЬ : LiveInternet - Российский Сервис Онлайн-Дневников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20" y="5572140"/>
            <a:ext cx="1500166" cy="1500166"/>
          </a:xfrm>
          <a:prstGeom prst="rect">
            <a:avLst/>
          </a:prstGeom>
          <a:noFill/>
        </p:spPr>
      </p:pic>
      <p:pic>
        <p:nvPicPr>
          <p:cNvPr id="1028" name="Picture 4" descr="Детский клипарт &quot;Коллекция мультяшных героев&quot;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852"/>
            <a:ext cx="2199323" cy="3286148"/>
          </a:xfrm>
          <a:prstGeom prst="rect">
            <a:avLst/>
          </a:prstGeom>
          <a:noFill/>
        </p:spPr>
      </p:pic>
      <p:sp>
        <p:nvSpPr>
          <p:cNvPr id="20" name="Скругленный прямоугольник 19"/>
          <p:cNvSpPr/>
          <p:nvPr/>
        </p:nvSpPr>
        <p:spPr>
          <a:xfrm>
            <a:off x="607219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3</a:t>
            </a:r>
            <a:endParaRPr lang="ru-RU" sz="4400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50095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4</a:t>
            </a:r>
            <a:endParaRPr lang="ru-RU" sz="4400" dirty="0"/>
          </a:p>
        </p:txBody>
      </p:sp>
      <p:sp>
        <p:nvSpPr>
          <p:cNvPr id="17" name="Выноска-облако 16"/>
          <p:cNvSpPr/>
          <p:nvPr/>
        </p:nvSpPr>
        <p:spPr>
          <a:xfrm>
            <a:off x="2000232" y="5214950"/>
            <a:ext cx="5000660" cy="1285884"/>
          </a:xfrm>
          <a:prstGeom prst="cloudCallout">
            <a:avLst>
              <a:gd name="adj1" fmla="val -63264"/>
              <a:gd name="adj2" fmla="val -81412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200" dirty="0" smtClean="0">
                <a:solidFill>
                  <a:schemeClr val="tx1"/>
                </a:solidFill>
              </a:rPr>
              <a:t>Верно!</a:t>
            </a:r>
            <a:endParaRPr lang="ru-RU" sz="5200" dirty="0">
              <a:solidFill>
                <a:schemeClr val="tx1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2857488" y="4071942"/>
            <a:ext cx="5768160" cy="102609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4572000" y="4071942"/>
            <a:ext cx="1163528" cy="998719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847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Скругленный прямоугольник 25"/>
          <p:cNvSpPr/>
          <p:nvPr/>
        </p:nvSpPr>
        <p:spPr>
          <a:xfrm>
            <a:off x="3143240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2</a:t>
            </a:r>
            <a:endParaRPr lang="ru-RU" sz="4400" dirty="0"/>
          </a:p>
        </p:txBody>
      </p:sp>
      <p:sp>
        <p:nvSpPr>
          <p:cNvPr id="23" name="Выноска-облако 22"/>
          <p:cNvSpPr/>
          <p:nvPr/>
        </p:nvSpPr>
        <p:spPr>
          <a:xfrm>
            <a:off x="1979712" y="5214926"/>
            <a:ext cx="5000660" cy="1285884"/>
          </a:xfrm>
          <a:prstGeom prst="cloudCallout">
            <a:avLst>
              <a:gd name="adj1" fmla="val -63264"/>
              <a:gd name="adj2" fmla="val -81412"/>
            </a:avLst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200" dirty="0" smtClean="0">
                <a:solidFill>
                  <a:schemeClr val="tx1"/>
                </a:solidFill>
              </a:rPr>
              <a:t>Подумай...</a:t>
            </a:r>
            <a:endParaRPr lang="ru-RU" sz="5200" dirty="0">
              <a:solidFill>
                <a:schemeClr val="tx1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571472" y="1357298"/>
            <a:ext cx="8028000" cy="2664000"/>
          </a:xfrm>
          <a:prstGeom prst="round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 турнир по шахматам прибыло 26 участников в том числе Коля и Толя. Для проведения жеребьевки первого тура участников случайным образом разбили на две группы по 13 человек. Найти вероятность того, что Коля и Толя попадут в разные группы.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71472" y="285728"/>
            <a:ext cx="8028000" cy="828000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>
                <a:solidFill>
                  <a:srgbClr val="333333"/>
                </a:solidFill>
                <a:latin typeface="arial"/>
              </a:rPr>
              <a:t>Решите задачу и укажите под какой цифрой  верный ответ:2)0,3  3)0,52  4)0,5   5) 0,75</a:t>
            </a:r>
            <a:endParaRPr lang="ru-RU" sz="2400" b="1" i="1" dirty="0">
              <a:solidFill>
                <a:prstClr val="white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4343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3</a:t>
            </a:r>
            <a:endParaRPr lang="ru-RU" sz="4400" dirty="0"/>
          </a:p>
        </p:txBody>
      </p:sp>
      <p:pic>
        <p:nvPicPr>
          <p:cNvPr id="1026" name="Picture 2" descr="ПРО ДЕНЬГИ Записи в рубрике ПРО ДЕНЬГИ Дневник РОСИЛЬ : LiveInternet - Российский Сервис Онлайн-Дневников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20" y="5572140"/>
            <a:ext cx="1500166" cy="1500166"/>
          </a:xfrm>
          <a:prstGeom prst="rect">
            <a:avLst/>
          </a:prstGeom>
          <a:noFill/>
        </p:spPr>
      </p:pic>
      <p:pic>
        <p:nvPicPr>
          <p:cNvPr id="1028" name="Picture 4" descr="Детский клипарт &quot;Коллекция мультяшных героев&quot;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852"/>
            <a:ext cx="2199323" cy="3286148"/>
          </a:xfrm>
          <a:prstGeom prst="rect">
            <a:avLst/>
          </a:prstGeom>
          <a:noFill/>
        </p:spPr>
      </p:pic>
      <p:sp>
        <p:nvSpPr>
          <p:cNvPr id="20" name="Скругленный прямоугольник 19"/>
          <p:cNvSpPr/>
          <p:nvPr/>
        </p:nvSpPr>
        <p:spPr>
          <a:xfrm>
            <a:off x="607219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4</a:t>
            </a:r>
            <a:endParaRPr lang="ru-RU" sz="4400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50095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5</a:t>
            </a:r>
            <a:endParaRPr lang="ru-RU" sz="4400" dirty="0"/>
          </a:p>
        </p:txBody>
      </p:sp>
      <p:sp>
        <p:nvSpPr>
          <p:cNvPr id="17" name="Выноска-облако 16"/>
          <p:cNvSpPr/>
          <p:nvPr/>
        </p:nvSpPr>
        <p:spPr>
          <a:xfrm>
            <a:off x="2000232" y="5214950"/>
            <a:ext cx="5000660" cy="1285884"/>
          </a:xfrm>
          <a:prstGeom prst="cloudCallout">
            <a:avLst>
              <a:gd name="adj1" fmla="val -63264"/>
              <a:gd name="adj2" fmla="val -81412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200" dirty="0" smtClean="0">
                <a:solidFill>
                  <a:schemeClr val="tx1"/>
                </a:solidFill>
              </a:rPr>
              <a:t>Верно!</a:t>
            </a:r>
            <a:endParaRPr lang="ru-RU" sz="5200" dirty="0">
              <a:solidFill>
                <a:schemeClr val="tx1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2915816" y="4094679"/>
            <a:ext cx="5768160" cy="102609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4572000" y="4143380"/>
            <a:ext cx="1163528" cy="998719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847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Скругленный прямоугольник 25"/>
          <p:cNvSpPr/>
          <p:nvPr/>
        </p:nvSpPr>
        <p:spPr>
          <a:xfrm>
            <a:off x="3143240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1</a:t>
            </a:r>
            <a:endParaRPr lang="ru-RU" sz="4400" dirty="0"/>
          </a:p>
        </p:txBody>
      </p:sp>
      <p:sp>
        <p:nvSpPr>
          <p:cNvPr id="23" name="Выноска-облако 22"/>
          <p:cNvSpPr/>
          <p:nvPr/>
        </p:nvSpPr>
        <p:spPr>
          <a:xfrm>
            <a:off x="1979712" y="5214926"/>
            <a:ext cx="5000660" cy="1285884"/>
          </a:xfrm>
          <a:prstGeom prst="cloudCallout">
            <a:avLst>
              <a:gd name="adj1" fmla="val -63264"/>
              <a:gd name="adj2" fmla="val -81412"/>
            </a:avLst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200" dirty="0" smtClean="0">
                <a:solidFill>
                  <a:schemeClr val="tx1"/>
                </a:solidFill>
              </a:rPr>
              <a:t>Подумай...</a:t>
            </a:r>
            <a:endParaRPr lang="ru-RU" sz="5200" dirty="0">
              <a:solidFill>
                <a:schemeClr val="tx1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571472" y="1357298"/>
            <a:ext cx="8028000" cy="2664000"/>
          </a:xfrm>
          <a:prstGeom prst="round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классе 16 учащихся, среди них два друга —Вадим и Сергей. Учащихся случайным образом разбивают на 4 равные группы. Найдите вероятность того, что Вадим и Сергей окажутся в одной группе.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71472" y="285728"/>
            <a:ext cx="8028000" cy="828000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>
                <a:solidFill>
                  <a:srgbClr val="333333"/>
                </a:solidFill>
                <a:latin typeface="arial"/>
              </a:rPr>
              <a:t>Решите задачу и укажите под какой цифрой  верный ответ:1)0,2   2)0,25  3)0,5   4)0,375</a:t>
            </a:r>
            <a:endParaRPr lang="ru-RU" sz="2400" b="1" i="1" dirty="0">
              <a:solidFill>
                <a:prstClr val="white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4343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2</a:t>
            </a:r>
            <a:endParaRPr lang="ru-RU" sz="4400" dirty="0"/>
          </a:p>
        </p:txBody>
      </p:sp>
      <p:pic>
        <p:nvPicPr>
          <p:cNvPr id="1026" name="Picture 2" descr="ПРО ДЕНЬГИ Записи в рубрике ПРО ДЕНЬГИ Дневник РОСИЛЬ : LiveInternet - Российский Сервис Онлайн-Дневников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20" y="5572140"/>
            <a:ext cx="1500166" cy="1500166"/>
          </a:xfrm>
          <a:prstGeom prst="rect">
            <a:avLst/>
          </a:prstGeom>
          <a:noFill/>
        </p:spPr>
      </p:pic>
      <p:pic>
        <p:nvPicPr>
          <p:cNvPr id="1028" name="Picture 4" descr="Детский клипарт &quot;Коллекция мультяшных героев&quot;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852"/>
            <a:ext cx="2199323" cy="3286148"/>
          </a:xfrm>
          <a:prstGeom prst="rect">
            <a:avLst/>
          </a:prstGeom>
          <a:noFill/>
        </p:spPr>
      </p:pic>
      <p:sp>
        <p:nvSpPr>
          <p:cNvPr id="20" name="Скругленный прямоугольник 19"/>
          <p:cNvSpPr/>
          <p:nvPr/>
        </p:nvSpPr>
        <p:spPr>
          <a:xfrm>
            <a:off x="607219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3</a:t>
            </a:r>
            <a:endParaRPr lang="ru-RU" sz="4400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50095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4</a:t>
            </a:r>
            <a:endParaRPr lang="ru-RU" sz="4400" dirty="0"/>
          </a:p>
        </p:txBody>
      </p:sp>
      <p:sp>
        <p:nvSpPr>
          <p:cNvPr id="17" name="Выноска-облако 16"/>
          <p:cNvSpPr/>
          <p:nvPr/>
        </p:nvSpPr>
        <p:spPr>
          <a:xfrm>
            <a:off x="2000232" y="5214950"/>
            <a:ext cx="5000660" cy="1285884"/>
          </a:xfrm>
          <a:prstGeom prst="cloudCallout">
            <a:avLst>
              <a:gd name="adj1" fmla="val -63264"/>
              <a:gd name="adj2" fmla="val -81412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200" dirty="0" smtClean="0">
                <a:solidFill>
                  <a:schemeClr val="tx1"/>
                </a:solidFill>
              </a:rPr>
              <a:t>Верно!</a:t>
            </a:r>
            <a:endParaRPr lang="ru-RU" sz="5200" dirty="0">
              <a:solidFill>
                <a:schemeClr val="tx1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2857488" y="4071942"/>
            <a:ext cx="5768160" cy="102609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3051282" y="4073355"/>
            <a:ext cx="1163528" cy="998719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847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Скругленный прямоугольник 25"/>
          <p:cNvSpPr/>
          <p:nvPr/>
        </p:nvSpPr>
        <p:spPr>
          <a:xfrm>
            <a:off x="3143240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2</a:t>
            </a:r>
            <a:endParaRPr lang="ru-RU" sz="4400" dirty="0"/>
          </a:p>
        </p:txBody>
      </p:sp>
      <p:sp>
        <p:nvSpPr>
          <p:cNvPr id="23" name="Выноска-облако 22"/>
          <p:cNvSpPr/>
          <p:nvPr/>
        </p:nvSpPr>
        <p:spPr>
          <a:xfrm>
            <a:off x="1979712" y="5214926"/>
            <a:ext cx="5000660" cy="1285884"/>
          </a:xfrm>
          <a:prstGeom prst="cloudCallout">
            <a:avLst>
              <a:gd name="adj1" fmla="val -63264"/>
              <a:gd name="adj2" fmla="val -81412"/>
            </a:avLst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200" dirty="0" smtClean="0">
                <a:solidFill>
                  <a:schemeClr val="tx1"/>
                </a:solidFill>
              </a:rPr>
              <a:t>Подумай...</a:t>
            </a:r>
            <a:endParaRPr lang="ru-RU" sz="5200" dirty="0">
              <a:solidFill>
                <a:schemeClr val="tx1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571472" y="1357298"/>
            <a:ext cx="8028000" cy="2664000"/>
          </a:xfrm>
          <a:prstGeom prst="round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классе 21 учащийся, среди них два друга — Вадим и Олег. Класс случайным образом разбивают на 3 равные группы. Найдите вероятность того, что Вадим и Олег окажутся в одной группе.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56649" y="303616"/>
            <a:ext cx="8028000" cy="828000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>
                <a:solidFill>
                  <a:srgbClr val="333333"/>
                </a:solidFill>
                <a:latin typeface="arial"/>
              </a:rPr>
              <a:t>Решите задачу и укажите под какой цифрой  верный ответ:2)0,375   3)0,3  4)0,2    5)0,1</a:t>
            </a:r>
            <a:endParaRPr lang="ru-RU" sz="2400" b="1" i="1" dirty="0">
              <a:solidFill>
                <a:prstClr val="white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4343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3</a:t>
            </a:r>
            <a:endParaRPr lang="ru-RU" sz="4400" dirty="0"/>
          </a:p>
        </p:txBody>
      </p:sp>
      <p:pic>
        <p:nvPicPr>
          <p:cNvPr id="1026" name="Picture 2" descr="ПРО ДЕНЬГИ Записи в рубрике ПРО ДЕНЬГИ Дневник РОСИЛЬ : LiveInternet - Российский Сервис Онлайн-Дневников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20" y="5572140"/>
            <a:ext cx="1500166" cy="1500166"/>
          </a:xfrm>
          <a:prstGeom prst="rect">
            <a:avLst/>
          </a:prstGeom>
          <a:noFill/>
        </p:spPr>
      </p:pic>
      <p:pic>
        <p:nvPicPr>
          <p:cNvPr id="1028" name="Picture 4" descr="Детский клипарт &quot;Коллекция мультяшных героев&quot;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852"/>
            <a:ext cx="2199323" cy="3286148"/>
          </a:xfrm>
          <a:prstGeom prst="rect">
            <a:avLst/>
          </a:prstGeom>
          <a:noFill/>
        </p:spPr>
      </p:pic>
      <p:sp>
        <p:nvSpPr>
          <p:cNvPr id="20" name="Скругленный прямоугольник 19"/>
          <p:cNvSpPr/>
          <p:nvPr/>
        </p:nvSpPr>
        <p:spPr>
          <a:xfrm>
            <a:off x="607219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4</a:t>
            </a:r>
            <a:endParaRPr lang="ru-RU" sz="4400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50095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5</a:t>
            </a:r>
            <a:endParaRPr lang="ru-RU" sz="4400" dirty="0"/>
          </a:p>
        </p:txBody>
      </p:sp>
      <p:sp>
        <p:nvSpPr>
          <p:cNvPr id="17" name="Выноска-облако 16"/>
          <p:cNvSpPr/>
          <p:nvPr/>
        </p:nvSpPr>
        <p:spPr>
          <a:xfrm>
            <a:off x="2000232" y="5214950"/>
            <a:ext cx="5000660" cy="1285884"/>
          </a:xfrm>
          <a:prstGeom prst="cloudCallout">
            <a:avLst>
              <a:gd name="adj1" fmla="val -63264"/>
              <a:gd name="adj2" fmla="val -81412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200" dirty="0" smtClean="0">
                <a:solidFill>
                  <a:schemeClr val="tx1"/>
                </a:solidFill>
              </a:rPr>
              <a:t>Верно!</a:t>
            </a:r>
            <a:endParaRPr lang="ru-RU" sz="5200" dirty="0">
              <a:solidFill>
                <a:schemeClr val="tx1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2915816" y="4094679"/>
            <a:ext cx="5768160" cy="102609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4572000" y="4071942"/>
            <a:ext cx="1163528" cy="998719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847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Скругленный прямоугольник 25"/>
          <p:cNvSpPr/>
          <p:nvPr/>
        </p:nvSpPr>
        <p:spPr>
          <a:xfrm>
            <a:off x="3143240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3</a:t>
            </a:r>
            <a:endParaRPr lang="ru-RU" sz="4400" dirty="0"/>
          </a:p>
        </p:txBody>
      </p:sp>
      <p:sp>
        <p:nvSpPr>
          <p:cNvPr id="23" name="Выноска-облако 22"/>
          <p:cNvSpPr/>
          <p:nvPr/>
        </p:nvSpPr>
        <p:spPr>
          <a:xfrm>
            <a:off x="1979712" y="5214926"/>
            <a:ext cx="5000660" cy="1285884"/>
          </a:xfrm>
          <a:prstGeom prst="cloudCallout">
            <a:avLst>
              <a:gd name="adj1" fmla="val -63264"/>
              <a:gd name="adj2" fmla="val -81412"/>
            </a:avLst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200" dirty="0" smtClean="0">
                <a:solidFill>
                  <a:schemeClr val="tx1"/>
                </a:solidFill>
              </a:rPr>
              <a:t>Подумай...</a:t>
            </a:r>
            <a:endParaRPr lang="ru-RU" sz="5200" dirty="0">
              <a:solidFill>
                <a:schemeClr val="tx1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571472" y="1357298"/>
            <a:ext cx="8028000" cy="2664000"/>
          </a:xfrm>
          <a:prstGeom prst="round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Перед началом первого тура чемпионата по настольному теннису участников разбивают на игровые пары случайным образом с помощью жребия. Всего в чемпионате участвует 16 спортсменов, среди которых 7 участников из России, в том числе Платон Карпов. Найдите вероятность того, что в первом туре Платон Карпов будет играть с каким-либо спортсменом из России?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71472" y="285728"/>
            <a:ext cx="8028000" cy="828000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>
                <a:solidFill>
                  <a:srgbClr val="333333"/>
                </a:solidFill>
                <a:latin typeface="arial"/>
              </a:rPr>
              <a:t>Решите задачу и укажите под какой цифрой  верный ответ:3)0,3   4)0,25  5)0,5  6) 0,4</a:t>
            </a:r>
            <a:endParaRPr lang="ru-RU" sz="2400" b="1" i="1" dirty="0">
              <a:solidFill>
                <a:prstClr val="white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4343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4</a:t>
            </a:r>
            <a:endParaRPr lang="ru-RU" sz="4400" dirty="0"/>
          </a:p>
        </p:txBody>
      </p:sp>
      <p:pic>
        <p:nvPicPr>
          <p:cNvPr id="1026" name="Picture 2" descr="ПРО ДЕНЬГИ Записи в рубрике ПРО ДЕНЬГИ Дневник РОСИЛЬ : LiveInternet - Российский Сервис Онлайн-Дневников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20" y="5572140"/>
            <a:ext cx="1500166" cy="1500166"/>
          </a:xfrm>
          <a:prstGeom prst="rect">
            <a:avLst/>
          </a:prstGeom>
          <a:noFill/>
        </p:spPr>
      </p:pic>
      <p:pic>
        <p:nvPicPr>
          <p:cNvPr id="1028" name="Picture 4" descr="Детский клипарт &quot;Коллекция мультяшных героев&quot;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852"/>
            <a:ext cx="2199323" cy="3286148"/>
          </a:xfrm>
          <a:prstGeom prst="rect">
            <a:avLst/>
          </a:prstGeom>
          <a:noFill/>
        </p:spPr>
      </p:pic>
      <p:sp>
        <p:nvSpPr>
          <p:cNvPr id="20" name="Скругленный прямоугольник 19"/>
          <p:cNvSpPr/>
          <p:nvPr/>
        </p:nvSpPr>
        <p:spPr>
          <a:xfrm>
            <a:off x="607219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5</a:t>
            </a:r>
            <a:endParaRPr lang="ru-RU" sz="4400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50095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6</a:t>
            </a:r>
            <a:endParaRPr lang="ru-RU" sz="4400" dirty="0"/>
          </a:p>
        </p:txBody>
      </p:sp>
      <p:sp>
        <p:nvSpPr>
          <p:cNvPr id="17" name="Выноска-облако 16"/>
          <p:cNvSpPr/>
          <p:nvPr/>
        </p:nvSpPr>
        <p:spPr>
          <a:xfrm>
            <a:off x="2000232" y="5214950"/>
            <a:ext cx="5000660" cy="1285884"/>
          </a:xfrm>
          <a:prstGeom prst="cloudCallout">
            <a:avLst>
              <a:gd name="adj1" fmla="val -63264"/>
              <a:gd name="adj2" fmla="val -81412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200" dirty="0" smtClean="0">
                <a:solidFill>
                  <a:schemeClr val="tx1"/>
                </a:solidFill>
              </a:rPr>
              <a:t>Верно!</a:t>
            </a:r>
            <a:endParaRPr lang="ru-RU" sz="5200" dirty="0">
              <a:solidFill>
                <a:schemeClr val="tx1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2857488" y="4071942"/>
            <a:ext cx="5768160" cy="102609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7429520" y="4071942"/>
            <a:ext cx="1163528" cy="998719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847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Скругленный прямоугольник 25"/>
          <p:cNvSpPr/>
          <p:nvPr/>
        </p:nvSpPr>
        <p:spPr>
          <a:xfrm>
            <a:off x="3143240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1</a:t>
            </a:r>
            <a:endParaRPr lang="ru-RU" sz="4400" dirty="0"/>
          </a:p>
        </p:txBody>
      </p:sp>
      <p:sp>
        <p:nvSpPr>
          <p:cNvPr id="23" name="Выноска-облако 22"/>
          <p:cNvSpPr/>
          <p:nvPr/>
        </p:nvSpPr>
        <p:spPr>
          <a:xfrm>
            <a:off x="1979712" y="5214926"/>
            <a:ext cx="5000660" cy="1285884"/>
          </a:xfrm>
          <a:prstGeom prst="cloudCallout">
            <a:avLst>
              <a:gd name="adj1" fmla="val -63264"/>
              <a:gd name="adj2" fmla="val -81412"/>
            </a:avLst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200" dirty="0" smtClean="0">
                <a:solidFill>
                  <a:schemeClr val="tx1"/>
                </a:solidFill>
              </a:rPr>
              <a:t>Подумай...</a:t>
            </a:r>
            <a:endParaRPr lang="ru-RU" sz="5200" dirty="0">
              <a:solidFill>
                <a:schemeClr val="tx1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571472" y="1357298"/>
            <a:ext cx="8028000" cy="2664000"/>
          </a:xfrm>
          <a:prstGeom prst="round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слу­чай­ном экс­пе­ри­мен­те сим­мет­рич­ную мо­не­ту бро­са­ют 2 раза. Най­ди­те ве­ро­ят­ность того, что орел вы­па­дет ровно 1 раз. 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71472" y="285728"/>
            <a:ext cx="8028000" cy="828000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>
                <a:solidFill>
                  <a:srgbClr val="333333"/>
                </a:solidFill>
                <a:latin typeface="arial"/>
              </a:rPr>
              <a:t>Решите задачу и укажите под какой цифрой  верный ответ:1)0,3  2)0,75   3) 0,5    4)0,25</a:t>
            </a:r>
            <a:endParaRPr lang="ru-RU" sz="2400" b="1" i="1" dirty="0">
              <a:solidFill>
                <a:prstClr val="white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4343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2</a:t>
            </a:r>
            <a:endParaRPr lang="ru-RU" sz="4400" dirty="0"/>
          </a:p>
        </p:txBody>
      </p:sp>
      <p:pic>
        <p:nvPicPr>
          <p:cNvPr id="1026" name="Picture 2" descr="ПРО ДЕНЬГИ Записи в рубрике ПРО ДЕНЬГИ Дневник РОСИЛЬ : LiveInternet - Российский Сервис Онлайн-Дневников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20" y="5572140"/>
            <a:ext cx="1500166" cy="1500166"/>
          </a:xfrm>
          <a:prstGeom prst="rect">
            <a:avLst/>
          </a:prstGeom>
          <a:noFill/>
        </p:spPr>
      </p:pic>
      <p:pic>
        <p:nvPicPr>
          <p:cNvPr id="1028" name="Picture 4" descr="Детский клипарт &quot;Коллекция мультяшных героев&quot;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852"/>
            <a:ext cx="2199323" cy="3286148"/>
          </a:xfrm>
          <a:prstGeom prst="rect">
            <a:avLst/>
          </a:prstGeom>
          <a:noFill/>
        </p:spPr>
      </p:pic>
      <p:sp>
        <p:nvSpPr>
          <p:cNvPr id="20" name="Скругленный прямоугольник 19"/>
          <p:cNvSpPr/>
          <p:nvPr/>
        </p:nvSpPr>
        <p:spPr>
          <a:xfrm>
            <a:off x="607219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3</a:t>
            </a:r>
            <a:endParaRPr lang="ru-RU" sz="4400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50095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4</a:t>
            </a:r>
            <a:endParaRPr lang="ru-RU" sz="4400" dirty="0"/>
          </a:p>
        </p:txBody>
      </p:sp>
      <p:sp>
        <p:nvSpPr>
          <p:cNvPr id="17" name="Выноска-облако 16"/>
          <p:cNvSpPr/>
          <p:nvPr/>
        </p:nvSpPr>
        <p:spPr>
          <a:xfrm>
            <a:off x="2000232" y="5214950"/>
            <a:ext cx="5000660" cy="1285884"/>
          </a:xfrm>
          <a:prstGeom prst="cloudCallout">
            <a:avLst>
              <a:gd name="adj1" fmla="val -63264"/>
              <a:gd name="adj2" fmla="val -81412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200" dirty="0" smtClean="0">
                <a:solidFill>
                  <a:schemeClr val="tx1"/>
                </a:solidFill>
              </a:rPr>
              <a:t>Верно!</a:t>
            </a:r>
            <a:endParaRPr lang="ru-RU" sz="5200" dirty="0">
              <a:solidFill>
                <a:schemeClr val="tx1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2857488" y="4071942"/>
            <a:ext cx="5768160" cy="102609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5980240" y="4071942"/>
            <a:ext cx="1163528" cy="998719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847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Скругленный прямоугольник 25"/>
          <p:cNvSpPr/>
          <p:nvPr/>
        </p:nvSpPr>
        <p:spPr>
          <a:xfrm>
            <a:off x="3143240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1</a:t>
            </a:r>
            <a:endParaRPr lang="ru-RU" sz="4400" dirty="0"/>
          </a:p>
        </p:txBody>
      </p:sp>
      <p:sp>
        <p:nvSpPr>
          <p:cNvPr id="23" name="Выноска-облако 22"/>
          <p:cNvSpPr/>
          <p:nvPr/>
        </p:nvSpPr>
        <p:spPr>
          <a:xfrm>
            <a:off x="1979712" y="5214926"/>
            <a:ext cx="5000660" cy="1285884"/>
          </a:xfrm>
          <a:prstGeom prst="cloudCallout">
            <a:avLst>
              <a:gd name="adj1" fmla="val -63264"/>
              <a:gd name="adj2" fmla="val -81412"/>
            </a:avLst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200" dirty="0" smtClean="0">
                <a:solidFill>
                  <a:schemeClr val="tx1"/>
                </a:solidFill>
              </a:rPr>
              <a:t>Подумай...</a:t>
            </a:r>
            <a:endParaRPr lang="ru-RU" sz="5200" dirty="0">
              <a:solidFill>
                <a:schemeClr val="tx1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571472" y="1357298"/>
            <a:ext cx="8028000" cy="2664000"/>
          </a:xfrm>
          <a:prstGeom prst="round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случайном эксперименте симметричную монету бросают дважды. Найдите вероятность того, что орёл не выпадет ни разу</a:t>
            </a:r>
            <a:endParaRPr lang="ru-RU" sz="4400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71472" y="285728"/>
            <a:ext cx="8028000" cy="828000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>
                <a:solidFill>
                  <a:srgbClr val="333333"/>
                </a:solidFill>
                <a:latin typeface="arial"/>
              </a:rPr>
              <a:t>Решите задачу и укажите под какой цифрой  верный ответ:1)0,15  2)0,25  3)0,5  4) 0,95</a:t>
            </a:r>
            <a:endParaRPr lang="ru-RU" sz="2400" b="1" i="1" dirty="0">
              <a:solidFill>
                <a:prstClr val="white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4343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2</a:t>
            </a:r>
            <a:endParaRPr lang="ru-RU" sz="4400" dirty="0"/>
          </a:p>
        </p:txBody>
      </p:sp>
      <p:pic>
        <p:nvPicPr>
          <p:cNvPr id="1026" name="Picture 2" descr="ПРО ДЕНЬГИ Записи в рубрике ПРО ДЕНЬГИ Дневник РОСИЛЬ : LiveInternet - Российский Сервис Онлайн-Дневников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20" y="5572140"/>
            <a:ext cx="1500166" cy="1500166"/>
          </a:xfrm>
          <a:prstGeom prst="rect">
            <a:avLst/>
          </a:prstGeom>
          <a:noFill/>
        </p:spPr>
      </p:pic>
      <p:pic>
        <p:nvPicPr>
          <p:cNvPr id="1028" name="Picture 4" descr="Детский клипарт &quot;Коллекция мультяшных героев&quot;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852"/>
            <a:ext cx="2199323" cy="3286148"/>
          </a:xfrm>
          <a:prstGeom prst="rect">
            <a:avLst/>
          </a:prstGeom>
          <a:noFill/>
        </p:spPr>
      </p:pic>
      <p:sp>
        <p:nvSpPr>
          <p:cNvPr id="20" name="Скругленный прямоугольник 19"/>
          <p:cNvSpPr/>
          <p:nvPr/>
        </p:nvSpPr>
        <p:spPr>
          <a:xfrm>
            <a:off x="607219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3</a:t>
            </a:r>
            <a:endParaRPr lang="ru-RU" sz="4400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50095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4</a:t>
            </a:r>
            <a:endParaRPr lang="ru-RU" sz="4400" dirty="0"/>
          </a:p>
        </p:txBody>
      </p:sp>
      <p:sp>
        <p:nvSpPr>
          <p:cNvPr id="17" name="Выноска-облако 16"/>
          <p:cNvSpPr/>
          <p:nvPr/>
        </p:nvSpPr>
        <p:spPr>
          <a:xfrm>
            <a:off x="2000232" y="5214950"/>
            <a:ext cx="5000660" cy="1285884"/>
          </a:xfrm>
          <a:prstGeom prst="cloudCallout">
            <a:avLst>
              <a:gd name="adj1" fmla="val -63264"/>
              <a:gd name="adj2" fmla="val -81412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200" dirty="0" smtClean="0">
                <a:solidFill>
                  <a:schemeClr val="tx1"/>
                </a:solidFill>
              </a:rPr>
              <a:t>Верно!</a:t>
            </a:r>
            <a:endParaRPr lang="ru-RU" sz="5200" dirty="0">
              <a:solidFill>
                <a:schemeClr val="tx1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2857488" y="4071942"/>
            <a:ext cx="5768160" cy="102609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4572000" y="4071942"/>
            <a:ext cx="1163528" cy="998719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847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Скругленный прямоугольник 25"/>
          <p:cNvSpPr/>
          <p:nvPr/>
        </p:nvSpPr>
        <p:spPr>
          <a:xfrm>
            <a:off x="3143240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2</a:t>
            </a:r>
            <a:endParaRPr lang="ru-RU" sz="4400" dirty="0"/>
          </a:p>
        </p:txBody>
      </p:sp>
      <p:sp>
        <p:nvSpPr>
          <p:cNvPr id="23" name="Выноска-облако 22"/>
          <p:cNvSpPr/>
          <p:nvPr/>
        </p:nvSpPr>
        <p:spPr>
          <a:xfrm>
            <a:off x="1979712" y="5214926"/>
            <a:ext cx="5000660" cy="1285884"/>
          </a:xfrm>
          <a:prstGeom prst="cloudCallout">
            <a:avLst>
              <a:gd name="adj1" fmla="val -63264"/>
              <a:gd name="adj2" fmla="val -81412"/>
            </a:avLst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200" dirty="0" smtClean="0">
                <a:solidFill>
                  <a:schemeClr val="tx1"/>
                </a:solidFill>
              </a:rPr>
              <a:t>Подумай...</a:t>
            </a:r>
            <a:endParaRPr lang="ru-RU" sz="5200" dirty="0">
              <a:solidFill>
                <a:schemeClr val="tx1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571472" y="1357298"/>
            <a:ext cx="8028000" cy="2664000"/>
          </a:xfrm>
          <a:prstGeom prst="round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случайном эксперименте симметричную монету бросают трижды. Найдите вероятность того, что орёл не выпадет ни разу.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71472" y="285728"/>
            <a:ext cx="8028000" cy="828000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>
                <a:solidFill>
                  <a:srgbClr val="333333"/>
                </a:solidFill>
                <a:latin typeface="arial"/>
              </a:rPr>
              <a:t>Решите задачу и укажите под какой цифрой  верный ответ:2)0,375  3)0,125  4)0,5   5)0625</a:t>
            </a:r>
            <a:endParaRPr lang="ru-RU" sz="2400" b="1" i="1" dirty="0">
              <a:solidFill>
                <a:prstClr val="white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4343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3</a:t>
            </a:r>
            <a:endParaRPr lang="ru-RU" sz="4400" dirty="0"/>
          </a:p>
        </p:txBody>
      </p:sp>
      <p:pic>
        <p:nvPicPr>
          <p:cNvPr id="1026" name="Picture 2" descr="ПРО ДЕНЬГИ Записи в рубрике ПРО ДЕНЬГИ Дневник РОСИЛЬ : LiveInternet - Российский Сервис Онлайн-Дневников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20" y="5572140"/>
            <a:ext cx="1500166" cy="1500166"/>
          </a:xfrm>
          <a:prstGeom prst="rect">
            <a:avLst/>
          </a:prstGeom>
          <a:noFill/>
        </p:spPr>
      </p:pic>
      <p:pic>
        <p:nvPicPr>
          <p:cNvPr id="1028" name="Picture 4" descr="Детский клипарт &quot;Коллекция мультяшных героев&quot;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852"/>
            <a:ext cx="2199323" cy="3286148"/>
          </a:xfrm>
          <a:prstGeom prst="rect">
            <a:avLst/>
          </a:prstGeom>
          <a:noFill/>
        </p:spPr>
      </p:pic>
      <p:sp>
        <p:nvSpPr>
          <p:cNvPr id="20" name="Скругленный прямоугольник 19"/>
          <p:cNvSpPr/>
          <p:nvPr/>
        </p:nvSpPr>
        <p:spPr>
          <a:xfrm>
            <a:off x="607219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4</a:t>
            </a:r>
            <a:endParaRPr lang="ru-RU" sz="4400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50095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5</a:t>
            </a:r>
            <a:endParaRPr lang="ru-RU" sz="4400" dirty="0"/>
          </a:p>
        </p:txBody>
      </p:sp>
      <p:sp>
        <p:nvSpPr>
          <p:cNvPr id="17" name="Выноска-облако 16"/>
          <p:cNvSpPr/>
          <p:nvPr/>
        </p:nvSpPr>
        <p:spPr>
          <a:xfrm>
            <a:off x="2000232" y="5214950"/>
            <a:ext cx="5000660" cy="1285884"/>
          </a:xfrm>
          <a:prstGeom prst="cloudCallout">
            <a:avLst>
              <a:gd name="adj1" fmla="val -63264"/>
              <a:gd name="adj2" fmla="val -81412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200" dirty="0" smtClean="0">
                <a:solidFill>
                  <a:schemeClr val="tx1"/>
                </a:solidFill>
              </a:rPr>
              <a:t>Верно!</a:t>
            </a:r>
            <a:endParaRPr lang="ru-RU" sz="5200" dirty="0">
              <a:solidFill>
                <a:schemeClr val="tx1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2915816" y="4094679"/>
            <a:ext cx="5768160" cy="102609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4572000" y="4073355"/>
            <a:ext cx="1163528" cy="998719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847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Скругленный прямоугольник 25"/>
          <p:cNvSpPr/>
          <p:nvPr/>
        </p:nvSpPr>
        <p:spPr>
          <a:xfrm>
            <a:off x="3143240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2</a:t>
            </a:r>
            <a:endParaRPr lang="ru-RU" sz="4400" dirty="0"/>
          </a:p>
        </p:txBody>
      </p:sp>
      <p:sp>
        <p:nvSpPr>
          <p:cNvPr id="23" name="Выноска-облако 22"/>
          <p:cNvSpPr/>
          <p:nvPr/>
        </p:nvSpPr>
        <p:spPr>
          <a:xfrm>
            <a:off x="1979712" y="5214926"/>
            <a:ext cx="5000660" cy="1285884"/>
          </a:xfrm>
          <a:prstGeom prst="cloudCallout">
            <a:avLst>
              <a:gd name="adj1" fmla="val -63264"/>
              <a:gd name="adj2" fmla="val -81412"/>
            </a:avLst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200" dirty="0" smtClean="0">
                <a:solidFill>
                  <a:schemeClr val="tx1"/>
                </a:solidFill>
              </a:rPr>
              <a:t>Подумай...</a:t>
            </a:r>
            <a:endParaRPr lang="ru-RU" sz="5200" dirty="0">
              <a:solidFill>
                <a:schemeClr val="tx1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571472" y="1357298"/>
            <a:ext cx="8028000" cy="2664000"/>
          </a:xfrm>
          <a:prstGeom prst="round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случайном эксперименте симметричную монету бросают четырежды. Найдите вероятность того, что орёл выпадет ровно 2 раза.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71472" y="285728"/>
            <a:ext cx="8028000" cy="828000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>
                <a:solidFill>
                  <a:srgbClr val="333333"/>
                </a:solidFill>
                <a:latin typeface="arial"/>
              </a:rPr>
              <a:t>Решите задачу и укажите под какой цифрой  верный ответ:2)0,5   3)0,25   4)0,1    5)0,75</a:t>
            </a:r>
            <a:endParaRPr lang="ru-RU" sz="2400" b="1" i="1" dirty="0">
              <a:solidFill>
                <a:prstClr val="white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4343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3</a:t>
            </a:r>
            <a:endParaRPr lang="ru-RU" sz="4400" dirty="0"/>
          </a:p>
        </p:txBody>
      </p:sp>
      <p:pic>
        <p:nvPicPr>
          <p:cNvPr id="1026" name="Picture 2" descr="ПРО ДЕНЬГИ Записи в рубрике ПРО ДЕНЬГИ Дневник РОСИЛЬ : LiveInternet - Российский Сервис Онлайн-Дневников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20" y="5572140"/>
            <a:ext cx="1500166" cy="1500166"/>
          </a:xfrm>
          <a:prstGeom prst="rect">
            <a:avLst/>
          </a:prstGeom>
          <a:noFill/>
        </p:spPr>
      </p:pic>
      <p:pic>
        <p:nvPicPr>
          <p:cNvPr id="1028" name="Picture 4" descr="Детский клипарт &quot;Коллекция мультяшных героев&quot;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852"/>
            <a:ext cx="2199323" cy="3286148"/>
          </a:xfrm>
          <a:prstGeom prst="rect">
            <a:avLst/>
          </a:prstGeom>
          <a:noFill/>
        </p:spPr>
      </p:pic>
      <p:sp>
        <p:nvSpPr>
          <p:cNvPr id="20" name="Скругленный прямоугольник 19"/>
          <p:cNvSpPr/>
          <p:nvPr/>
        </p:nvSpPr>
        <p:spPr>
          <a:xfrm>
            <a:off x="607219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4</a:t>
            </a:r>
            <a:endParaRPr lang="ru-RU" sz="4400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50095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5</a:t>
            </a:r>
            <a:endParaRPr lang="ru-RU" sz="4400" dirty="0"/>
          </a:p>
        </p:txBody>
      </p:sp>
      <p:sp>
        <p:nvSpPr>
          <p:cNvPr id="17" name="Выноска-облако 16"/>
          <p:cNvSpPr/>
          <p:nvPr/>
        </p:nvSpPr>
        <p:spPr>
          <a:xfrm>
            <a:off x="2000232" y="5214950"/>
            <a:ext cx="5000660" cy="1285884"/>
          </a:xfrm>
          <a:prstGeom prst="cloudCallout">
            <a:avLst>
              <a:gd name="adj1" fmla="val -63264"/>
              <a:gd name="adj2" fmla="val -81412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200" dirty="0" smtClean="0">
                <a:solidFill>
                  <a:schemeClr val="tx1"/>
                </a:solidFill>
              </a:rPr>
              <a:t>Верно!</a:t>
            </a:r>
            <a:endParaRPr lang="ru-RU" sz="5200" dirty="0">
              <a:solidFill>
                <a:schemeClr val="tx1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2915816" y="4094679"/>
            <a:ext cx="5768160" cy="102609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4572000" y="4143380"/>
            <a:ext cx="1163528" cy="998719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847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Скругленный прямоугольник 25"/>
          <p:cNvSpPr/>
          <p:nvPr/>
        </p:nvSpPr>
        <p:spPr>
          <a:xfrm>
            <a:off x="3143240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2</a:t>
            </a:r>
            <a:endParaRPr lang="ru-RU" sz="4400" dirty="0"/>
          </a:p>
        </p:txBody>
      </p:sp>
      <p:sp>
        <p:nvSpPr>
          <p:cNvPr id="23" name="Выноска-облако 22"/>
          <p:cNvSpPr/>
          <p:nvPr/>
        </p:nvSpPr>
        <p:spPr>
          <a:xfrm>
            <a:off x="1979712" y="5214926"/>
            <a:ext cx="5000660" cy="1285884"/>
          </a:xfrm>
          <a:prstGeom prst="cloudCallout">
            <a:avLst>
              <a:gd name="adj1" fmla="val -63264"/>
              <a:gd name="adj2" fmla="val -81412"/>
            </a:avLst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200" dirty="0" smtClean="0">
                <a:solidFill>
                  <a:schemeClr val="tx1"/>
                </a:solidFill>
              </a:rPr>
              <a:t>Подумай...</a:t>
            </a:r>
            <a:endParaRPr lang="ru-RU" sz="5200" dirty="0">
              <a:solidFill>
                <a:schemeClr val="tx1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571472" y="1357298"/>
            <a:ext cx="8028000" cy="2664000"/>
          </a:xfrm>
          <a:prstGeom prst="round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8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Опре­де­ли­те ве­ро­ят­ность того, что при бро­са­нии иг­раль­но­го ку­би­ка (пра­виль­ной кости) вы­па­дет не­чет­ное число очков.</a:t>
            </a:r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71472" y="285728"/>
            <a:ext cx="8028000" cy="828000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>
                <a:solidFill>
                  <a:srgbClr val="333333"/>
                </a:solidFill>
                <a:latin typeface="arial"/>
              </a:rPr>
              <a:t>Решите задачу и укажите под какой цифрой  верный ответ:2) 0,125  3)0,6   4)0,5   5)0,2</a:t>
            </a:r>
            <a:endParaRPr lang="ru-RU" sz="2400" b="1" i="1" dirty="0">
              <a:solidFill>
                <a:prstClr val="white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4343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3</a:t>
            </a:r>
            <a:endParaRPr lang="ru-RU" sz="4400" dirty="0"/>
          </a:p>
        </p:txBody>
      </p:sp>
      <p:pic>
        <p:nvPicPr>
          <p:cNvPr id="1026" name="Picture 2" descr="ПРО ДЕНЬГИ Записи в рубрике ПРО ДЕНЬГИ Дневник РОСИЛЬ : LiveInternet - Российский Сервис Онлайн-Дневников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20" y="5572140"/>
            <a:ext cx="1500166" cy="1500166"/>
          </a:xfrm>
          <a:prstGeom prst="rect">
            <a:avLst/>
          </a:prstGeom>
          <a:noFill/>
        </p:spPr>
      </p:pic>
      <p:pic>
        <p:nvPicPr>
          <p:cNvPr id="1028" name="Picture 4" descr="Детский клипарт &quot;Коллекция мультяшных героев&quot;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852"/>
            <a:ext cx="2199323" cy="3286148"/>
          </a:xfrm>
          <a:prstGeom prst="rect">
            <a:avLst/>
          </a:prstGeom>
          <a:noFill/>
        </p:spPr>
      </p:pic>
      <p:sp>
        <p:nvSpPr>
          <p:cNvPr id="20" name="Скругленный прямоугольник 19"/>
          <p:cNvSpPr/>
          <p:nvPr/>
        </p:nvSpPr>
        <p:spPr>
          <a:xfrm>
            <a:off x="607219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4</a:t>
            </a:r>
            <a:endParaRPr lang="ru-RU" sz="4400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50095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5</a:t>
            </a:r>
            <a:endParaRPr lang="ru-RU" sz="4400" dirty="0"/>
          </a:p>
        </p:txBody>
      </p:sp>
      <p:sp>
        <p:nvSpPr>
          <p:cNvPr id="17" name="Выноска-облако 16"/>
          <p:cNvSpPr/>
          <p:nvPr/>
        </p:nvSpPr>
        <p:spPr>
          <a:xfrm>
            <a:off x="2000232" y="5214950"/>
            <a:ext cx="5000660" cy="1285884"/>
          </a:xfrm>
          <a:prstGeom prst="cloudCallout">
            <a:avLst>
              <a:gd name="adj1" fmla="val -63264"/>
              <a:gd name="adj2" fmla="val -81412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200" dirty="0" smtClean="0">
                <a:solidFill>
                  <a:schemeClr val="tx1"/>
                </a:solidFill>
              </a:rPr>
              <a:t>Верно!</a:t>
            </a:r>
            <a:endParaRPr lang="ru-RU" sz="5200" dirty="0">
              <a:solidFill>
                <a:schemeClr val="tx1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2915816" y="4094679"/>
            <a:ext cx="5768160" cy="102609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6000760" y="4094679"/>
            <a:ext cx="1163528" cy="998719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847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1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Скругленный прямоугольник 25"/>
          <p:cNvSpPr/>
          <p:nvPr/>
        </p:nvSpPr>
        <p:spPr>
          <a:xfrm>
            <a:off x="3143240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2</a:t>
            </a:r>
            <a:endParaRPr lang="ru-RU" sz="4400" dirty="0"/>
          </a:p>
        </p:txBody>
      </p:sp>
      <p:sp>
        <p:nvSpPr>
          <p:cNvPr id="23" name="Выноска-облако 22"/>
          <p:cNvSpPr/>
          <p:nvPr/>
        </p:nvSpPr>
        <p:spPr>
          <a:xfrm>
            <a:off x="1979712" y="5214926"/>
            <a:ext cx="5000660" cy="1285884"/>
          </a:xfrm>
          <a:prstGeom prst="cloudCallout">
            <a:avLst>
              <a:gd name="adj1" fmla="val -63264"/>
              <a:gd name="adj2" fmla="val -81412"/>
            </a:avLst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200" dirty="0" smtClean="0">
                <a:solidFill>
                  <a:schemeClr val="tx1"/>
                </a:solidFill>
              </a:rPr>
              <a:t>Подумай...</a:t>
            </a:r>
            <a:endParaRPr lang="ru-RU" sz="5200" dirty="0">
              <a:solidFill>
                <a:schemeClr val="tx1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571472" y="1357298"/>
            <a:ext cx="8028000" cy="2664000"/>
          </a:xfrm>
          <a:prstGeom prst="round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Ве­ро­ят­ность того, что новая ша­ри­ко­вая ручка пишет плохо (или не пишет), равна 0,19. По­ку­па­тель в ма­га­зи­не вы­би­ра­ет одну такую ручку. Най­ди­те ве­ро­ят­ность того, что эта ручка пишет хо­ро­шо.</a:t>
            </a: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71472" y="285728"/>
            <a:ext cx="8028000" cy="828000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>
                <a:solidFill>
                  <a:srgbClr val="333333"/>
                </a:solidFill>
                <a:latin typeface="arial"/>
              </a:rPr>
              <a:t>Решите задачу и укажите под какой цифрой  верный ответ:2) 0,9   3)0,81  4) 0,25  5)0,19</a:t>
            </a:r>
            <a:endParaRPr lang="ru-RU" sz="2400" b="1" i="1" dirty="0">
              <a:solidFill>
                <a:prstClr val="white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64343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3</a:t>
            </a:r>
            <a:endParaRPr lang="ru-RU" sz="4400" dirty="0"/>
          </a:p>
        </p:txBody>
      </p:sp>
      <p:pic>
        <p:nvPicPr>
          <p:cNvPr id="1026" name="Picture 2" descr="ПРО ДЕНЬГИ Записи в рубрике ПРО ДЕНЬГИ Дневник РОСИЛЬ : LiveInternet - Российский Сервис Онлайн-Дневников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20" y="5572140"/>
            <a:ext cx="1500166" cy="1500166"/>
          </a:xfrm>
          <a:prstGeom prst="rect">
            <a:avLst/>
          </a:prstGeom>
          <a:noFill/>
        </p:spPr>
      </p:pic>
      <p:pic>
        <p:nvPicPr>
          <p:cNvPr id="1028" name="Picture 4" descr="Детский клипарт &quot;Коллекция мультяшных героев&quot;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852"/>
            <a:ext cx="2199323" cy="3286148"/>
          </a:xfrm>
          <a:prstGeom prst="rect">
            <a:avLst/>
          </a:prstGeom>
          <a:noFill/>
        </p:spPr>
      </p:pic>
      <p:sp>
        <p:nvSpPr>
          <p:cNvPr id="20" name="Скругленный прямоугольник 19"/>
          <p:cNvSpPr/>
          <p:nvPr/>
        </p:nvSpPr>
        <p:spPr>
          <a:xfrm>
            <a:off x="607219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4</a:t>
            </a:r>
            <a:endParaRPr lang="ru-RU" sz="4400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500958" y="4143380"/>
            <a:ext cx="1000132" cy="914400"/>
          </a:xfrm>
          <a:prstGeom prst="roundRect">
            <a:avLst/>
          </a:prstGeom>
          <a:solidFill>
            <a:schemeClr val="accent1">
              <a:lumMod val="50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/>
              <a:t>5</a:t>
            </a:r>
            <a:endParaRPr lang="ru-RU" sz="4400" dirty="0"/>
          </a:p>
        </p:txBody>
      </p:sp>
      <p:sp>
        <p:nvSpPr>
          <p:cNvPr id="17" name="Выноска-облако 16"/>
          <p:cNvSpPr/>
          <p:nvPr/>
        </p:nvSpPr>
        <p:spPr>
          <a:xfrm>
            <a:off x="2000232" y="5214950"/>
            <a:ext cx="5000660" cy="1285884"/>
          </a:xfrm>
          <a:prstGeom prst="cloudCallout">
            <a:avLst>
              <a:gd name="adj1" fmla="val -63264"/>
              <a:gd name="adj2" fmla="val -81412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200" dirty="0" smtClean="0">
                <a:solidFill>
                  <a:schemeClr val="tx1"/>
                </a:solidFill>
              </a:rPr>
              <a:t>Верно!</a:t>
            </a:r>
            <a:endParaRPr lang="ru-RU" sz="5200" dirty="0">
              <a:solidFill>
                <a:schemeClr val="tx1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2915816" y="4094679"/>
            <a:ext cx="5768160" cy="102609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4572000" y="4143380"/>
            <a:ext cx="1163528" cy="998719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847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1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Детский клипарт &quot;Коллекция мультяшных героев&quot;. Обсуждение на LiveInternet - Российский Сервис Онлайн-Дневников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2420938"/>
            <a:ext cx="3028950" cy="4525962"/>
          </a:xfrm>
          <a:prstGeom prst="rect">
            <a:avLst/>
          </a:prstGeom>
          <a:noFill/>
        </p:spPr>
      </p:pic>
      <p:sp>
        <p:nvSpPr>
          <p:cNvPr id="5" name="Выноска-облако 4"/>
          <p:cNvSpPr/>
          <p:nvPr/>
        </p:nvSpPr>
        <p:spPr>
          <a:xfrm>
            <a:off x="1835696" y="188640"/>
            <a:ext cx="7215238" cy="3744416"/>
          </a:xfrm>
          <a:prstGeom prst="cloudCallout">
            <a:avLst>
              <a:gd name="adj1" fmla="val -42394"/>
              <a:gd name="adj2" fmla="val 56668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n w="11430"/>
                <a:solidFill>
                  <a:srgbClr val="002060"/>
                </a:solidFill>
              </a:rPr>
              <a:t>Я надеюсь, что мой проект помог Вам при подготовке к проверочной работе по теории вероятностей и при подготовке к сдаче ОГЭ.</a:t>
            </a:r>
          </a:p>
          <a:p>
            <a:pPr algn="ctr"/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Желаю удачи!</a:t>
            </a:r>
            <a:endParaRPr lang="ru-RU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Picture 2" descr="ПРО ДЕНЬГИ Записи в рубрике ПРО ДЕНЬГИ Дневник РОСИЛЬ : LiveInternet - Российский Сервис Онлайн-Дневников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312" y="5229200"/>
            <a:ext cx="1500166" cy="15001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47811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Источники: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lvl="0" indent="0">
              <a:buNone/>
            </a:pPr>
            <a:endParaRPr lang="ru-RU" sz="2700" dirty="0">
              <a:solidFill>
                <a:prstClr val="black"/>
              </a:solidFill>
            </a:endParaRPr>
          </a:p>
          <a:p>
            <a:pPr lvl="0"/>
            <a:r>
              <a:rPr lang="ru-RU" sz="2700" dirty="0">
                <a:solidFill>
                  <a:prstClr val="black"/>
                </a:solidFill>
                <a:hlinkClick r:id="rId2"/>
              </a:rPr>
              <a:t>Стрелка</a:t>
            </a:r>
            <a:r>
              <a:rPr lang="ru-RU" sz="2700" dirty="0">
                <a:solidFill>
                  <a:prstClr val="black"/>
                </a:solidFill>
              </a:rPr>
              <a:t> </a:t>
            </a:r>
            <a:r>
              <a:rPr lang="en-US" sz="2700" dirty="0">
                <a:solidFill>
                  <a:prstClr val="black"/>
                </a:solidFill>
              </a:rPr>
              <a:t>https://thypix.com/ru/sinie-golubye-strelki-v-png/</a:t>
            </a:r>
            <a:endParaRPr lang="ru-RU" sz="2700" dirty="0">
              <a:solidFill>
                <a:prstClr val="black"/>
              </a:solidFill>
            </a:endParaRPr>
          </a:p>
          <a:p>
            <a:pPr lvl="0"/>
            <a:r>
              <a:rPr lang="ru-RU" sz="2700" dirty="0">
                <a:solidFill>
                  <a:prstClr val="black"/>
                </a:solidFill>
                <a:hlinkClick r:id="rId3"/>
              </a:rPr>
              <a:t>Мальчик</a:t>
            </a:r>
            <a:r>
              <a:rPr lang="ru-RU" sz="2700" dirty="0">
                <a:solidFill>
                  <a:prstClr val="black"/>
                </a:solidFill>
              </a:rPr>
              <a:t>  </a:t>
            </a:r>
            <a:r>
              <a:rPr lang="en-US" sz="2700" dirty="0">
                <a:solidFill>
                  <a:prstClr val="black"/>
                </a:solidFill>
              </a:rPr>
              <a:t>https://yandex.ru/images/search?family=yes&amp;text=</a:t>
            </a:r>
            <a:r>
              <a:rPr lang="ru-RU" sz="2700" dirty="0" err="1">
                <a:solidFill>
                  <a:prstClr val="black"/>
                </a:solidFill>
              </a:rPr>
              <a:t>человечек+для+презентации</a:t>
            </a:r>
            <a:r>
              <a:rPr lang="ru-RU" sz="2700" dirty="0">
                <a:solidFill>
                  <a:prstClr val="black"/>
                </a:solidFill>
              </a:rPr>
              <a:t>&amp;</a:t>
            </a:r>
            <a:r>
              <a:rPr lang="en-US" sz="2700" dirty="0" err="1">
                <a:solidFill>
                  <a:prstClr val="black"/>
                </a:solidFill>
              </a:rPr>
              <a:t>pos</a:t>
            </a:r>
            <a:r>
              <a:rPr lang="en-US" sz="2700" dirty="0">
                <a:solidFill>
                  <a:prstClr val="black"/>
                </a:solidFill>
              </a:rPr>
              <a:t>=11&amp;noreask=1&amp;rpt=</a:t>
            </a:r>
            <a:r>
              <a:rPr lang="en-US" sz="2700" dirty="0" err="1">
                <a:solidFill>
                  <a:prstClr val="black"/>
                </a:solidFill>
              </a:rPr>
              <a:t>simage&amp;nomisspell</a:t>
            </a:r>
            <a:r>
              <a:rPr lang="en-US" sz="2700" dirty="0">
                <a:solidFill>
                  <a:prstClr val="black"/>
                </a:solidFill>
              </a:rPr>
              <a:t>=1&amp;img_url=https%3A%2F%2Fsun9-24.userapi.com%2FYsfjeUZK-Ojy1ZgIXr9Kc33_vVMPOC1O4DsRMA%2F67iPLZJvcs4.jpg&amp;lr=162885</a:t>
            </a:r>
            <a:endParaRPr lang="ru-RU" sz="2700" dirty="0">
              <a:solidFill>
                <a:prstClr val="black"/>
              </a:solidFill>
            </a:endParaRPr>
          </a:p>
          <a:p>
            <a:pPr lvl="0"/>
            <a:r>
              <a:rPr lang="ru-RU" sz="2700" dirty="0">
                <a:solidFill>
                  <a:prstClr val="black"/>
                </a:solidFill>
                <a:hlinkClick r:id="rId4"/>
              </a:rPr>
              <a:t>Задания</a:t>
            </a:r>
            <a:r>
              <a:rPr lang="ru-RU" sz="2700" dirty="0">
                <a:solidFill>
                  <a:prstClr val="black"/>
                </a:solidFill>
              </a:rPr>
              <a:t> </a:t>
            </a:r>
            <a:r>
              <a:rPr lang="en-US" sz="2700" dirty="0">
                <a:solidFill>
                  <a:prstClr val="black"/>
                </a:solidFill>
              </a:rPr>
              <a:t>https://fipi.ru/oge/otkrytyy-bank-zadaniy-oge#!/tab/173942232-2</a:t>
            </a:r>
            <a:endParaRPr lang="ru-RU" sz="27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228</TotalTime>
  <Words>1103</Words>
  <Application>Microsoft Office PowerPoint</Application>
  <PresentationFormat>Экран (4:3)</PresentationFormat>
  <Paragraphs>138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3" baseType="lpstr">
      <vt:lpstr>arial</vt:lpstr>
      <vt:lpstr>arial</vt:lpstr>
      <vt:lpstr>Britannic Bold</vt:lpstr>
      <vt:lpstr>Calibri</vt:lpstr>
      <vt:lpstr>Cambria Math</vt:lpstr>
      <vt:lpstr>Times New Roman</vt:lpstr>
      <vt:lpstr>Trebuchet MS</vt:lpstr>
      <vt:lpstr>Wingdings 3</vt:lpstr>
      <vt:lpstr>Грань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Решение.</vt:lpstr>
      <vt:lpstr>Презентация PowerPoint</vt:lpstr>
      <vt:lpstr>Ре­ше­ние.</vt:lpstr>
      <vt:lpstr>Презентация PowerPoint</vt:lpstr>
      <vt:lpstr>Решение: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валентин и наталья</dc:creator>
  <cp:lastModifiedBy>Пользователь Windows</cp:lastModifiedBy>
  <cp:revision>71</cp:revision>
  <dcterms:created xsi:type="dcterms:W3CDTF">2015-03-17T05:29:45Z</dcterms:created>
  <dcterms:modified xsi:type="dcterms:W3CDTF">2022-02-15T19:22:29Z</dcterms:modified>
</cp:coreProperties>
</file>