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71" r:id="rId4"/>
    <p:sldId id="291" r:id="rId5"/>
    <p:sldId id="285" r:id="rId6"/>
    <p:sldId id="280" r:id="rId7"/>
    <p:sldId id="286" r:id="rId8"/>
    <p:sldId id="281" r:id="rId9"/>
    <p:sldId id="279" r:id="rId10"/>
    <p:sldId id="284" r:id="rId11"/>
    <p:sldId id="258" r:id="rId12"/>
    <p:sldId id="264" r:id="rId13"/>
    <p:sldId id="259" r:id="rId14"/>
    <p:sldId id="265" r:id="rId15"/>
    <p:sldId id="261" r:id="rId16"/>
    <p:sldId id="260" r:id="rId17"/>
    <p:sldId id="276" r:id="rId18"/>
    <p:sldId id="287" r:id="rId19"/>
    <p:sldId id="266" r:id="rId20"/>
    <p:sldId id="288" r:id="rId21"/>
    <p:sldId id="272" r:id="rId22"/>
    <p:sldId id="267" r:id="rId23"/>
    <p:sldId id="262" r:id="rId24"/>
    <p:sldId id="263" r:id="rId25"/>
    <p:sldId id="278" r:id="rId26"/>
    <p:sldId id="290" r:id="rId27"/>
    <p:sldId id="28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3024" y="-11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E2D3CE6-1A2C-47B2-9ADE-A652DFABB3D4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AB7426F-8D7F-42D7-A596-C5D90729F05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3" y="2924944"/>
            <a:ext cx="5472608" cy="79208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Интегрированный урок </a:t>
            </a:r>
            <a:r>
              <a:rPr lang="ru-RU" dirty="0">
                <a:solidFill>
                  <a:schemeClr val="tx1"/>
                </a:solidFill>
              </a:rPr>
              <a:t>в 11 </a:t>
            </a:r>
            <a:r>
              <a:rPr lang="ru-RU" dirty="0" smtClean="0">
                <a:solidFill>
                  <a:schemeClr val="tx1"/>
                </a:solidFill>
              </a:rPr>
              <a:t>классе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( география, химия)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620689"/>
            <a:ext cx="6634739" cy="1656183"/>
          </a:xfrm>
          <a:effectLst/>
        </p:spPr>
        <p:txBody>
          <a:bodyPr/>
          <a:lstStyle/>
          <a:p>
            <a:pPr marL="182880" indent="0">
              <a:buNone/>
            </a:pPr>
            <a:r>
              <a:rPr lang="ru-RU" sz="4000" dirty="0" smtClean="0">
                <a:effectLst/>
              </a:rPr>
              <a:t>ГЛОБАЛЬНЫЕ ПРОБЛЕМЫ ЧЕЛОВЕЧЕСТВА</a:t>
            </a:r>
            <a:endParaRPr lang="ru-RU" sz="4000" dirty="0"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4509120"/>
            <a:ext cx="51125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ГБОУ школа №340 Невского района </a:t>
            </a:r>
          </a:p>
          <a:p>
            <a:r>
              <a:rPr lang="ru-RU" sz="2000" b="1" dirty="0" smtClean="0"/>
              <a:t>Санкт- Петербурга</a:t>
            </a:r>
          </a:p>
          <a:p>
            <a:r>
              <a:rPr lang="ru-RU" sz="2000" b="1" dirty="0" smtClean="0"/>
              <a:t>Учитель химии  и географии – </a:t>
            </a:r>
          </a:p>
          <a:p>
            <a:r>
              <a:rPr lang="ru-RU" sz="2400" b="1" dirty="0" smtClean="0"/>
              <a:t>Кулагина Татьяна Геннадьевна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3131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556792"/>
            <a:ext cx="792088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Ефремова Т.Ф. Толковый словарь русского языка.</a:t>
            </a:r>
            <a:endParaRPr lang="ru-RU" dirty="0"/>
          </a:p>
          <a:p>
            <a:r>
              <a:rPr lang="ru-RU" sz="3200" b="1" dirty="0">
                <a:solidFill>
                  <a:schemeClr val="accent1"/>
                </a:solidFill>
              </a:rPr>
              <a:t>глобальный</a:t>
            </a:r>
            <a:endParaRPr lang="ru-RU" sz="3200" dirty="0">
              <a:solidFill>
                <a:schemeClr val="accent1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1</a:t>
            </a:r>
            <a:r>
              <a:rPr lang="ru-RU" sz="2000" dirty="0"/>
              <a:t>) Связанный с территорией всего земного шара; всемирный.</a:t>
            </a:r>
            <a:br>
              <a:rPr lang="ru-RU" sz="2000" dirty="0"/>
            </a:br>
            <a:r>
              <a:rPr lang="ru-RU" sz="2000" dirty="0"/>
              <a:t>2) а) Всесторонний, полный. б) Всеобщий.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  <a:p>
            <a:r>
              <a:rPr lang="ru-RU" u="sng" dirty="0"/>
              <a:t>Ефремова Т.Ф. Толковый словарь русского языка.</a:t>
            </a:r>
            <a:endParaRPr lang="ru-RU" dirty="0"/>
          </a:p>
          <a:p>
            <a:r>
              <a:rPr lang="ru-RU" sz="3200" b="1" dirty="0">
                <a:solidFill>
                  <a:schemeClr val="accent1"/>
                </a:solidFill>
              </a:rPr>
              <a:t>проблема</a:t>
            </a:r>
            <a:endParaRPr lang="ru-RU" sz="3200" dirty="0">
              <a:solidFill>
                <a:schemeClr val="accent1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sz="2000" dirty="0"/>
              <a:t>Сложный вопрос, требующий изучения, разрешения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9752" y="1052737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/>
                </a:solidFill>
              </a:rPr>
              <a:t>ЗНАЧЕНИЕ СЛОВ</a:t>
            </a:r>
            <a:endParaRPr lang="ru-RU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28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7647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4946" y="1412776"/>
            <a:ext cx="8280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1"/>
                </a:solidFill>
              </a:rPr>
              <a:t> — это совокупность социально-природных проблем, от решения которых зависит социальный прогресс человечества и сохранение цивилизации. Эти проблемы характеризуются динамизмом, возникают как объективный фактор развития общества и для своего решения требуют объединённых усилий всего человечества. Глобальные проблемы взаимосвязаны, охватывают все стороны жизни людей и касаются всех стран мира.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4946" y="188640"/>
            <a:ext cx="7739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1"/>
                </a:solidFill>
              </a:rPr>
              <a:t>Глобальные проблемы человечества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7672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783065"/>
              </p:ext>
            </p:extLst>
          </p:nvPr>
        </p:nvGraphicFramePr>
        <p:xfrm>
          <a:off x="899592" y="1340768"/>
          <a:ext cx="7533453" cy="46534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8381"/>
                <a:gridCol w="469092"/>
                <a:gridCol w="510831"/>
                <a:gridCol w="583400"/>
                <a:gridCol w="582452"/>
                <a:gridCol w="511306"/>
                <a:gridCol w="541661"/>
                <a:gridCol w="605219"/>
                <a:gridCol w="661662"/>
                <a:gridCol w="615179"/>
                <a:gridCol w="566799"/>
                <a:gridCol w="576759"/>
                <a:gridCol w="540712"/>
              </a:tblGrid>
              <a:tr h="6654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№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Темпы роста экономики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Плотность населения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Уровень дохода  на душу населения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Продолжи-тельность жизни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Потребление алкоголя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Потребление сигарет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Потребление мяса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Затраты на здравоохранение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Уровень загрязнения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Затраты на  образование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Затраты на военные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расходы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Сумма  баллов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19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Россия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15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США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211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Германия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16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Китай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226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Япония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287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Индия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413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Бразилия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5266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Таджикистан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  <a:tr h="5236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Египет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559" marR="43559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76792" y="764704"/>
            <a:ext cx="788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Сравнительная таблица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379959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3000" y="1932206"/>
            <a:ext cx="78193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/>
              <a:t>Пло́тность</a:t>
            </a:r>
            <a:r>
              <a:rPr lang="ru-RU" sz="3200" b="1" dirty="0"/>
              <a:t> </a:t>
            </a:r>
            <a:r>
              <a:rPr lang="ru-RU" sz="3200" b="1" dirty="0" err="1"/>
              <a:t>населе́ния</a:t>
            </a:r>
            <a:r>
              <a:rPr lang="ru-RU" sz="3200" dirty="0"/>
              <a:t> — число жителей, </a:t>
            </a:r>
            <a:endParaRPr lang="ru-RU" sz="3200" dirty="0" smtClean="0"/>
          </a:p>
          <a:p>
            <a:r>
              <a:rPr lang="ru-RU" sz="3200" dirty="0" smtClean="0"/>
              <a:t>приходящееся </a:t>
            </a:r>
            <a:r>
              <a:rPr lang="ru-RU" sz="3200" dirty="0"/>
              <a:t>на 1 </a:t>
            </a:r>
            <a:r>
              <a:rPr lang="ru-RU" sz="3200" dirty="0" smtClean="0"/>
              <a:t>км²</a:t>
            </a:r>
            <a:r>
              <a:rPr lang="ru-RU" sz="3200" dirty="0"/>
              <a:t> </a:t>
            </a:r>
            <a:r>
              <a:rPr lang="ru-RU" sz="3200" dirty="0" smtClean="0"/>
              <a:t>территории</a:t>
            </a:r>
            <a:r>
              <a:rPr lang="ru-RU" sz="32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07704" y="519619"/>
            <a:ext cx="5040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ПЛОТНОСТЬ НАСЕЛЕНИЯ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90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06069"/>
              </p:ext>
            </p:extLst>
          </p:nvPr>
        </p:nvGraphicFramePr>
        <p:xfrm>
          <a:off x="1043608" y="1052736"/>
          <a:ext cx="6912768" cy="464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1786"/>
                <a:gridCol w="1422492"/>
                <a:gridCol w="3548490"/>
              </a:tblGrid>
              <a:tr h="8640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Рейтинг плотности населения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Плотность населения</a:t>
                      </a:r>
                      <a:endParaRPr lang="ru-RU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Чел./ тыс.кв.км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РОССИЯ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180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9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США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141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33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ГЕРМАНИЯ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35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229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КИТАЙ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55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137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ЯПОНИЯ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20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337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ИНДИЯ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18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361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БРАЗИЛИЯ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153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23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ТАДЖИКИСТАН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121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49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ЕГИПЕТ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92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79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809325" y="227497"/>
            <a:ext cx="4256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/>
                </a:solidFill>
              </a:rPr>
              <a:t>Плотность населения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47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5" y="1340768"/>
            <a:ext cx="74091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Экономический рост</a:t>
            </a:r>
            <a:r>
              <a:rPr lang="ru-RU" sz="3200" dirty="0"/>
              <a:t> — </a:t>
            </a:r>
            <a:endParaRPr lang="ru-RU" sz="3200" dirty="0" smtClean="0"/>
          </a:p>
          <a:p>
            <a:pPr algn="ctr"/>
            <a:r>
              <a:rPr lang="ru-RU" sz="3200" dirty="0" smtClean="0"/>
              <a:t>это </a:t>
            </a:r>
            <a:r>
              <a:rPr lang="ru-RU" sz="3200" dirty="0"/>
              <a:t>увеличение объёма </a:t>
            </a:r>
            <a:endParaRPr lang="ru-RU" sz="3200" dirty="0" smtClean="0"/>
          </a:p>
          <a:p>
            <a:pPr algn="ctr"/>
            <a:r>
              <a:rPr lang="ru-RU" sz="3200" dirty="0" smtClean="0"/>
              <a:t>производства </a:t>
            </a:r>
            <a:r>
              <a:rPr lang="ru-RU" sz="3200" dirty="0"/>
              <a:t>продукции </a:t>
            </a:r>
            <a:endParaRPr lang="ru-RU" sz="3200" dirty="0" smtClean="0"/>
          </a:p>
          <a:p>
            <a:pPr algn="ctr"/>
            <a:r>
              <a:rPr lang="ru-RU" sz="3200" dirty="0" smtClean="0"/>
              <a:t>в </a:t>
            </a:r>
            <a:r>
              <a:rPr lang="ru-RU" sz="3200" dirty="0"/>
              <a:t>национальной экономике </a:t>
            </a:r>
            <a:r>
              <a:rPr lang="ru-RU" sz="3200" dirty="0" smtClean="0"/>
              <a:t>за</a:t>
            </a:r>
          </a:p>
          <a:p>
            <a:pPr algn="ctr"/>
            <a:r>
              <a:rPr lang="ru-RU" sz="3200" dirty="0" smtClean="0"/>
              <a:t> </a:t>
            </a:r>
            <a:r>
              <a:rPr lang="ru-RU" sz="3200" dirty="0"/>
              <a:t>определённый период времени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1680" y="476672"/>
            <a:ext cx="6545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ТЕМПЫ РОСТА ЭКОНОМИКИ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04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805358"/>
              </p:ext>
            </p:extLst>
          </p:nvPr>
        </p:nvGraphicFramePr>
        <p:xfrm>
          <a:off x="899592" y="836711"/>
          <a:ext cx="7416825" cy="50218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6918"/>
                <a:gridCol w="5539907"/>
              </a:tblGrid>
              <a:tr h="10801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                                                                                                                                   Темп </a:t>
                      </a:r>
                      <a:r>
                        <a:rPr lang="ru-RU" sz="1300" dirty="0">
                          <a:effectLst/>
                        </a:rPr>
                        <a:t>роста экономики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РОССИЯ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1.7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США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0.1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ГЕРМАНИЯ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0.7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КИТАЙ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9.8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ЯПОНИЯ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0.2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ИНДИЯ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4.7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БРАЗИЛИЯ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2.1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ТАДЖИКИСТАН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-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4379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ЕГИПЕТ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2.7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31640" y="18864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Темпы роста экономики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793110"/>
              </p:ext>
            </p:extLst>
          </p:nvPr>
        </p:nvGraphicFramePr>
        <p:xfrm>
          <a:off x="755576" y="1268757"/>
          <a:ext cx="7776864" cy="46488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0374"/>
                <a:gridCol w="1517056"/>
                <a:gridCol w="3669434"/>
              </a:tblGrid>
              <a:tr h="12241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Рейтинг государств по доходу на душу населения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Доход на душу населения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</a:rPr>
                        <a:t>Тыс.долл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РОССИЯ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67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10.120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США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17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47.390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ГЕРМАНИЯ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24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43.110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КИТАЙ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107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4.270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ЯПОНИЯ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27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41.850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ИНДИЯ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146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1.330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БРАЗИЛИЯ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70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9.390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ТАДЖИКИСТАН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168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800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  <a:tr h="380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effectLst/>
                        </a:rPr>
                        <a:t>ЕГИПЕТ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134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2.500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631" marR="45631" marT="0" marB="0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11760" y="578019"/>
            <a:ext cx="51219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Доход на душу населения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48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8192" y="1779687"/>
            <a:ext cx="77048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Продолжительность жизни часто противопоставляется </a:t>
            </a:r>
          </a:p>
          <a:p>
            <a:r>
              <a:rPr lang="ru-RU" sz="2400" dirty="0"/>
              <a:t>средней продолжительности жизни</a:t>
            </a:r>
          </a:p>
          <a:p>
            <a:r>
              <a:rPr lang="ru-RU" sz="2400" dirty="0"/>
              <a:t> (или ожидаемой продолжительности жизни при рождении . </a:t>
            </a:r>
          </a:p>
          <a:p>
            <a:r>
              <a:rPr lang="ru-RU" sz="2400" dirty="0"/>
              <a:t> Средняя продолжительность жизни зависит от </a:t>
            </a:r>
          </a:p>
          <a:p>
            <a:r>
              <a:rPr lang="ru-RU" sz="2400" dirty="0"/>
              <a:t>условий обитания представителей группы, </a:t>
            </a:r>
          </a:p>
          <a:p>
            <a:r>
              <a:rPr lang="ru-RU" sz="2400" dirty="0"/>
              <a:t>чувствительности к болезням, числа несчастных случаев,</a:t>
            </a:r>
          </a:p>
          <a:p>
            <a:r>
              <a:rPr lang="ru-RU" sz="2400" dirty="0"/>
              <a:t> и др. тогда как максимальная продолжительность </a:t>
            </a:r>
          </a:p>
          <a:p>
            <a:r>
              <a:rPr lang="ru-RU" sz="2400" dirty="0"/>
              <a:t>жизни практически исключительно определяется скоростью старения.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427428" y="764702"/>
            <a:ext cx="62263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ПРОДОЛЖИТЕЛЬНОСТЬ ЖИЗНИ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59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485660"/>
              </p:ext>
            </p:extLst>
          </p:nvPr>
        </p:nvGraphicFramePr>
        <p:xfrm>
          <a:off x="755576" y="1189038"/>
          <a:ext cx="7488832" cy="55649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6104"/>
                <a:gridCol w="1732650"/>
                <a:gridCol w="2083774"/>
                <a:gridCol w="1332990"/>
                <a:gridCol w="1403314"/>
              </a:tblGrid>
              <a:tr h="13018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effectLst/>
                        </a:rPr>
                        <a:t>Место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552" marR="36552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effectLst/>
                        </a:rPr>
                        <a:t>Страна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552" marR="36552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effectLst/>
                        </a:rPr>
                        <a:t>Средняя </a:t>
                      </a:r>
                      <a:r>
                        <a:rPr lang="ru-RU" sz="1600" u="sng" dirty="0" smtClean="0">
                          <a:effectLst/>
                        </a:rPr>
                        <a:t>продолжительность</a:t>
                      </a:r>
                      <a:r>
                        <a:rPr lang="ru-RU" sz="1600" u="none" strike="noStrike" dirty="0">
                          <a:effectLst/>
                        </a:rPr>
                        <a:t/>
                      </a:r>
                      <a:br>
                        <a:rPr lang="ru-RU" sz="1600" u="none" strike="noStrike" dirty="0">
                          <a:effectLst/>
                        </a:rPr>
                      </a:br>
                      <a:r>
                        <a:rPr lang="ru-RU" sz="1600" u="sng" dirty="0">
                          <a:effectLst/>
                        </a:rPr>
                        <a:t>жизни, лет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552" marR="36552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effectLst/>
                        </a:rPr>
                        <a:t>муж.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552" marR="36552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u="sng">
                          <a:effectLst/>
                        </a:rPr>
                        <a:t>жен.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552" marR="36552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Япония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82.15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78.7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85.6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Германия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79.05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76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82.1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США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78.1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75.2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81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Китай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72.95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71.1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74.8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Бразилия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72,75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69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74.4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Египет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71.6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69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74.2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Россия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69.8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64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75.6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461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Индия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68.75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66.3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71.2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  <a:tr h="570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Таджикистан</a:t>
                      </a: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64.7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61.6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67.8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9655" marR="109655" marT="36552" marB="36552" anchor="ctr"/>
                </a:tc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489200" y="7318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33265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ПРОДОЛЖИТЕЛЬНОСТЬ ЖИЗНИ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54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0371" y="908720"/>
            <a:ext cx="74888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/>
              <a:t>Этано́л</a:t>
            </a:r>
            <a:r>
              <a:rPr lang="ru-RU" sz="2400" dirty="0"/>
              <a:t> (</a:t>
            </a:r>
            <a:r>
              <a:rPr lang="ru-RU" sz="2400" dirty="0" err="1"/>
              <a:t>эти́ловый</a:t>
            </a:r>
            <a:r>
              <a:rPr lang="ru-RU" sz="2400" dirty="0"/>
              <a:t> спирт, </a:t>
            </a:r>
            <a:r>
              <a:rPr lang="ru-RU" sz="2400" dirty="0" err="1"/>
              <a:t>ви́нный</a:t>
            </a:r>
            <a:r>
              <a:rPr lang="ru-RU" sz="2400" dirty="0"/>
              <a:t> спирт или </a:t>
            </a:r>
            <a:r>
              <a:rPr lang="ru-RU" sz="2400" dirty="0" err="1"/>
              <a:t>алкого́ль</a:t>
            </a:r>
            <a:r>
              <a:rPr lang="ru-RU" sz="2400" dirty="0" smtClean="0"/>
              <a:t>, часто </a:t>
            </a:r>
            <a:r>
              <a:rPr lang="ru-RU" sz="2400" dirty="0"/>
              <a:t>в просторечии просто «спирт») </a:t>
            </a:r>
            <a:r>
              <a:rPr lang="ru-RU" sz="2400" dirty="0" smtClean="0"/>
              <a:t>—</a:t>
            </a:r>
          </a:p>
          <a:p>
            <a:r>
              <a:rPr lang="ru-RU" sz="2400" dirty="0" smtClean="0"/>
              <a:t>одноатомный  спирт  </a:t>
            </a:r>
            <a:r>
              <a:rPr lang="ru-RU" sz="2400" dirty="0"/>
              <a:t> </a:t>
            </a:r>
            <a:r>
              <a:rPr lang="ru-RU" sz="2400" dirty="0" smtClean="0"/>
              <a:t>с  формулой</a:t>
            </a:r>
            <a:r>
              <a:rPr lang="ru-RU" sz="2400" dirty="0"/>
              <a:t> </a:t>
            </a:r>
            <a:endParaRPr lang="ru-RU" sz="2400" dirty="0" smtClean="0"/>
          </a:p>
          <a:p>
            <a:r>
              <a:rPr lang="ru-RU" sz="2400" dirty="0" smtClean="0"/>
              <a:t>C</a:t>
            </a:r>
            <a:r>
              <a:rPr lang="ru-RU" sz="2400" baseline="-25000" dirty="0" smtClean="0"/>
              <a:t>2</a:t>
            </a:r>
            <a:r>
              <a:rPr lang="ru-RU" sz="2400" dirty="0" smtClean="0"/>
              <a:t>H</a:t>
            </a:r>
            <a:r>
              <a:rPr lang="ru-RU" sz="2400" baseline="-25000" dirty="0" smtClean="0"/>
              <a:t>5</a:t>
            </a:r>
            <a:r>
              <a:rPr lang="ru-RU" sz="2400" dirty="0" smtClean="0"/>
              <a:t>OH(эмпирическая </a:t>
            </a:r>
            <a:r>
              <a:rPr lang="ru-RU" sz="2400" dirty="0"/>
              <a:t>формула C</a:t>
            </a:r>
            <a:r>
              <a:rPr lang="ru-RU" sz="2400" baseline="-25000" dirty="0"/>
              <a:t>2</a:t>
            </a:r>
            <a:r>
              <a:rPr lang="ru-RU" sz="2400" dirty="0"/>
              <a:t>H</a:t>
            </a:r>
            <a:r>
              <a:rPr lang="ru-RU" sz="2400" baseline="-25000" dirty="0"/>
              <a:t>6</a:t>
            </a:r>
            <a:r>
              <a:rPr lang="ru-RU" sz="2400" dirty="0"/>
              <a:t>O</a:t>
            </a:r>
            <a:r>
              <a:rPr lang="ru-RU" sz="2400" dirty="0" smtClean="0"/>
              <a:t>), другой </a:t>
            </a:r>
            <a:r>
              <a:rPr lang="ru-RU" sz="2400" dirty="0"/>
              <a:t>вариант: </a:t>
            </a:r>
            <a:r>
              <a:rPr lang="ru-RU" sz="2400" dirty="0" smtClean="0"/>
              <a:t>CH</a:t>
            </a:r>
            <a:r>
              <a:rPr lang="ru-RU" sz="2400" baseline="-25000" dirty="0" smtClean="0"/>
              <a:t>3</a:t>
            </a:r>
            <a:r>
              <a:rPr lang="ru-RU" sz="2400" dirty="0" smtClean="0"/>
              <a:t>-CH</a:t>
            </a:r>
            <a:r>
              <a:rPr lang="ru-RU" sz="2400" baseline="-25000" dirty="0" smtClean="0"/>
              <a:t>2</a:t>
            </a:r>
            <a:r>
              <a:rPr lang="ru-RU" sz="2400" dirty="0" smtClean="0"/>
              <a:t>-OH.</a:t>
            </a:r>
          </a:p>
          <a:p>
            <a:endParaRPr lang="ru-RU" sz="2400" dirty="0" smtClean="0"/>
          </a:p>
          <a:p>
            <a:r>
              <a:rPr lang="ru-RU" sz="2400" dirty="0" smtClean="0"/>
              <a:t>Действующий </a:t>
            </a:r>
            <a:r>
              <a:rPr lang="ru-RU" sz="2400" dirty="0"/>
              <a:t>компонент алкогольных напитков, являющийся депрессантом — </a:t>
            </a:r>
            <a:r>
              <a:rPr lang="ru-RU" sz="2400" dirty="0" err="1" smtClean="0"/>
              <a:t>психоактивным</a:t>
            </a:r>
            <a:r>
              <a:rPr lang="ru-RU" sz="2400" dirty="0" smtClean="0"/>
              <a:t> </a:t>
            </a:r>
            <a:r>
              <a:rPr lang="ru-RU" sz="2400" dirty="0"/>
              <a:t>веществом, </a:t>
            </a:r>
            <a:r>
              <a:rPr lang="ru-RU" sz="2400" dirty="0" smtClean="0"/>
              <a:t> угнетающим</a:t>
            </a:r>
            <a:r>
              <a:rPr lang="ru-RU" sz="2400" dirty="0"/>
              <a:t> центральную нервную </a:t>
            </a:r>
            <a:r>
              <a:rPr lang="ru-RU" sz="2400" dirty="0" smtClean="0"/>
              <a:t>систему  </a:t>
            </a:r>
            <a:r>
              <a:rPr lang="ru-RU" sz="2400" dirty="0"/>
              <a:t> </a:t>
            </a:r>
            <a:r>
              <a:rPr lang="ru-RU" sz="2400" dirty="0" smtClean="0"/>
              <a:t>человека.</a:t>
            </a:r>
          </a:p>
          <a:p>
            <a:endParaRPr lang="ru-RU" sz="2400" dirty="0" smtClean="0"/>
          </a:p>
          <a:p>
            <a:r>
              <a:rPr lang="ru-RU" sz="2400" dirty="0" smtClean="0"/>
              <a:t>Этиловый спирт также используется как топливо, в качестве растворителя, как </a:t>
            </a:r>
            <a:r>
              <a:rPr lang="ru-RU" sz="2400" dirty="0"/>
              <a:t>наполнитель в спиртовых термометрах и как дезинфицирующее средство (или как компонент его).</a:t>
            </a:r>
          </a:p>
          <a:p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246532" y="173874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АЛКОГОЛЬ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97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29597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ПОТРЕБЛЕНИЕ АЛКОГОЛЯ, на человека в год(литры)</a:t>
            </a:r>
            <a:endParaRPr lang="ru-RU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615241"/>
              </p:ext>
            </p:extLst>
          </p:nvPr>
        </p:nvGraphicFramePr>
        <p:xfrm>
          <a:off x="179512" y="1248246"/>
          <a:ext cx="8064896" cy="42327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7476"/>
                <a:gridCol w="3104984"/>
                <a:gridCol w="3782436"/>
              </a:tblGrid>
              <a:tr h="5294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МЕСТО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СТРАНА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ПОТРЕБЛЕНИЕ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/>
                        <a:t>3</a:t>
                      </a:r>
                      <a:endParaRPr lang="ru-RU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Бразилия</a:t>
                      </a:r>
                      <a:endParaRPr lang="ru-RU" sz="18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24,4</a:t>
                      </a:r>
                      <a:endParaRPr lang="ru-RU" sz="1800" b="1" dirty="0"/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Россия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15.76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Германия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12.81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56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США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9.44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69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Япония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8.03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95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Китай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5.91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134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Таджикистан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3.39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141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Индия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2.59</a:t>
                      </a:r>
                    </a:p>
                  </a:txBody>
                  <a:tcPr marL="68580" marR="68580" marT="0" marB="0"/>
                </a:tc>
              </a:tr>
              <a:tr h="325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178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Египет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0.37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346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0706" y="1061447"/>
            <a:ext cx="750899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/>
              <a:t>Никоти́н</a:t>
            </a:r>
            <a:r>
              <a:rPr lang="ru-RU" sz="2000" dirty="0"/>
              <a:t> — алкалоид, содержащийся в растениях </a:t>
            </a:r>
            <a:r>
              <a:rPr lang="ru-RU" sz="2000" dirty="0" smtClean="0"/>
              <a:t>семейства</a:t>
            </a:r>
          </a:p>
          <a:p>
            <a:r>
              <a:rPr lang="ru-RU" sz="2000" dirty="0"/>
              <a:t> </a:t>
            </a:r>
            <a:r>
              <a:rPr lang="ru-RU" sz="2000" dirty="0" smtClean="0"/>
              <a:t>паслёновых(</a:t>
            </a:r>
            <a:r>
              <a:rPr lang="ru-RU" sz="2000" i="1" dirty="0" err="1" smtClean="0"/>
              <a:t>Solanaceae</a:t>
            </a:r>
            <a:r>
              <a:rPr lang="ru-RU" sz="2000" dirty="0" smtClean="0"/>
              <a:t>),формула- С10</a:t>
            </a:r>
            <a:r>
              <a:rPr lang="en-US" sz="2000" dirty="0" smtClean="0"/>
              <a:t> </a:t>
            </a:r>
            <a:r>
              <a:rPr lang="ru-RU" sz="2000" dirty="0" smtClean="0"/>
              <a:t>Н14 </a:t>
            </a:r>
            <a:r>
              <a:rPr lang="en-US" sz="2000" dirty="0" smtClean="0"/>
              <a:t>N 2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/>
              <a:t>преимущественно в табаке, махорке и, в меньших количествах, в томатах, картофеле, баклажанах, зелёном перце.</a:t>
            </a:r>
          </a:p>
          <a:p>
            <a:endParaRPr lang="ru-RU" sz="2000" dirty="0" smtClean="0"/>
          </a:p>
          <a:p>
            <a:r>
              <a:rPr lang="ru-RU" sz="2000" dirty="0" smtClean="0"/>
              <a:t>Никотин </a:t>
            </a:r>
            <a:r>
              <a:rPr lang="ru-RU" sz="2000" dirty="0"/>
              <a:t>составляет от 0,3 до 5 % от массы табака в сухом виде</a:t>
            </a:r>
            <a:r>
              <a:rPr lang="ru-RU" sz="2000" dirty="0" smtClean="0"/>
              <a:t>. Биосинтез </a:t>
            </a:r>
            <a:r>
              <a:rPr lang="ru-RU" sz="2000" dirty="0"/>
              <a:t>никотина происходит в корнях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а накапливание никотина — в листьях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/>
              <a:t>Никотин — </a:t>
            </a:r>
            <a:r>
              <a:rPr lang="ru-RU" sz="2000" dirty="0" smtClean="0"/>
              <a:t>сильнодействующий</a:t>
            </a:r>
            <a:r>
              <a:rPr lang="ru-RU" sz="2000" dirty="0"/>
              <a:t> </a:t>
            </a:r>
            <a:r>
              <a:rPr lang="ru-RU" sz="2000" dirty="0" err="1"/>
              <a:t>нейротоксин</a:t>
            </a:r>
            <a:r>
              <a:rPr lang="ru-RU" sz="2000" dirty="0"/>
              <a:t>  </a:t>
            </a:r>
            <a:endParaRPr lang="ru-RU" sz="2000" dirty="0" smtClean="0"/>
          </a:p>
          <a:p>
            <a:r>
              <a:rPr lang="ru-RU" sz="2000" dirty="0" smtClean="0"/>
              <a:t>и</a:t>
            </a:r>
            <a:r>
              <a:rPr lang="ru-RU" sz="2000" dirty="0"/>
              <a:t> </a:t>
            </a:r>
            <a:r>
              <a:rPr lang="ru-RU" sz="2000" dirty="0" err="1"/>
              <a:t>кардиотоксин</a:t>
            </a:r>
            <a:r>
              <a:rPr lang="ru-RU" sz="2000" dirty="0"/>
              <a:t>, </a:t>
            </a:r>
            <a:r>
              <a:rPr lang="ru-RU" sz="2000" dirty="0" smtClean="0"/>
              <a:t> никотин </a:t>
            </a:r>
            <a:r>
              <a:rPr lang="ru-RU" sz="2000" dirty="0"/>
              <a:t>раньше широко </a:t>
            </a:r>
            <a:endParaRPr lang="ru-RU" sz="2000" dirty="0" smtClean="0"/>
          </a:p>
          <a:p>
            <a:r>
              <a:rPr lang="ru-RU" sz="2000" dirty="0" smtClean="0"/>
              <a:t>использовался </a:t>
            </a:r>
            <a:r>
              <a:rPr lang="ru-RU" sz="2000" dirty="0"/>
              <a:t>как инсектицид</a:t>
            </a:r>
            <a:r>
              <a:rPr lang="ru-RU" sz="2000" dirty="0" smtClean="0"/>
              <a:t>, а </a:t>
            </a:r>
            <a:r>
              <a:rPr lang="ru-RU" sz="2000" dirty="0"/>
              <a:t>в настоящее время в том же качестве </a:t>
            </a:r>
            <a:r>
              <a:rPr lang="ru-RU" sz="2000" dirty="0" smtClean="0"/>
              <a:t>продолжают  </a:t>
            </a:r>
            <a:r>
              <a:rPr lang="ru-RU" sz="2000" dirty="0"/>
              <a:t>использоваться производные никотина — такие, как</a:t>
            </a:r>
            <a:r>
              <a:rPr lang="ru-RU" sz="2000" dirty="0" smtClean="0"/>
              <a:t>,  </a:t>
            </a:r>
            <a:r>
              <a:rPr lang="ru-RU" sz="2000" dirty="0"/>
              <a:t>например, </a:t>
            </a:r>
            <a:r>
              <a:rPr lang="ru-RU" sz="2000" dirty="0" err="1"/>
              <a:t>имидаклоприд</a:t>
            </a:r>
            <a:r>
              <a:rPr lang="ru-RU" sz="20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67744" y="476672"/>
            <a:ext cx="4374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КОМПОНЕНТ СИГАРЕТ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17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560194"/>
              </p:ext>
            </p:extLst>
          </p:nvPr>
        </p:nvGraphicFramePr>
        <p:xfrm>
          <a:off x="395536" y="1239960"/>
          <a:ext cx="8280920" cy="52536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3041"/>
                <a:gridCol w="3334482"/>
                <a:gridCol w="4513397"/>
              </a:tblGrid>
              <a:tr h="1252936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200025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Страна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200025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Количество сигарет</a:t>
                      </a:r>
                      <a:br>
                        <a:rPr lang="ru-RU" sz="1050">
                          <a:effectLst/>
                        </a:rPr>
                      </a:br>
                      <a:r>
                        <a:rPr lang="ru-RU" sz="1050">
                          <a:effectLst/>
                        </a:rPr>
                        <a:t>на взрослого человека</a:t>
                      </a:r>
                      <a:br>
                        <a:rPr lang="ru-RU" sz="1050">
                          <a:effectLst/>
                        </a:rPr>
                      </a:br>
                      <a:r>
                        <a:rPr lang="ru-RU" sz="1050">
                          <a:effectLst/>
                        </a:rPr>
                        <a:t>в год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200025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200025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u="none" strike="noStrike" dirty="0">
                          <a:effectLst/>
                        </a:rPr>
                        <a:t>Китай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200025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>
                          <a:effectLst/>
                        </a:rPr>
                        <a:t>3412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200025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r>
                        <a:rPr lang="ru-RU" sz="2400" b="1" u="none" strike="noStrike" dirty="0">
                          <a:effectLst/>
                        </a:rPr>
                        <a:t>Россия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>
                          <a:effectLst/>
                        </a:rPr>
                        <a:t>2319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r>
                        <a:rPr lang="ru-RU" sz="2400" b="1" u="none" strike="noStrike" dirty="0">
                          <a:effectLst/>
                        </a:rPr>
                        <a:t>Япония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>
                          <a:effectLst/>
                        </a:rPr>
                        <a:t>2028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39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u="none" strike="noStrike" dirty="0">
                          <a:effectLst/>
                        </a:rPr>
                        <a:t>США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1196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42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u="none" strike="noStrike" dirty="0">
                          <a:effectLst/>
                        </a:rPr>
                        <a:t>Германия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1125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45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u="none" strike="noStrike" dirty="0">
                          <a:effectLst/>
                        </a:rPr>
                        <a:t>Египет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1082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5258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74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r>
                        <a:rPr lang="ru-RU" sz="2400" b="1" u="none" strike="noStrike" dirty="0">
                          <a:effectLst/>
                        </a:rPr>
                        <a:t>Бразилия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580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832624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050">
                          <a:effectLst/>
                        </a:rPr>
                        <a:t>116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r>
                        <a:rPr lang="ru-RU" sz="2400" b="1" u="none" strike="noStrike" dirty="0">
                          <a:effectLst/>
                        </a:rPr>
                        <a:t>Индия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2400" b="1" dirty="0">
                          <a:effectLst/>
                        </a:rPr>
                        <a:t>99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15616" y="260648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/>
                </a:solidFill>
              </a:rPr>
              <a:t>ПОТРЕБЛЕНИЕ СИГАРЕТ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14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358946"/>
            <a:ext cx="763284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Потребление мяса, рыбы и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растительного масла, в кг на человека в год 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3" name="Рисунок 2" descr="http://www.demoscope.ru/weekly/2004/0141/img/b_graf06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62" y="1124744"/>
            <a:ext cx="7740860" cy="5733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08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32657"/>
            <a:ext cx="86409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Белки́</a:t>
            </a:r>
            <a:r>
              <a:rPr lang="ru-RU" sz="2400" dirty="0"/>
              <a:t> (</a:t>
            </a:r>
            <a:r>
              <a:rPr lang="ru-RU" sz="2400" b="1" dirty="0" err="1"/>
              <a:t>протеи́ны</a:t>
            </a:r>
            <a:r>
              <a:rPr lang="ru-RU" sz="2400" dirty="0"/>
              <a:t>, </a:t>
            </a:r>
            <a:r>
              <a:rPr lang="ru-RU" sz="2400" b="1" dirty="0" err="1" smtClean="0"/>
              <a:t>полипепти́ды</a:t>
            </a:r>
            <a:r>
              <a:rPr lang="ru-RU" sz="2400" dirty="0"/>
              <a:t> — </a:t>
            </a:r>
            <a:endParaRPr lang="ru-RU" sz="2400" dirty="0" smtClean="0"/>
          </a:p>
          <a:p>
            <a:r>
              <a:rPr lang="ru-RU" sz="2400" dirty="0" smtClean="0"/>
              <a:t>высокомолекулярные</a:t>
            </a:r>
            <a:r>
              <a:rPr lang="ru-RU" sz="2400" dirty="0"/>
              <a:t> органические вещества, состоящие из альфа-аминокислот</a:t>
            </a:r>
            <a:r>
              <a:rPr lang="ru-RU" sz="2400" dirty="0" smtClean="0"/>
              <a:t>,</a:t>
            </a:r>
            <a:r>
              <a:rPr lang="ru-RU" sz="2400" dirty="0"/>
              <a:t> соединённых в цепочку пептидной связью.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В </a:t>
            </a:r>
            <a:r>
              <a:rPr lang="ru-RU" sz="2400" dirty="0"/>
              <a:t>живых организмах аминокислотный состав белков </a:t>
            </a:r>
            <a:r>
              <a:rPr lang="ru-RU" sz="2400" dirty="0" smtClean="0"/>
              <a:t>определяется</a:t>
            </a:r>
            <a:r>
              <a:rPr lang="ru-RU" sz="2400" dirty="0"/>
              <a:t> генетическим кодом</a:t>
            </a:r>
            <a:r>
              <a:rPr lang="ru-RU" sz="2400" dirty="0" smtClean="0"/>
              <a:t>,</a:t>
            </a:r>
            <a:r>
              <a:rPr lang="ru-RU" sz="2400" dirty="0"/>
              <a:t> при синтезе в </a:t>
            </a:r>
            <a:r>
              <a:rPr lang="ru-RU" sz="2400" dirty="0" smtClean="0"/>
              <a:t>большинстве случаев </a:t>
            </a:r>
            <a:r>
              <a:rPr lang="ru-RU" sz="2400" dirty="0"/>
              <a:t>используется 20 стандартных аминокислот.</a:t>
            </a:r>
          </a:p>
          <a:p>
            <a:endParaRPr lang="ru-RU" sz="2400" dirty="0" smtClean="0"/>
          </a:p>
          <a:p>
            <a:r>
              <a:rPr lang="ru-RU" sz="2400" dirty="0" smtClean="0"/>
              <a:t>Множество </a:t>
            </a:r>
            <a:r>
              <a:rPr lang="ru-RU" sz="2400" dirty="0"/>
              <a:t>их комбинаций создают молекулы белков </a:t>
            </a:r>
            <a:endParaRPr lang="ru-RU" sz="2400" dirty="0" smtClean="0"/>
          </a:p>
          <a:p>
            <a:r>
              <a:rPr lang="ru-RU" sz="2400" dirty="0" smtClean="0"/>
              <a:t>с </a:t>
            </a:r>
            <a:r>
              <a:rPr lang="ru-RU" sz="2400" dirty="0"/>
              <a:t>большим разнообразием свойств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Кроме того, аминокислотные остатки в составе белка часто </a:t>
            </a:r>
            <a:r>
              <a:rPr lang="ru-RU" sz="2400" dirty="0" smtClean="0"/>
              <a:t>подвергаются </a:t>
            </a:r>
            <a:r>
              <a:rPr lang="ru-RU" sz="2400" dirty="0" err="1" smtClean="0"/>
              <a:t>посттрансляционным</a:t>
            </a:r>
            <a:r>
              <a:rPr lang="ru-RU" sz="2400" dirty="0" smtClean="0"/>
              <a:t> модификациям.</a:t>
            </a:r>
          </a:p>
          <a:p>
            <a:r>
              <a:rPr lang="ru-RU" sz="2400" dirty="0" smtClean="0"/>
              <a:t>Часто </a:t>
            </a:r>
            <a:r>
              <a:rPr lang="ru-RU" sz="2400" dirty="0"/>
              <a:t>в живых организмах несколько молекул разных </a:t>
            </a:r>
            <a:r>
              <a:rPr lang="ru-RU" sz="2400" dirty="0" smtClean="0"/>
              <a:t>белков </a:t>
            </a:r>
            <a:r>
              <a:rPr lang="ru-RU" sz="2400" dirty="0"/>
              <a:t>образуют сложные </a:t>
            </a:r>
            <a:r>
              <a:rPr lang="ru-RU" sz="2400" dirty="0" smtClean="0"/>
              <a:t>комплексы.</a:t>
            </a:r>
            <a:r>
              <a:rPr lang="ru-RU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7370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5" y="1340768"/>
            <a:ext cx="727280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Общие расходы на здравоохранение</a:t>
            </a:r>
            <a:r>
              <a:rPr lang="ru-RU" sz="2400" dirty="0"/>
              <a:t> </a:t>
            </a:r>
            <a:r>
              <a:rPr lang="ru-RU" sz="2400" dirty="0" smtClean="0"/>
              <a:t>—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совокупность государственных, частных и </a:t>
            </a:r>
            <a:endParaRPr lang="ru-RU" sz="2400" dirty="0" smtClean="0"/>
          </a:p>
          <a:p>
            <a:r>
              <a:rPr lang="ru-RU" sz="2400" dirty="0" smtClean="0"/>
              <a:t>внешних </a:t>
            </a:r>
            <a:r>
              <a:rPr lang="ru-RU" sz="2400" dirty="0"/>
              <a:t>расходов, </a:t>
            </a:r>
            <a:r>
              <a:rPr lang="ru-RU" sz="2400" dirty="0" smtClean="0"/>
              <a:t>а </a:t>
            </a:r>
            <a:r>
              <a:rPr lang="ru-RU" sz="2400" dirty="0"/>
              <a:t>также расходы системы социального </a:t>
            </a:r>
            <a:r>
              <a:rPr lang="ru-RU" sz="2400" dirty="0" smtClean="0"/>
              <a:t>обеспечения  </a:t>
            </a:r>
            <a:r>
              <a:rPr lang="ru-RU" sz="2400" dirty="0"/>
              <a:t>и оплачиваемые наличными расходы на медицину. </a:t>
            </a:r>
            <a:endParaRPr lang="ru-RU" sz="2400" dirty="0" smtClean="0"/>
          </a:p>
          <a:p>
            <a:r>
              <a:rPr lang="ru-RU" sz="2400" dirty="0" smtClean="0"/>
              <a:t>Показатель </a:t>
            </a:r>
            <a:r>
              <a:rPr lang="ru-RU" sz="2400" dirty="0"/>
              <a:t>общих расходов на здравоохранение </a:t>
            </a:r>
            <a:endParaRPr lang="ru-RU" sz="2400" dirty="0" smtClean="0"/>
          </a:p>
          <a:p>
            <a:r>
              <a:rPr lang="ru-RU" sz="2400" dirty="0" smtClean="0"/>
              <a:t>на </a:t>
            </a:r>
            <a:r>
              <a:rPr lang="ru-RU" sz="2400" dirty="0"/>
              <a:t>душу населения является одним из основных </a:t>
            </a:r>
            <a:endParaRPr lang="ru-RU" sz="2400" dirty="0" smtClean="0"/>
          </a:p>
          <a:p>
            <a:r>
              <a:rPr lang="ru-RU" sz="2400" dirty="0" smtClean="0"/>
              <a:t>индикаторов </a:t>
            </a:r>
            <a:r>
              <a:rPr lang="ru-RU" sz="2400" dirty="0"/>
              <a:t>качества системы здравоохранения </a:t>
            </a:r>
            <a:endParaRPr lang="ru-RU" sz="2400" dirty="0" smtClean="0"/>
          </a:p>
          <a:p>
            <a:r>
              <a:rPr lang="ru-RU" sz="2400" dirty="0" smtClean="0"/>
              <a:t>в</a:t>
            </a:r>
            <a:r>
              <a:rPr lang="ru-RU" sz="2400" dirty="0"/>
              <a:t> критериях оценки Всемирной организации </a:t>
            </a:r>
            <a:endParaRPr lang="ru-RU" sz="2400" dirty="0" smtClean="0"/>
          </a:p>
          <a:p>
            <a:r>
              <a:rPr lang="ru-RU" sz="2400" dirty="0" smtClean="0"/>
              <a:t>здравоохранения(ВОЗ</a:t>
            </a:r>
            <a:r>
              <a:rPr lang="ru-RU" sz="2400" dirty="0"/>
              <a:t>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5" y="11663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ЗАТРАТЫ НА ЗДРАВООХРАНЕНИЕ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06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726309"/>
              </p:ext>
            </p:extLst>
          </p:nvPr>
        </p:nvGraphicFramePr>
        <p:xfrm>
          <a:off x="395536" y="1196756"/>
          <a:ext cx="8136903" cy="49685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4225"/>
                <a:gridCol w="3051339"/>
                <a:gridCol w="3051339"/>
              </a:tblGrid>
              <a:tr h="106993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dirty="0">
                          <a:effectLst/>
                        </a:rPr>
                        <a:t>Страна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dirty="0">
                          <a:effectLst/>
                        </a:rPr>
                        <a:t>% от ВВП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dirty="0">
                          <a:effectLst/>
                        </a:rPr>
                        <a:t>На душу населения, в долл. США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Бразилия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8,4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606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Германия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10,4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4 209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Египет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6,3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101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Индия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4,1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40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Китай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4,3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108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Россия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>
                          <a:effectLst/>
                        </a:rPr>
                        <a:t>5,4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493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США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>
                          <a:effectLst/>
                        </a:rPr>
                        <a:t>15,7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7 285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Таджикистан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>
                          <a:effectLst/>
                        </a:rPr>
                        <a:t>5,3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29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  <a:tr h="433180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u="none" strike="noStrike" dirty="0">
                          <a:effectLst/>
                        </a:rPr>
                        <a:t>Япония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>
                          <a:effectLst/>
                        </a:rPr>
                        <a:t>8,0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800" b="1" dirty="0">
                          <a:effectLst/>
                        </a:rPr>
                        <a:t>2 751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9552" y="548680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/>
                </a:solidFill>
              </a:rPr>
              <a:t>ЗАТРАТЫ НА ЗДРАВООХРАНЕНИЕ</a:t>
            </a:r>
            <a:endParaRPr lang="ru-RU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46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0945" y="1628801"/>
            <a:ext cx="79955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Загрязнение</a:t>
            </a:r>
            <a:r>
              <a:rPr lang="ru-RU" sz="2800" dirty="0"/>
              <a:t> — это принесение в окружающую среду </a:t>
            </a:r>
            <a:r>
              <a:rPr lang="ru-RU" sz="2800" dirty="0" smtClean="0"/>
              <a:t>или </a:t>
            </a:r>
            <a:r>
              <a:rPr lang="ru-RU" sz="2800" dirty="0"/>
              <a:t>возникновение в ней новых, обычно </a:t>
            </a:r>
            <a:endParaRPr lang="ru-RU" sz="2800" dirty="0" smtClean="0"/>
          </a:p>
          <a:p>
            <a:r>
              <a:rPr lang="ru-RU" sz="2800" dirty="0" smtClean="0"/>
              <a:t>не </a:t>
            </a:r>
            <a:r>
              <a:rPr lang="ru-RU" sz="2800" dirty="0"/>
              <a:t>характерных физических, химических, </a:t>
            </a:r>
            <a:endParaRPr lang="ru-RU" sz="2800" dirty="0" smtClean="0"/>
          </a:p>
          <a:p>
            <a:r>
              <a:rPr lang="ru-RU" sz="2800" dirty="0" smtClean="0"/>
              <a:t>информационных </a:t>
            </a:r>
            <a:r>
              <a:rPr lang="ru-RU" sz="2800" dirty="0"/>
              <a:t>или биологических агентов </a:t>
            </a:r>
            <a:endParaRPr lang="ru-RU" sz="2800" dirty="0" smtClean="0"/>
          </a:p>
          <a:p>
            <a:r>
              <a:rPr lang="ru-RU" sz="2800" dirty="0" smtClean="0"/>
              <a:t>или </a:t>
            </a:r>
            <a:r>
              <a:rPr lang="ru-RU" sz="2800" dirty="0"/>
              <a:t>превышение их естественного </a:t>
            </a:r>
            <a:endParaRPr lang="ru-RU" sz="2800" dirty="0" smtClean="0"/>
          </a:p>
          <a:p>
            <a:r>
              <a:rPr lang="ru-RU" sz="2800" dirty="0" smtClean="0"/>
              <a:t>среднемноголетнего </a:t>
            </a:r>
            <a:r>
              <a:rPr lang="ru-RU" sz="2800" dirty="0"/>
              <a:t>уровня в различных средах, </a:t>
            </a:r>
            <a:r>
              <a:rPr lang="ru-RU" sz="2800" dirty="0" smtClean="0"/>
              <a:t>приводящее </a:t>
            </a:r>
            <a:r>
              <a:rPr lang="ru-RU" sz="2800" dirty="0"/>
              <a:t>к негативным воздействиям.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7" y="33265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ЗАГРЯЗНЕНИЕ ОКРУЖАЮЩЕЙ СРЕДЫ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620688"/>
            <a:ext cx="6784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ru-RU" sz="2000" i="1" dirty="0">
                <a:solidFill>
                  <a:schemeClr val="accent1"/>
                </a:solidFill>
              </a:rPr>
              <a:t>Страны, имеющие наибольшую долю промышленных</a:t>
            </a:r>
            <a:r>
              <a:rPr lang="ru-RU" altLang="ru-RU" sz="2000" dirty="0">
                <a:solidFill>
                  <a:schemeClr val="accent1"/>
                </a:solidFill>
              </a:rPr>
              <a:t/>
            </a:r>
            <a:br>
              <a:rPr lang="ru-RU" altLang="ru-RU" sz="2000" dirty="0">
                <a:solidFill>
                  <a:schemeClr val="accent1"/>
                </a:solidFill>
              </a:rPr>
            </a:br>
            <a:r>
              <a:rPr lang="ru-RU" altLang="ru-RU" sz="2000" i="1" dirty="0">
                <a:solidFill>
                  <a:schemeClr val="accent1"/>
                </a:solidFill>
              </a:rPr>
              <a:t> и бытовых загрязнений на душу населения, кг в год</a:t>
            </a:r>
            <a:r>
              <a:rPr lang="ru-RU" altLang="ru-RU" sz="2000" dirty="0">
                <a:solidFill>
                  <a:schemeClr val="accent1"/>
                </a:solidFill>
              </a:rPr>
              <a:t> </a:t>
            </a:r>
            <a:endParaRPr lang="ru-RU" sz="2000" dirty="0">
              <a:solidFill>
                <a:schemeClr val="accent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085289"/>
              </p:ext>
            </p:extLst>
          </p:nvPr>
        </p:nvGraphicFramePr>
        <p:xfrm>
          <a:off x="468312" y="1484784"/>
          <a:ext cx="8210749" cy="4536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Диаграмма" r:id="rId3" imgW="4953000" imgH="3505200" progId="MSGraph.Chart.8">
                  <p:embed/>
                </p:oleObj>
              </mc:Choice>
              <mc:Fallback>
                <p:oleObj name="Диаграмма" r:id="rId3" imgW="4953000" imgH="3505200" progId="MSGraph.Char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2" y="1484784"/>
                        <a:ext cx="8210749" cy="45365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391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766021"/>
              </p:ext>
            </p:extLst>
          </p:nvPr>
        </p:nvGraphicFramePr>
        <p:xfrm>
          <a:off x="683568" y="1484784"/>
          <a:ext cx="7848872" cy="48245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9099"/>
                <a:gridCol w="5537602"/>
                <a:gridCol w="1582171"/>
              </a:tblGrid>
              <a:tr h="706392">
                <a:tc gridSpan="3">
                  <a:txBody>
                    <a:bodyPr/>
                    <a:lstStyle/>
                    <a:p>
                      <a:pPr marL="247650" marR="247650" algn="ctr" fontAlgn="ctr">
                        <a:lnSpc>
                          <a:spcPts val="1800"/>
                        </a:lnSpc>
                        <a:spcBef>
                          <a:spcPts val="1125"/>
                        </a:spcBef>
                        <a:spcAft>
                          <a:spcPts val="750"/>
                        </a:spcAft>
                      </a:pPr>
                      <a:r>
                        <a:rPr lang="ru-RU" sz="1800" cap="all" dirty="0" smtClean="0">
                          <a:effectLst/>
                        </a:rPr>
                        <a:t>РЕЙТИНГ </a:t>
                      </a:r>
                      <a:r>
                        <a:rPr lang="ru-RU" sz="1800" cap="all" dirty="0">
                          <a:effectLst/>
                        </a:rPr>
                        <a:t>СТРАН МИРА ПО УРОВНЮ РАСХОДОВ НА </a:t>
                      </a:r>
                      <a:r>
                        <a:rPr lang="ru-RU" sz="1800" cap="all" dirty="0" smtClean="0">
                          <a:effectLst/>
                        </a:rPr>
                        <a:t>ОБРАЗОВАНИЕ</a:t>
                      </a:r>
                      <a:endParaRPr lang="ru-RU" sz="1800" dirty="0">
                        <a:effectLst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6699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850" cap="all">
                          <a:effectLst/>
                        </a:rPr>
                        <a:t>МЕСТО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800" cap="all" dirty="0">
                          <a:effectLst/>
                        </a:rPr>
                        <a:t>СТРАНА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800" cap="all">
                          <a:effectLst/>
                        </a:rPr>
                        <a:t>РАСХОДЫ (%)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Бразилия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5.7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52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Соединенные Штаты Америки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5.4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79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Германия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4.6</a:t>
                      </a:r>
                      <a:endParaRPr lang="ru-RU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98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Россия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4.1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Таджикистан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4.0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104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Япония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3.8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108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Египет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3.8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  <a:tr h="48893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127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none" strike="noStrike" dirty="0">
                          <a:effectLst/>
                        </a:rPr>
                        <a:t>Индия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3.1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5725" marR="85725" marT="76200" marB="7620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43000" y="760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692697"/>
            <a:ext cx="6231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/>
                </a:solidFill>
              </a:rPr>
              <a:t>Расходы на образование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5456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191639"/>
              </p:ext>
            </p:extLst>
          </p:nvPr>
        </p:nvGraphicFramePr>
        <p:xfrm>
          <a:off x="611560" y="1196747"/>
          <a:ext cx="7776863" cy="4824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0774"/>
                <a:gridCol w="3573801"/>
                <a:gridCol w="2592288"/>
              </a:tblGrid>
              <a:tr h="3774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№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СТРАНА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77470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США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640,0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КНР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188,0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Россия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87,8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4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Франция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61,2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5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Великобритания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57,9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6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Германия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48,8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7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Япония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48,6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8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Индия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47,4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425552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9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Республика Корея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33,9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10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Италия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32,7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11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 smtClean="0">
                          <a:effectLst/>
                        </a:rPr>
                        <a:t>Бразилия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31,5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12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Австралия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24,0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13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Турция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19,1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  <a:tr h="303671"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900" smtClean="0">
                          <a:effectLst/>
                        </a:rPr>
                        <a:t>14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  <a:r>
                        <a:rPr lang="ru-RU" sz="2000" b="1" u="none" strike="noStrike" dirty="0">
                          <a:effectLst/>
                        </a:rPr>
                        <a:t>ОАЭ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8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19,0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774" marR="26774" marT="8367" marB="8367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43608" y="332656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/>
                </a:solidFill>
              </a:rPr>
              <a:t>ЗАТРАТЫ НА ВОЕННЫЕ РАСХОДЫ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93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7" y="1700808"/>
            <a:ext cx="79928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Быть может, это и красиво — умереть</a:t>
            </a:r>
            <a:r>
              <a:rPr lang="ru-RU" sz="3200" dirty="0" smtClean="0"/>
              <a:t>,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чтобы завоевать новые земли, </a:t>
            </a:r>
            <a:endParaRPr lang="ru-RU" sz="3200" dirty="0" smtClean="0"/>
          </a:p>
          <a:p>
            <a:r>
              <a:rPr lang="ru-RU" sz="3200" dirty="0" smtClean="0"/>
              <a:t>но </a:t>
            </a:r>
            <a:r>
              <a:rPr lang="ru-RU" sz="3200" dirty="0"/>
              <a:t>современная война разрушает все то</a:t>
            </a:r>
            <a:r>
              <a:rPr lang="ru-RU" sz="3200" dirty="0" smtClean="0"/>
              <a:t>,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ради чего она будто бы ведется.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4005064"/>
            <a:ext cx="69041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Антуан Мари Жан-Батист Роже де Сент-Экзюпери</a:t>
            </a:r>
            <a:r>
              <a:rPr lang="ru-RU" sz="2000" dirty="0"/>
              <a:t> </a:t>
            </a:r>
          </a:p>
          <a:p>
            <a:r>
              <a:rPr lang="ru-RU" sz="2000" dirty="0"/>
              <a:t>(1900— 1944) </a:t>
            </a:r>
          </a:p>
          <a:p>
            <a:r>
              <a:rPr lang="ru-RU" sz="2000" dirty="0"/>
              <a:t>— французский писатель, </a:t>
            </a:r>
            <a:r>
              <a:rPr lang="ru-RU" sz="2000" dirty="0" smtClean="0"/>
              <a:t>поэт и </a:t>
            </a:r>
            <a:r>
              <a:rPr lang="ru-RU" sz="2000" dirty="0"/>
              <a:t>профессиональный лётчик.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0323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75288"/>
            <a:ext cx="6458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Быть человеком — это и значит чувствовать, </a:t>
            </a:r>
            <a:r>
              <a:rPr lang="ru-RU" sz="3200" dirty="0" smtClean="0"/>
              <a:t> что </a:t>
            </a:r>
            <a:r>
              <a:rPr lang="ru-RU" sz="3200" dirty="0"/>
              <a:t>ты за </a:t>
            </a:r>
            <a:r>
              <a:rPr lang="ru-RU" sz="3200" dirty="0" smtClean="0"/>
              <a:t>всё </a:t>
            </a:r>
            <a:r>
              <a:rPr lang="ru-RU" sz="3200" dirty="0"/>
              <a:t>в ответе.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620688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Есть такое твердое правило. </a:t>
            </a:r>
          </a:p>
          <a:p>
            <a:r>
              <a:rPr lang="ru-RU" sz="3200" dirty="0" smtClean="0"/>
              <a:t>Встал поутру, умылся, </a:t>
            </a:r>
          </a:p>
          <a:p>
            <a:r>
              <a:rPr lang="ru-RU" sz="3200" dirty="0" smtClean="0"/>
              <a:t>привел </a:t>
            </a:r>
            <a:r>
              <a:rPr lang="ru-RU" sz="3200" dirty="0"/>
              <a:t>себя в порядок — и сразу же </a:t>
            </a:r>
            <a:endParaRPr lang="ru-RU" sz="3200" dirty="0" smtClean="0"/>
          </a:p>
          <a:p>
            <a:r>
              <a:rPr lang="ru-RU" sz="3200" dirty="0" smtClean="0"/>
              <a:t>приведи в порядок свою планету.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835696" y="5157192"/>
            <a:ext cx="71201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Антуан Мари Жан-Батист Роже де Сент-Экзюпери</a:t>
            </a:r>
            <a:r>
              <a:rPr lang="ru-RU" dirty="0"/>
              <a:t> </a:t>
            </a:r>
          </a:p>
          <a:p>
            <a:r>
              <a:rPr lang="ru-RU" dirty="0"/>
              <a:t>(1900— 1944) </a:t>
            </a:r>
          </a:p>
          <a:p>
            <a:r>
              <a:rPr lang="ru-RU" dirty="0"/>
              <a:t>— французский писатель, поэт</a:t>
            </a:r>
          </a:p>
          <a:p>
            <a:r>
              <a:rPr lang="ru-RU" dirty="0"/>
              <a:t>и профессиональный лётчик.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87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052736"/>
            <a:ext cx="763284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АНКЕТА</a:t>
            </a:r>
          </a:p>
          <a:p>
            <a:pPr lvl="0"/>
            <a:r>
              <a:rPr lang="ru-RU" sz="2800" b="1" dirty="0" smtClean="0"/>
              <a:t>1.Какая </a:t>
            </a:r>
            <a:r>
              <a:rPr lang="ru-RU" sz="2800" b="1" dirty="0"/>
              <a:t>глобальная  проблема человечества  по </a:t>
            </a:r>
            <a:r>
              <a:rPr lang="ru-RU" sz="2800" b="1" dirty="0" smtClean="0"/>
              <a:t>Вашему </a:t>
            </a:r>
            <a:r>
              <a:rPr lang="ru-RU" sz="2800" b="1" dirty="0"/>
              <a:t>мнению требует немедленного решения?</a:t>
            </a:r>
          </a:p>
          <a:p>
            <a:r>
              <a:rPr lang="ru-RU" sz="2800" b="1" dirty="0"/>
              <a:t> </a:t>
            </a:r>
            <a:r>
              <a:rPr lang="ru-RU" sz="2800" b="1" dirty="0" smtClean="0"/>
              <a:t>_______________</a:t>
            </a:r>
            <a:endParaRPr lang="ru-RU" sz="2800" b="1" dirty="0"/>
          </a:p>
          <a:p>
            <a:pPr lvl="0"/>
            <a:r>
              <a:rPr lang="ru-RU" sz="2800" b="1" dirty="0" smtClean="0"/>
              <a:t>2.Какие </a:t>
            </a:r>
            <a:r>
              <a:rPr lang="ru-RU" sz="2800" b="1" dirty="0"/>
              <a:t>проблемы можно решить:</a:t>
            </a:r>
          </a:p>
          <a:p>
            <a:r>
              <a:rPr lang="ru-RU" sz="2800" b="1" dirty="0"/>
              <a:t>На уровне </a:t>
            </a:r>
            <a:r>
              <a:rPr lang="ru-RU" sz="2800" b="1" dirty="0" smtClean="0"/>
              <a:t>государства-_____</a:t>
            </a:r>
            <a:endParaRPr lang="ru-RU" sz="2800" b="1" dirty="0"/>
          </a:p>
          <a:p>
            <a:r>
              <a:rPr lang="ru-RU" sz="2800" b="1" dirty="0"/>
              <a:t>На личном </a:t>
            </a:r>
            <a:r>
              <a:rPr lang="ru-RU" sz="2800" b="1" dirty="0" smtClean="0"/>
              <a:t>уровне-__________</a:t>
            </a:r>
            <a:endParaRPr lang="ru-RU" sz="2800" b="1" dirty="0"/>
          </a:p>
          <a:p>
            <a:pPr lvl="0"/>
            <a:r>
              <a:rPr lang="ru-RU" sz="2800" b="1" dirty="0" smtClean="0"/>
              <a:t>3.Был </a:t>
            </a:r>
            <a:r>
              <a:rPr lang="ru-RU" sz="2800" b="1" dirty="0"/>
              <a:t>ли этот урок для </a:t>
            </a:r>
            <a:r>
              <a:rPr lang="ru-RU" sz="2800" b="1" dirty="0" smtClean="0"/>
              <a:t>Вас </a:t>
            </a:r>
            <a:r>
              <a:rPr lang="ru-RU" sz="2800" b="1" dirty="0"/>
              <a:t>полезен?</a:t>
            </a:r>
          </a:p>
          <a:p>
            <a:r>
              <a:rPr lang="ru-RU" sz="2800" b="1" dirty="0"/>
              <a:t> </a:t>
            </a:r>
            <a:r>
              <a:rPr lang="ru-RU" sz="2800" b="1" dirty="0" smtClean="0"/>
              <a:t>____________________________</a:t>
            </a:r>
            <a:endParaRPr lang="ru-RU" sz="2800" b="1" dirty="0"/>
          </a:p>
          <a:p>
            <a:pPr lvl="0"/>
            <a:r>
              <a:rPr lang="ru-RU" sz="2800" b="1" dirty="0" smtClean="0"/>
              <a:t>4.Что Вы </a:t>
            </a:r>
            <a:r>
              <a:rPr lang="ru-RU" sz="2800" b="1" dirty="0"/>
              <a:t>выяснили за пройденный урок</a:t>
            </a:r>
            <a:r>
              <a:rPr lang="ru-RU" sz="2800" b="1" dirty="0" smtClean="0"/>
              <a:t>?</a:t>
            </a:r>
          </a:p>
          <a:p>
            <a:pPr lvl="0"/>
            <a:r>
              <a:rPr lang="ru-RU" sz="2800" b="1" dirty="0" smtClean="0"/>
              <a:t>______________________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659936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0800" y="2257832"/>
            <a:ext cx="47323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solidFill>
                  <a:schemeClr val="accent1"/>
                </a:solidFill>
              </a:rPr>
              <a:t>СПАСИБО  </a:t>
            </a:r>
            <a:endParaRPr lang="ru-RU" sz="7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333</TotalTime>
  <Words>579</Words>
  <Application>Microsoft Office PowerPoint</Application>
  <PresentationFormat>Экран (4:3)</PresentationFormat>
  <Paragraphs>541</Paragraphs>
  <Slides>27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Воздушный поток</vt:lpstr>
      <vt:lpstr>Диаграмма</vt:lpstr>
      <vt:lpstr>ГЛОБАЛЬНЫЕ ПРОБЛЕМЫ ЧЕЛОВЕЧЕСТВА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ГЛОБАЛЬНЫЕ ПРОБЛЕМЫ ЧЕЛОВЕЧЕСТВА</dc:title>
  <dc:creator>User</dc:creator>
  <cp:lastModifiedBy>Администратор</cp:lastModifiedBy>
  <cp:revision>48</cp:revision>
  <dcterms:created xsi:type="dcterms:W3CDTF">2015-02-04T19:04:22Z</dcterms:created>
  <dcterms:modified xsi:type="dcterms:W3CDTF">2022-02-23T19:12:13Z</dcterms:modified>
</cp:coreProperties>
</file>