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6" r:id="rId3"/>
    <p:sldId id="267" r:id="rId4"/>
    <p:sldId id="258" r:id="rId5"/>
    <p:sldId id="259" r:id="rId6"/>
    <p:sldId id="261" r:id="rId7"/>
    <p:sldId id="262" r:id="rId8"/>
    <p:sldId id="268" r:id="rId9"/>
    <p:sldId id="269" r:id="rId10"/>
    <p:sldId id="271" r:id="rId11"/>
    <p:sldId id="276" r:id="rId12"/>
    <p:sldId id="272" r:id="rId13"/>
    <p:sldId id="273" r:id="rId14"/>
    <p:sldId id="277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79" d="100"/>
          <a:sy n="79" d="100"/>
        </p:scale>
        <p:origin x="75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media.foxford.ru/soft-skills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628800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 smtClean="0"/>
              <a:t>ЭМОЦИОНАЛЬНЫЙ ИНТЕЛЛЕКТ </a:t>
            </a:r>
          </a:p>
          <a:p>
            <a:pPr algn="ctr"/>
            <a:r>
              <a:rPr lang="ru-RU" sz="3600" i="1" dirty="0" smtClean="0"/>
              <a:t>КАК РЕСУРС ПЕДАГОГА</a:t>
            </a:r>
            <a:endParaRPr lang="ru-RU" sz="3600" i="1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403648" y="476672"/>
            <a:ext cx="67687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КОМИТЕТ ПО ДЕЛАМ ОБРАЗОВАНИЯ ГОРОДА ЧЕЛЯБИНСКА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учреждение дополнительного образования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«Металлургический Центр детского творчества г. Челябинска»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3" name="AutoShape 3" descr="https://goal-life.com/img/main/page/intellect/emotional-intellect/what-i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5" name="AutoShape 5" descr="https://goal-life.com/img/main/page/intellect/emotional-intellect/what-i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6" name="Picture 6" descr="C:\Users\USER\Desktop\what-i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996952"/>
            <a:ext cx="4593325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Жизнь на 10% состоит из того, что происходит со мной, и на 90% из того, как я на это реагирую.</a:t>
            </a:r>
          </a:p>
          <a:p>
            <a:pPr algn="ctr"/>
            <a:r>
              <a:rPr lang="ru-RU" sz="2000" b="1" i="1" dirty="0" smtClean="0"/>
              <a:t>					</a:t>
            </a:r>
            <a:r>
              <a:rPr lang="ru-RU" sz="1400" b="1" i="1" dirty="0" smtClean="0"/>
              <a:t>Чарльз </a:t>
            </a:r>
            <a:r>
              <a:rPr lang="ru-RU" sz="1400" b="1" i="1" dirty="0" err="1" smtClean="0"/>
              <a:t>Свиндолл</a:t>
            </a:r>
            <a:r>
              <a:rPr lang="ru-RU" sz="1400" b="1" i="1" dirty="0" smtClean="0"/>
              <a:t> </a:t>
            </a:r>
            <a:r>
              <a:rPr lang="ru-RU" sz="1400" i="1" dirty="0" smtClean="0"/>
              <a:t>писатель</a:t>
            </a:r>
            <a:endParaRPr lang="ru-RU" sz="1400" i="1" dirty="0"/>
          </a:p>
        </p:txBody>
      </p:sp>
      <p:sp>
        <p:nvSpPr>
          <p:cNvPr id="2050" name="AutoShape 2" descr="Эмо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USER\Desktop\emotcii-chto-tako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204864"/>
            <a:ext cx="6413213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err="1" smtClean="0"/>
              <a:t>Айсбрейкеры</a:t>
            </a:r>
            <a:r>
              <a:rPr lang="ru-RU" i="1" dirty="0" smtClean="0"/>
              <a:t> (от англ. «</a:t>
            </a:r>
            <a:r>
              <a:rPr lang="ru-RU" i="1" dirty="0" err="1" smtClean="0"/>
              <a:t>icebreaker</a:t>
            </a:r>
            <a:r>
              <a:rPr lang="ru-RU" i="1" dirty="0" smtClean="0"/>
              <a:t>» — ледокол или растопи лед) — это короткие игры, с помощью которых можно «растопить лед» и наладить взаимодействие между участниками учебного процесса. </a:t>
            </a:r>
          </a:p>
          <a:p>
            <a:endParaRPr lang="ru-RU" i="1" dirty="0" smtClean="0"/>
          </a:p>
          <a:p>
            <a:r>
              <a:rPr lang="ru-RU" i="1" dirty="0" smtClean="0"/>
              <a:t>Практика «Правда и ложь»</a:t>
            </a:r>
          </a:p>
          <a:p>
            <a:endParaRPr lang="ru-RU" i="1" dirty="0" smtClean="0"/>
          </a:p>
          <a:p>
            <a:r>
              <a:rPr lang="ru-RU" i="1" dirty="0" smtClean="0"/>
              <a:t>Практика </a:t>
            </a:r>
            <a:r>
              <a:rPr lang="ru-RU" dirty="0" smtClean="0"/>
              <a:t>«</a:t>
            </a:r>
            <a:r>
              <a:rPr lang="ru-RU" i="1" dirty="0" smtClean="0"/>
              <a:t>Кто любит горячий шоколад с солью?» </a:t>
            </a:r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636912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err="1" smtClean="0"/>
              <a:t>Айсбрейкеры</a:t>
            </a:r>
            <a:r>
              <a:rPr lang="ru-RU" i="1" dirty="0" smtClean="0"/>
              <a:t> позволяют педагогу выяснить настроение класса и определить готовность ребят к работе.</a:t>
            </a:r>
            <a:endParaRPr lang="ru-RU" i="1" dirty="0"/>
          </a:p>
        </p:txBody>
      </p:sp>
      <p:pic>
        <p:nvPicPr>
          <p:cNvPr id="4" name="Picture 3" descr="C:\Users\USER\Downloads\jfel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429000"/>
            <a:ext cx="4032448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412776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Эмоциональный интеллект — это способность понимать и выражать свои эмоции, а также распознавать эмоции других людей и влиять на них. В мире, где ценятся </a:t>
            </a:r>
            <a:r>
              <a:rPr lang="ru-RU" sz="2000" i="1" u="sng" dirty="0" smtClean="0">
                <a:hlinkClick r:id="rId2"/>
              </a:rPr>
              <a:t>мягкие навыки</a:t>
            </a:r>
            <a:r>
              <a:rPr lang="ru-RU" sz="2000" i="1" dirty="0" smtClean="0"/>
              <a:t>: умение сотрудничать, разрешать конфликты и проявлять лидерские качества, EQ играет более важную роль, чем IQ.</a:t>
            </a:r>
            <a:endParaRPr lang="ru-RU" sz="2000" i="1" dirty="0"/>
          </a:p>
        </p:txBody>
      </p:sp>
      <p:sp>
        <p:nvSpPr>
          <p:cNvPr id="7170" name="AutoShape 2" descr="Зачем нужен эмоциональный интеллект и как его развить   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1" name="Picture 3" descr="C:\Users\USER\Desktop\Эмоциональный-интеллект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56992"/>
            <a:ext cx="6084168" cy="30420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260648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Эмоции — наш навигатор в путешествии по жизни. Они указывают, движемся ли мы правильным курсом или свернули не туда. Но пользоваться этим навигатором нужно уметь.</a:t>
            </a:r>
            <a:endParaRPr lang="ru-RU" sz="20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620688"/>
            <a:ext cx="85198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Эмоциональный интеллект напрямую связан с нейрофизиологией- это определенное</a:t>
            </a:r>
          </a:p>
          <a:p>
            <a:r>
              <a:rPr lang="ru-RU" i="1" dirty="0" smtClean="0"/>
              <a:t>состояние нашего мозга, тела и прокачивая EQ, ваш мозг претерпит изменения, </a:t>
            </a:r>
          </a:p>
          <a:p>
            <a:r>
              <a:rPr lang="ru-RU" i="1" dirty="0" smtClean="0"/>
              <a:t>будут формироваться  новые нейронные дорожки.</a:t>
            </a:r>
          </a:p>
          <a:p>
            <a:endParaRPr lang="ru-RU" i="1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56792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Эта научная сфера считается перспективной, так как позволяет понять, как мы двигаемся, осознаем себя, мыслим.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27687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Нейрофизиология</a:t>
            </a:r>
            <a:r>
              <a:rPr lang="ru-RU" i="1" dirty="0" smtClean="0"/>
              <a:t> — наука, изучающая функции нервной системы; процессы кодирования, передачи и обработки информации в нейронах; механизмы системных функций, лежащие в основе поведения человека.</a:t>
            </a:r>
            <a:endParaRPr lang="ru-RU" i="1" dirty="0"/>
          </a:p>
        </p:txBody>
      </p:sp>
      <p:pic>
        <p:nvPicPr>
          <p:cNvPr id="6146" name="Picture 2" descr="https://psichiatria.org/img/nejrofiziolog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284984"/>
            <a:ext cx="5984794" cy="3365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-1821299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Чтобы развить эмоциональный интеллект, нужно сосредоточиться на четырех драйверах: осознанности, самооценке, мотивации и адаптивности. Развитие каждого из драйверов формирует освоение соответствующей эмоционально-интеллектуальной стратегии.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548680"/>
            <a:ext cx="70385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Чтобы развить эмоциональный интеллект, нужно сосредоточиться на четырех драйверах: осознанности, самооценке, мотивации и адаптивности. Развитие каждого из драйверов формирует освоение соответствующей эмоционально-интеллектуальной стратегии</a:t>
            </a:r>
            <a:r>
              <a:rPr lang="ru-RU" i="1" dirty="0" smtClean="0"/>
              <a:t>.</a:t>
            </a:r>
            <a:r>
              <a:rPr lang="ru-RU" b="1" dirty="0">
                <a:solidFill>
                  <a:srgbClr val="333333"/>
                </a:solidFill>
              </a:rPr>
              <a:t> </a:t>
            </a:r>
            <a:r>
              <a:rPr lang="ru-RU" b="1" i="1" dirty="0">
                <a:solidFill>
                  <a:srgbClr val="333333"/>
                </a:solidFill>
              </a:rPr>
              <a:t>Драйвер</a:t>
            </a:r>
            <a:r>
              <a:rPr lang="ru-RU" i="1" dirty="0">
                <a:solidFill>
                  <a:srgbClr val="333333"/>
                </a:solidFill>
              </a:rPr>
              <a:t> (</a:t>
            </a:r>
            <a:r>
              <a:rPr lang="ru-RU" b="1" i="1" dirty="0" err="1">
                <a:solidFill>
                  <a:srgbClr val="333333"/>
                </a:solidFill>
              </a:rPr>
              <a:t>driver</a:t>
            </a:r>
            <a:r>
              <a:rPr lang="ru-RU" i="1" dirty="0">
                <a:solidFill>
                  <a:srgbClr val="333333"/>
                </a:solidFill>
              </a:rPr>
              <a:t> - </a:t>
            </a:r>
            <a:r>
              <a:rPr lang="ru-RU" b="1" i="1" dirty="0">
                <a:solidFill>
                  <a:srgbClr val="333333"/>
                </a:solidFill>
              </a:rPr>
              <a:t>в</a:t>
            </a:r>
            <a:r>
              <a:rPr lang="ru-RU" i="1" dirty="0">
                <a:solidFill>
                  <a:srgbClr val="333333"/>
                </a:solidFill>
              </a:rPr>
              <a:t> переводе с английского "кучер") </a:t>
            </a:r>
            <a:endParaRPr lang="ru-RU" i="1" dirty="0" smtClean="0">
              <a:solidFill>
                <a:srgbClr val="333333"/>
              </a:solidFill>
            </a:endParaRPr>
          </a:p>
          <a:p>
            <a:r>
              <a:rPr lang="ru-RU" i="1" dirty="0" smtClean="0">
                <a:solidFill>
                  <a:srgbClr val="333333"/>
                </a:solidFill>
              </a:rPr>
              <a:t>Драйвер </a:t>
            </a:r>
            <a:r>
              <a:rPr lang="ru-RU" i="1" dirty="0">
                <a:solidFill>
                  <a:srgbClr val="333333"/>
                </a:solidFill>
              </a:rPr>
              <a:t>в психологии – это совершенно четко определенный способ поведения, который «включается» у человека в той или иной ситуации.</a:t>
            </a:r>
            <a:endParaRPr lang="ru-RU" i="1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5" name="Picture 1" descr="C:\Users\USER\Desktop\0629ebb2149d32fcec20d6ad5e076b67.jpg"/>
          <p:cNvPicPr>
            <a:picLocks noChangeAspect="1" noChangeArrowheads="1"/>
          </p:cNvPicPr>
          <p:nvPr/>
        </p:nvPicPr>
        <p:blipFill>
          <a:blip r:embed="rId2" cstate="print"/>
          <a:srcRect l="32088" t="28968" r="13362"/>
          <a:stretch>
            <a:fillRect/>
          </a:stretch>
        </p:blipFill>
        <p:spPr bwMode="auto">
          <a:xfrm>
            <a:off x="2159732" y="2924944"/>
            <a:ext cx="4248472" cy="379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2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Осознанность. </a:t>
            </a:r>
          </a:p>
          <a:p>
            <a:r>
              <a:rPr lang="ru-RU" i="1" dirty="0" smtClean="0"/>
              <a:t>Включает осознанность своих мыслей, чувств и поведения. Развивает стратегию «Философов». Философы быстро учатся и накапливают знания, но им сложно перейти от теории к практике и перевести знания в реальные навыки.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996952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Самооценка.</a:t>
            </a:r>
          </a:p>
          <a:p>
            <a:r>
              <a:rPr lang="ru-RU" i="1" dirty="0" smtClean="0"/>
              <a:t> Включает принятие, способность не зависеть от внешних оценок и мнений, позитивное восприятие мира и решительность. Помогает освоить стратегию «Звёзд». Такие люди уверены в себе, но склонны говорить, чтобы произвести впечатление. Звезды рискуют остаться на уровне «впечатлений», если не прокачают драйверы осознанности и мотивации.</a:t>
            </a:r>
            <a:endParaRPr lang="ru-RU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64704"/>
            <a:ext cx="74888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Мотивация. </a:t>
            </a:r>
          </a:p>
          <a:p>
            <a:r>
              <a:rPr lang="ru-RU" i="1" dirty="0" smtClean="0"/>
              <a:t>Включает открытость новому, </a:t>
            </a:r>
            <a:r>
              <a:rPr lang="ru-RU" i="1" dirty="0" err="1" smtClean="0"/>
              <a:t>целеполагание</a:t>
            </a:r>
            <a:r>
              <a:rPr lang="ru-RU" i="1" dirty="0" smtClean="0"/>
              <a:t>, переживание неудач, стремление к </a:t>
            </a:r>
            <a:r>
              <a:rPr lang="ru-RU" i="1" dirty="0" err="1" smtClean="0"/>
              <a:t>самоактуализации</a:t>
            </a:r>
            <a:r>
              <a:rPr lang="ru-RU" i="1" dirty="0" smtClean="0"/>
              <a:t>. Помогает освоить стратегию «Героев». Герои получают удовольствие от саморазвития и достижений, поэтому постоянно совершенствуются и могу вести за собой людей. Герои рискуют быстро перегореть, если не осознают причин своей работы.</a:t>
            </a:r>
          </a:p>
          <a:p>
            <a:endParaRPr lang="ru-RU" i="1" dirty="0" smtClean="0"/>
          </a:p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Адаптивность.</a:t>
            </a:r>
          </a:p>
          <a:p>
            <a:r>
              <a:rPr lang="ru-RU" i="1" dirty="0" smtClean="0"/>
              <a:t> Включает в себя </a:t>
            </a:r>
            <a:r>
              <a:rPr lang="ru-RU" i="1" dirty="0" err="1" smtClean="0"/>
              <a:t>эмпатию</a:t>
            </a:r>
            <a:r>
              <a:rPr lang="ru-RU" i="1" dirty="0" smtClean="0"/>
              <a:t>, </a:t>
            </a:r>
            <a:r>
              <a:rPr lang="ru-RU" i="1" dirty="0" err="1" smtClean="0"/>
              <a:t>стрессоустойчивость</a:t>
            </a:r>
            <a:r>
              <a:rPr lang="ru-RU" i="1" dirty="0" smtClean="0"/>
              <a:t>, принятие решений и коммуникабельность. Развивает стратегию «Руководителей». Такие люди </a:t>
            </a:r>
            <a:r>
              <a:rPr lang="ru-RU" i="1" dirty="0" err="1" smtClean="0"/>
              <a:t>стрессоустойчивы</a:t>
            </a:r>
            <a:r>
              <a:rPr lang="ru-RU" i="1" dirty="0" smtClean="0"/>
              <a:t>, эмпатичны и </a:t>
            </a:r>
            <a:r>
              <a:rPr lang="ru-RU" i="1" dirty="0" smtClean="0"/>
              <a:t>трудолюбивы</a:t>
            </a:r>
            <a:r>
              <a:rPr lang="ru-RU" i="1" dirty="0"/>
              <a:t>.</a:t>
            </a:r>
            <a:r>
              <a:rPr lang="ru-RU" i="1" dirty="0" smtClean="0"/>
              <a:t> </a:t>
            </a:r>
          </a:p>
          <a:p>
            <a:endParaRPr lang="ru-RU" i="1" dirty="0" smtClean="0"/>
          </a:p>
          <a:p>
            <a:r>
              <a:rPr lang="ru-RU" i="1" dirty="0" smtClean="0"/>
              <a:t>Как только мы будем прокачивать эти навыки влияние на коллектив, влияние на результат и на мир в целом будут развиваться.</a:t>
            </a:r>
            <a:br>
              <a:rPr lang="ru-RU" i="1" dirty="0" smtClean="0"/>
            </a:br>
            <a:endParaRPr lang="ru-RU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68107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Чтобы. понять как на уровне физиологии влияет </a:t>
            </a:r>
            <a:r>
              <a:rPr lang="en-US" i="1" dirty="0" smtClean="0"/>
              <a:t>EQ</a:t>
            </a:r>
            <a:r>
              <a:rPr lang="ru-RU" i="1" dirty="0" smtClean="0"/>
              <a:t>, можно представить </a:t>
            </a:r>
          </a:p>
          <a:p>
            <a:r>
              <a:rPr lang="ru-RU" i="1" dirty="0" smtClean="0"/>
              <a:t>в виде схемы.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pPr algn="ctr"/>
            <a:endParaRPr lang="ru-RU" i="1" dirty="0" smtClean="0"/>
          </a:p>
          <a:p>
            <a:pPr algn="ctr"/>
            <a:r>
              <a:rPr lang="ru-RU" i="1" dirty="0" smtClean="0"/>
              <a:t>ЭМОЦИИ 		СМЫСЛЫ  		ТЕЛО</a:t>
            </a:r>
            <a:endParaRPr lang="ru-RU" i="1" dirty="0"/>
          </a:p>
        </p:txBody>
      </p:sp>
      <p:pic>
        <p:nvPicPr>
          <p:cNvPr id="23554" name="Picture 2" descr="C:\Users\USER\Desktop\iStock_0000503848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780928"/>
            <a:ext cx="4283968" cy="2857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416824" cy="763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i="1" dirty="0" smtClean="0">
                <a:solidFill>
                  <a:prstClr val="black"/>
                </a:solidFill>
              </a:rPr>
              <a:t>ЭМОЦИИ</a:t>
            </a:r>
          </a:p>
          <a:p>
            <a:pPr lvl="0" algn="ctr"/>
            <a:endParaRPr lang="ru-RU" sz="2000" i="1" dirty="0">
              <a:solidFill>
                <a:prstClr val="black"/>
              </a:solidFill>
            </a:endParaRPr>
          </a:p>
          <a:p>
            <a:pPr lvl="0" algn="ctr"/>
            <a:r>
              <a:rPr lang="ru-RU" i="1" dirty="0">
                <a:solidFill>
                  <a:prstClr val="black"/>
                </a:solidFill>
              </a:rPr>
              <a:t>Вопрос: Раздражаются на успешных учеников, если они не могут выполнить</a:t>
            </a:r>
            <a:r>
              <a:rPr lang="ru-RU" i="1" dirty="0" smtClean="0">
                <a:solidFill>
                  <a:prstClr val="black"/>
                </a:solidFill>
              </a:rPr>
              <a:t>, </a:t>
            </a:r>
            <a:r>
              <a:rPr lang="ru-RU" i="1" dirty="0">
                <a:solidFill>
                  <a:prstClr val="black"/>
                </a:solidFill>
              </a:rPr>
              <a:t>какое то задание, проект</a:t>
            </a:r>
            <a:r>
              <a:rPr lang="ru-RU" i="1" dirty="0" smtClean="0">
                <a:solidFill>
                  <a:prstClr val="black"/>
                </a:solidFill>
              </a:rPr>
              <a:t>?</a:t>
            </a:r>
          </a:p>
          <a:p>
            <a:pPr lvl="0"/>
            <a:endParaRPr lang="ru-RU" i="1" dirty="0" smtClean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 smtClean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 smtClean="0">
              <a:solidFill>
                <a:prstClr val="black"/>
              </a:solidFill>
            </a:endParaRPr>
          </a:p>
          <a:p>
            <a:pPr lvl="0"/>
            <a:endParaRPr lang="ru-RU" i="1" dirty="0" smtClean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 smtClean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 algn="ctr"/>
            <a:endParaRPr lang="ru-RU" i="1" dirty="0" smtClean="0">
              <a:solidFill>
                <a:prstClr val="black"/>
              </a:solidFill>
            </a:endParaRPr>
          </a:p>
          <a:p>
            <a:pPr lvl="0" algn="ctr"/>
            <a:endParaRPr lang="ru-RU" i="1" dirty="0">
              <a:solidFill>
                <a:prstClr val="black"/>
              </a:solidFill>
            </a:endParaRPr>
          </a:p>
          <a:p>
            <a:pPr lvl="0" algn="ctr"/>
            <a:endParaRPr lang="ru-RU" i="1" dirty="0" smtClean="0">
              <a:solidFill>
                <a:prstClr val="black"/>
              </a:solidFill>
            </a:endParaRPr>
          </a:p>
          <a:p>
            <a:pPr lvl="0" algn="ctr"/>
            <a:r>
              <a:rPr lang="ru-RU" i="1" dirty="0" smtClean="0">
                <a:solidFill>
                  <a:prstClr val="black"/>
                </a:solidFill>
              </a:rPr>
              <a:t>Если </a:t>
            </a:r>
            <a:r>
              <a:rPr lang="ru-RU" i="1" dirty="0">
                <a:solidFill>
                  <a:prstClr val="black"/>
                </a:solidFill>
              </a:rPr>
              <a:t>мы понимаем ,почему, в данный момент  я раздражаюсь (любая эмоция), </a:t>
            </a:r>
            <a:r>
              <a:rPr lang="ru-RU" i="1" dirty="0" smtClean="0">
                <a:solidFill>
                  <a:prstClr val="black"/>
                </a:solidFill>
              </a:rPr>
              <a:t>не </a:t>
            </a:r>
            <a:r>
              <a:rPr lang="ru-RU" i="1" dirty="0">
                <a:solidFill>
                  <a:prstClr val="black"/>
                </a:solidFill>
              </a:rPr>
              <a:t>сбрасывать свое раздражение на других, а понимать откуда оно</a:t>
            </a:r>
            <a:r>
              <a:rPr lang="ru-RU" i="1" dirty="0" smtClean="0">
                <a:solidFill>
                  <a:prstClr val="black"/>
                </a:solidFill>
              </a:rPr>
              <a:t>. Если мы не натренированы, реакция раздражения очень быстро приходит в тело и требует сброс</a:t>
            </a:r>
            <a:endParaRPr lang="ru-RU" i="1" dirty="0">
              <a:solidFill>
                <a:prstClr val="black"/>
              </a:solidFill>
            </a:endParaRPr>
          </a:p>
          <a:p>
            <a:pPr lvl="0" algn="ctr"/>
            <a:r>
              <a:rPr lang="ru-RU" i="1" dirty="0" smtClean="0">
                <a:solidFill>
                  <a:prstClr val="black"/>
                </a:solidFill>
              </a:rPr>
              <a:t>Практика-тренироваться: вопрос  </a:t>
            </a:r>
            <a:r>
              <a:rPr lang="ru-RU" i="1" dirty="0">
                <a:solidFill>
                  <a:prstClr val="black"/>
                </a:solidFill>
              </a:rPr>
              <a:t>Почему?</a:t>
            </a:r>
          </a:p>
          <a:p>
            <a:pPr lvl="0" algn="ctr"/>
            <a:r>
              <a:rPr lang="ru-RU" i="1" dirty="0">
                <a:solidFill>
                  <a:prstClr val="black"/>
                </a:solidFill>
              </a:rPr>
              <a:t>Злость-нет энергии.</a:t>
            </a: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r>
              <a:rPr lang="ru-RU" i="1" dirty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1556792"/>
            <a:ext cx="4104456" cy="273501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548680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400" i="1" dirty="0" smtClean="0">
                <a:solidFill>
                  <a:prstClr val="black"/>
                </a:solidFill>
              </a:rPr>
              <a:t>ЭМОЦИИ</a:t>
            </a:r>
            <a:endParaRPr lang="ru-RU" sz="2400" i="1" dirty="0">
              <a:solidFill>
                <a:prstClr val="black"/>
              </a:solidFill>
            </a:endParaRPr>
          </a:p>
          <a:p>
            <a:pPr lvl="0" algn="ctr"/>
            <a:endParaRPr lang="ru-RU" sz="3200" i="1" dirty="0" smtClean="0">
              <a:solidFill>
                <a:prstClr val="black"/>
              </a:solidFill>
            </a:endParaRPr>
          </a:p>
          <a:p>
            <a:pPr lvl="0" algn="ctr"/>
            <a:r>
              <a:rPr lang="ru-RU" sz="3200" i="1" dirty="0" smtClean="0">
                <a:solidFill>
                  <a:prstClr val="black"/>
                </a:solidFill>
              </a:rPr>
              <a:t>Я </a:t>
            </a:r>
            <a:r>
              <a:rPr lang="ru-RU" sz="3200" i="1" dirty="0">
                <a:solidFill>
                  <a:prstClr val="black"/>
                </a:solidFill>
              </a:rPr>
              <a:t>≠ ЭМОЦИИ</a:t>
            </a: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  <a:p>
            <a:pPr lvl="0"/>
            <a:endParaRPr lang="ru-RU" i="1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2053872"/>
            <a:ext cx="3519109" cy="28152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4869160"/>
            <a:ext cx="81894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Отделить эмоцию от себя, чтобы ей управлять или эмоция будет управлять нами.</a:t>
            </a:r>
          </a:p>
          <a:p>
            <a:endParaRPr lang="ru-RU" dirty="0"/>
          </a:p>
          <a:p>
            <a:pPr algn="ctr"/>
            <a:r>
              <a:rPr lang="ru-RU" dirty="0" smtClean="0"/>
              <a:t>Практика: СТОП – СЛОВО.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3662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188640"/>
            <a:ext cx="1341236" cy="4938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836712"/>
            <a:ext cx="3524622" cy="27893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3212976"/>
            <a:ext cx="3892824" cy="29206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155" y="4196252"/>
            <a:ext cx="45958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Мир такой, какими смыслами</a:t>
            </a:r>
          </a:p>
          <a:p>
            <a:pPr algn="ctr"/>
            <a:r>
              <a:rPr lang="ru-RU" sz="2800" i="1" dirty="0" smtClean="0"/>
              <a:t> мы его наполняем.</a:t>
            </a:r>
            <a:endParaRPr lang="ru-RU" sz="28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6206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i="1" dirty="0">
                <a:solidFill>
                  <a:prstClr val="black"/>
                </a:solidFill>
              </a:rPr>
              <a:t> ТЕЛО</a:t>
            </a:r>
          </a:p>
          <a:p>
            <a:pPr lvl="0" algn="ctr"/>
            <a:r>
              <a:rPr lang="ru-RU" i="1" dirty="0">
                <a:solidFill>
                  <a:prstClr val="black"/>
                </a:solidFill>
              </a:rPr>
              <a:t>Как реагирует тело на эмоции?</a:t>
            </a:r>
          </a:p>
          <a:p>
            <a:pPr lvl="0" algn="ctr"/>
            <a:endParaRPr lang="ru-RU" i="1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321" y="1700808"/>
            <a:ext cx="5108891" cy="321287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25451" y="5299054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i="1" dirty="0">
                <a:solidFill>
                  <a:prstClr val="black"/>
                </a:solidFill>
              </a:rPr>
              <a:t>Практика «Внимание»                 Практика «Я сильный»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64096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+mj-lt"/>
              <a:buAutoNum type="arabicPeriod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«Якоря стресса и баланса» </a:t>
            </a:r>
            <a:r>
              <a:rPr lang="ru-RU" sz="1400" i="1" dirty="0" smtClean="0">
                <a:solidFill>
                  <a:srgbClr val="666666"/>
                </a:solidFill>
                <a:latin typeface="Montserrat"/>
              </a:rPr>
              <a:t>поможет </a:t>
            </a:r>
            <a:r>
              <a:rPr lang="ru-RU" sz="1400" i="1" dirty="0">
                <a:solidFill>
                  <a:srgbClr val="666666"/>
                </a:solidFill>
                <a:latin typeface="Montserrat"/>
              </a:rPr>
              <a:t>определить уровень внутреннего стресса во любых сложных жизненных ситуациях. Необходимо построить внутреннюю шкалу стресса, по который человек будет определять уровень волнения и нарастания напряженности. Если уровень стресса, по вашим ощущениям, уже велик, то необходимо представлять образ спокойного моря, неба и солнца. Эти «якоря» помогают возвращаться в состояние силы и баланса. </a:t>
            </a:r>
          </a:p>
          <a:p>
            <a:pPr fontAlgn="base">
              <a:buFont typeface="+mj-lt"/>
              <a:buAutoNum type="arabicPeriod" startAt="2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«Полезные дела». Необходимо нарисовать круги полезных и важных дел, например чтение, прослушивание музыки, прогулка, сон, и количество времени, которые на них затратите. Так человек создает </a:t>
            </a:r>
            <a:r>
              <a:rPr lang="ru-RU" sz="1400" i="1" dirty="0" err="1">
                <a:solidFill>
                  <a:srgbClr val="666666"/>
                </a:solidFill>
                <a:latin typeface="Montserrat"/>
              </a:rPr>
              <a:t>трекер</a:t>
            </a:r>
            <a:r>
              <a:rPr lang="ru-RU" sz="1400" i="1" dirty="0">
                <a:solidFill>
                  <a:srgbClr val="666666"/>
                </a:solidFill>
                <a:latin typeface="Montserrat"/>
              </a:rPr>
              <a:t>, благодаря которым поймет, что он провел этот день с пользой. </a:t>
            </a:r>
          </a:p>
          <a:p>
            <a:pPr fontAlgn="base">
              <a:buFont typeface="+mj-lt"/>
              <a:buAutoNum type="arabicPeriod" startAt="3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«Эмоциональная гигиена». Важно не допускать эмоционального «перегруза». Нужно сформировать привычки, помогающие избавляться от неприятных эмоций и мыслей, приводящих к дискомфорту. </a:t>
            </a:r>
          </a:p>
          <a:p>
            <a:pPr fontAlgn="base">
              <a:buFont typeface="+mj-lt"/>
              <a:buAutoNum type="arabicPeriod" startAt="4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«Мухи и слоны». Необходимо объективно оценивать сложившуюся ситуацию, проблему и регулировать переживания в соответствии со степенью важности задачи, блокируя негативные чувства. А положительные эмоции должны стать основой для вдохновения и мотивации. </a:t>
            </a:r>
          </a:p>
          <a:p>
            <a:pPr fontAlgn="base">
              <a:buFont typeface="+mj-lt"/>
              <a:buAutoNum type="arabicPeriod" startAt="5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«10-10-10». На основе опыта проанализировать, как вы будете реагировать на сложившуюся ситуацию через 10 дней, 10 месяцев или 10 лет. </a:t>
            </a:r>
          </a:p>
          <a:p>
            <a:pPr fontAlgn="base">
              <a:buFont typeface="+mj-lt"/>
              <a:buAutoNum type="arabicPeriod" startAt="6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«Жемчужина».  Жемчужина – это символ уникальности, осознанности и позитивных эмоций для человека. Необходимо представить это предмет, чтобы уменьшить уровень  стресса, напряженности и почувствовать прилив сил. </a:t>
            </a:r>
          </a:p>
          <a:p>
            <a:pPr fontAlgn="base">
              <a:buFont typeface="+mj-lt"/>
              <a:buAutoNum type="arabicPeriod" startAt="7"/>
            </a:pPr>
            <a:r>
              <a:rPr lang="ru-RU" sz="1400" i="1" dirty="0">
                <a:solidFill>
                  <a:srgbClr val="666666"/>
                </a:solidFill>
                <a:latin typeface="Montserrat"/>
              </a:rPr>
              <a:t>Практика «Квадрат эмоций». Анализ оценки настроения и энергии. Необходимо разделить эмоции по четырем квадратам: красный (решительность, готовность действовать), желтый (креативности и новые идеи), синий (поиск ошибок и детальный анализ), зеленый (открытость новому, лояльность). Благодаря этому упражнению человек сможет осознанно подходить к решению задач, которые перед ним поставлены</a:t>
            </a:r>
            <a:r>
              <a:rPr lang="ru-RU" i="1" dirty="0">
                <a:solidFill>
                  <a:srgbClr val="666666"/>
                </a:solidFill>
                <a:latin typeface="Montserrat"/>
              </a:rPr>
              <a:t>. </a:t>
            </a:r>
            <a:endParaRPr lang="ru-RU" b="0" i="1" dirty="0">
              <a:solidFill>
                <a:srgbClr val="666666"/>
              </a:solidFill>
              <a:effectLst/>
              <a:latin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558905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1412776"/>
            <a:ext cx="43340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/>
              <a:t>Просмотр и обсуждение видеоролика</a:t>
            </a:r>
            <a:endParaRPr lang="ru-RU" sz="20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2204864"/>
            <a:ext cx="5112568" cy="383442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2780928"/>
            <a:ext cx="59297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i="1" dirty="0" smtClean="0"/>
              <a:t>Спасибо за внимание!</a:t>
            </a:r>
            <a:endParaRPr lang="ru-RU" sz="48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724</TotalTime>
  <Words>478</Words>
  <Application>Microsoft Office PowerPoint</Application>
  <PresentationFormat>Экран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Book Antiqua</vt:lpstr>
      <vt:lpstr>Lucida Sans</vt:lpstr>
      <vt:lpstr>Montserrat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Family PC</cp:lastModifiedBy>
  <cp:revision>58</cp:revision>
  <dcterms:created xsi:type="dcterms:W3CDTF">2022-05-11T08:03:19Z</dcterms:created>
  <dcterms:modified xsi:type="dcterms:W3CDTF">2022-05-12T18:47:30Z</dcterms:modified>
</cp:coreProperties>
</file>