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66" r:id="rId2"/>
    <p:sldId id="280" r:id="rId3"/>
    <p:sldId id="272" r:id="rId4"/>
    <p:sldId id="285" r:id="rId5"/>
    <p:sldId id="274" r:id="rId6"/>
    <p:sldId id="284" r:id="rId7"/>
    <p:sldId id="282" r:id="rId8"/>
    <p:sldId id="299" r:id="rId9"/>
    <p:sldId id="271" r:id="rId10"/>
    <p:sldId id="277" r:id="rId11"/>
    <p:sldId id="269" r:id="rId12"/>
    <p:sldId id="278" r:id="rId13"/>
    <p:sldId id="288" r:id="rId14"/>
    <p:sldId id="289" r:id="rId15"/>
    <p:sldId id="290" r:id="rId16"/>
    <p:sldId id="291" r:id="rId17"/>
    <p:sldId id="292" r:id="rId18"/>
    <p:sldId id="263" r:id="rId19"/>
    <p:sldId id="262" r:id="rId20"/>
    <p:sldId id="261" r:id="rId21"/>
    <p:sldId id="295" r:id="rId22"/>
    <p:sldId id="296" r:id="rId23"/>
    <p:sldId id="297" r:id="rId24"/>
    <p:sldId id="298" r:id="rId25"/>
    <p:sldId id="293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326" y="-5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28238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32285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72360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13.11.2014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64674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13.11.2014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96694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13.11.2014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23294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13.11.2014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58459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13.11.2014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70640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13.11.2014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67270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7239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57849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13.11.2014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29126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b="1" dirty="0" smtClean="0"/>
              <a:t>«РАЗВИТИЕ  ВОКАЛЬНО-ХОРОВЫХ  НАВЫКОВ  ДЕТЕЙ  СТАРШЕГО  ДОШКОЛЬНОГО  ВОЗРАСТА  ЧЕРЕЗ  МУЗЫКАЛЬНО-ДИДАКТИЧЕСКИЕ  ИГРЫ  И УПРАЖНЕНИЯ»</a:t>
            </a:r>
            <a:endParaRPr lang="ru-RU" b="1" dirty="0"/>
          </a:p>
        </p:txBody>
      </p:sp>
      <p:pic>
        <p:nvPicPr>
          <p:cNvPr id="1026" name="Picture 2" descr="C:\Users\Sony\Desktop\arton58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45024"/>
            <a:ext cx="9144000" cy="3212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3959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4000" b="1" dirty="0" smtClean="0"/>
              <a:t>План выступления:</a:t>
            </a: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>1.Значение пения в развитии музыкальных способностей детей.</a:t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>2.Значение музыкально-дидактических игр в развитии вокальных навыков детей.</a:t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>3.Использование музыкально-дидактических игр и упражнений на музыкальных занятиях.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3667543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er\Desktop\МО - презентация\P130010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4160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 smtClean="0"/>
              <a:t>VI </a:t>
            </a:r>
            <a:r>
              <a:rPr lang="ru-RU" sz="3600" dirty="0" smtClean="0"/>
              <a:t>районный фестиваль творчества воспитанников ДОУ «Лучик в ладошке»</a:t>
            </a:r>
            <a:endParaRPr lang="ru-RU" sz="3600" dirty="0"/>
          </a:p>
        </p:txBody>
      </p:sp>
      <p:pic>
        <p:nvPicPr>
          <p:cNvPr id="2050" name="Picture 2" descr="E:\МО - презентация\IMG_2817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556792"/>
            <a:ext cx="3744416" cy="5301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user\Desktop\ДИПЛОМЫ\сканирование002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4498" y="1556792"/>
            <a:ext cx="3838366" cy="5301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7308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 smtClean="0"/>
              <a:t>VI </a:t>
            </a:r>
            <a:r>
              <a:rPr lang="ru-RU" sz="3600" dirty="0" smtClean="0"/>
              <a:t>районный фестиваль-конкурс детского вокального творчества «</a:t>
            </a:r>
            <a:r>
              <a:rPr lang="ru-RU" sz="3600" dirty="0" err="1" smtClean="0"/>
              <a:t>Снегирек</a:t>
            </a:r>
            <a:r>
              <a:rPr lang="ru-RU" sz="3600" dirty="0" smtClean="0"/>
              <a:t>» 2014 г.</a:t>
            </a:r>
            <a:endParaRPr lang="ru-RU" sz="3600" dirty="0"/>
          </a:p>
        </p:txBody>
      </p:sp>
      <p:pic>
        <p:nvPicPr>
          <p:cNvPr id="6146" name="Picture 2" descr="C:\Users\user\Desktop\МО - презентация\20141031_120930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700808"/>
            <a:ext cx="5730280" cy="504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user\Desktop\МО - презентация\сканирование0015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724128" y="1700808"/>
            <a:ext cx="3419872" cy="504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64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/>
          </a:bodyPr>
          <a:lstStyle/>
          <a:p>
            <a:r>
              <a:rPr lang="en-US" sz="3200" dirty="0" smtClean="0"/>
              <a:t>VI </a:t>
            </a:r>
            <a:r>
              <a:rPr lang="ru-RU" sz="3200" dirty="0" smtClean="0"/>
              <a:t>районный фестиваль-конкурс детского вокального творчества «</a:t>
            </a:r>
            <a:r>
              <a:rPr lang="ru-RU" sz="3200" dirty="0" err="1" smtClean="0"/>
              <a:t>Снегирек</a:t>
            </a:r>
            <a:r>
              <a:rPr lang="ru-RU" sz="3200" dirty="0" smtClean="0"/>
              <a:t>» 2014 г.</a:t>
            </a:r>
            <a:endParaRPr lang="ru-RU" sz="3200" dirty="0"/>
          </a:p>
        </p:txBody>
      </p:sp>
      <p:pic>
        <p:nvPicPr>
          <p:cNvPr id="5" name="Picture 2" descr="C:\Users\user\Desktop\МО - презентация\DSCN1063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84784"/>
            <a:ext cx="5652120" cy="5373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user\Desktop\МО - презентация\сканирование0016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484784"/>
            <a:ext cx="3616176" cy="5373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386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МО - презентация\20130317_11223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24744" y="-13924928"/>
            <a:ext cx="9015984" cy="12021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08720"/>
          </a:xfrm>
        </p:spPr>
        <p:txBody>
          <a:bodyPr>
            <a:normAutofit fontScale="90000"/>
          </a:bodyPr>
          <a:lstStyle/>
          <a:p>
            <a:r>
              <a:rPr lang="en-US" sz="2800" b="1" dirty="0" smtClean="0"/>
              <a:t>VIII </a:t>
            </a:r>
            <a:r>
              <a:rPr lang="ru-RU" sz="2800" b="1" dirty="0" smtClean="0"/>
              <a:t>районный фестиваль творчества воспитанников ДОУ «Лучик в ладошке» </a:t>
            </a:r>
            <a:endParaRPr lang="ru-RU" sz="2800" b="1" dirty="0"/>
          </a:p>
        </p:txBody>
      </p:sp>
      <p:pic>
        <p:nvPicPr>
          <p:cNvPr id="1027" name="Picture 3" descr="C:\Users\user\Desktop\МО - презентация\20130317_112237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124744"/>
            <a:ext cx="3600400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user\Desktop\ДИПЛОМЫ\сканирование002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124744"/>
            <a:ext cx="3744416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67762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504056"/>
          </a:xfrm>
        </p:spPr>
        <p:txBody>
          <a:bodyPr>
            <a:noAutofit/>
          </a:bodyPr>
          <a:lstStyle/>
          <a:p>
            <a:r>
              <a:rPr lang="en-US" sz="3200" b="1" dirty="0"/>
              <a:t>VIII </a:t>
            </a:r>
            <a:r>
              <a:rPr lang="ru-RU" sz="3200" b="1" dirty="0"/>
              <a:t>районный фестиваль творчества воспитанников ДОУ «Лучик в ладошке» </a:t>
            </a:r>
            <a:endParaRPr lang="ru-RU" sz="3200" dirty="0"/>
          </a:p>
        </p:txBody>
      </p:sp>
      <p:pic>
        <p:nvPicPr>
          <p:cNvPr id="5" name="Picture 4" descr="C:\Users\user\Desktop\МО - презентация\CAM_0343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7544" y="1268760"/>
            <a:ext cx="3960440" cy="5589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user\Desktop\ДИПЛОМЫ\сканирование002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268760"/>
            <a:ext cx="4032448" cy="5589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26472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10146"/>
          </a:xfrm>
        </p:spPr>
        <p:txBody>
          <a:bodyPr>
            <a:normAutofit/>
          </a:bodyPr>
          <a:lstStyle/>
          <a:p>
            <a:r>
              <a:rPr lang="en-US" sz="3200" b="1" dirty="0" smtClean="0"/>
              <a:t>I</a:t>
            </a:r>
            <a:r>
              <a:rPr lang="ru-RU" sz="3200" b="1" dirty="0" smtClean="0"/>
              <a:t>Х</a:t>
            </a:r>
            <a:r>
              <a:rPr lang="en-US" sz="3200" b="1" dirty="0" smtClean="0"/>
              <a:t> </a:t>
            </a:r>
            <a:r>
              <a:rPr lang="ru-RU" sz="3200" b="1" dirty="0" smtClean="0"/>
              <a:t>районный </a:t>
            </a:r>
            <a:r>
              <a:rPr lang="ru-RU" sz="3200" b="1" dirty="0"/>
              <a:t>фестиваль творчества воспитанников ДОУ «Лучик в ладошке» </a:t>
            </a:r>
            <a:endParaRPr lang="ru-RU" sz="3200" dirty="0"/>
          </a:p>
        </p:txBody>
      </p:sp>
      <p:pic>
        <p:nvPicPr>
          <p:cNvPr id="7170" name="Picture 2" descr="C:\Users\user\Desktop\МО - презентация\20140430_120230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700808"/>
            <a:ext cx="3312368" cy="4968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user\Desktop\ДИПЛОМЫ\сканирование002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7" y="1700808"/>
            <a:ext cx="2987824" cy="4968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user\Desktop\ДИПЛОМЫ\сканирование002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00808"/>
            <a:ext cx="2891929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4765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II </a:t>
            </a:r>
            <a:r>
              <a:rPr lang="ru-RU" dirty="0" smtClean="0"/>
              <a:t>городской конкурс детских талантов «Минута славы» 2014 г.</a:t>
            </a:r>
            <a:endParaRPr lang="ru-RU" dirty="0"/>
          </a:p>
        </p:txBody>
      </p:sp>
      <p:pic>
        <p:nvPicPr>
          <p:cNvPr id="8194" name="Picture 2" descr="C:\Users\user\Desktop\МО - презентация\20140426_212819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84784"/>
            <a:ext cx="3347864" cy="5373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user\Desktop\МО - презентация\20140426_21283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84168" y="1412776"/>
            <a:ext cx="3059832" cy="5445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E:\вика_давыдова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484784"/>
            <a:ext cx="2808312" cy="5373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5452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user\Desktop\МО - презентация\20140414_10005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4619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user\Desktop\МО - презентация\20140417_10281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611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548680"/>
            <a:ext cx="7848872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ru-RU" sz="2800" b="1" dirty="0" smtClean="0"/>
              <a:t>Значение </a:t>
            </a:r>
            <a:r>
              <a:rPr lang="ru-RU" sz="2800" b="1" dirty="0"/>
              <a:t>музыкально-дидактических игр в развитии вокальных навыков детей</a:t>
            </a:r>
            <a:endParaRPr lang="ru-RU" sz="2800" dirty="0"/>
          </a:p>
          <a:p>
            <a:r>
              <a:rPr lang="ru-RU" sz="2800" dirty="0"/>
              <a:t> </a:t>
            </a:r>
          </a:p>
          <a:p>
            <a:r>
              <a:rPr lang="ru-RU" sz="2800" dirty="0"/>
              <a:t>Основное значение музыкально-дидактических игр - формировать у детей музыкальные способности в доступной игровой </a:t>
            </a:r>
            <a:r>
              <a:rPr lang="ru-RU" sz="2800" dirty="0" smtClean="0"/>
              <a:t>форме, </a:t>
            </a:r>
            <a:r>
              <a:rPr lang="ru-RU" sz="2800" dirty="0"/>
              <a:t>помочь им разобраться в соотношении звуков по высоте, развить у них чувство ритма, тембровый и динамический слух, побуждать к самостоятельным действиям</a:t>
            </a:r>
            <a:r>
              <a:rPr lang="ru-RU" sz="2800" dirty="0" smtClean="0"/>
              <a:t>.</a:t>
            </a:r>
          </a:p>
          <a:p>
            <a:endParaRPr lang="ru-RU" sz="2800" dirty="0"/>
          </a:p>
          <a:p>
            <a:endParaRPr lang="ru-RU" sz="2800" dirty="0" smtClean="0"/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665304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5112568"/>
          </a:xfrm>
        </p:spPr>
        <p:txBody>
          <a:bodyPr>
            <a:normAutofit fontScale="90000"/>
          </a:bodyPr>
          <a:lstStyle/>
          <a:p>
            <a:pPr algn="l"/>
            <a:r>
              <a:rPr lang="ru-RU" sz="3600" dirty="0"/>
              <a:t>Музыкально-дидактические игры обогащают детей новыми впечатлениями, развивает у них самостоятельность, способность к восприятию, различению основных свойств музыкального звука. Педагогическая ценность музыкально-дидактических игр в том, что они открывают перед ребенком путь применения полученных знаний в жизненной практике.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33038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962674"/>
          </a:xfrm>
        </p:spPr>
        <p:txBody>
          <a:bodyPr>
            <a:normAutofit fontScale="90000"/>
          </a:bodyPr>
          <a:lstStyle/>
          <a:p>
            <a:pPr algn="l"/>
            <a:r>
              <a:rPr lang="ru-RU" dirty="0"/>
              <a:t>Музыкально-дидактические игры должны быть просты и доступны, интересны и привлекательны. Только в этом случае они становятся своеобразным возбудителем желания у детей петь, слушать, танцевать и играть.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72962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492896"/>
            <a:ext cx="8229600" cy="1728192"/>
          </a:xfrm>
        </p:spPr>
        <p:txBody>
          <a:bodyPr>
            <a:normAutofit fontScale="90000"/>
          </a:bodyPr>
          <a:lstStyle/>
          <a:p>
            <a:pPr algn="l"/>
            <a:r>
              <a:rPr lang="ru-RU" dirty="0"/>
              <a:t>Развитие певческих навыков является одной из задач музыкального воспитания в детском саду. Музыкально-дидактические игры, используемые в процессе пения, помогают научить детей петь выразительно, непринужденно, учат брать дыхание между музыкальными фразами, удерживать его до конца фразы.</a:t>
            </a:r>
          </a:p>
        </p:txBody>
      </p:sp>
    </p:spTree>
    <p:extLst>
      <p:ext uri="{BB962C8B-B14F-4D97-AF65-F5344CB8AC3E}">
        <p14:creationId xmlns:p14="http://schemas.microsoft.com/office/powerpoint/2010/main" val="2467213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дети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02"/>
            <a:ext cx="3456384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E:\e5c511902ac3e1ba23f3b7b5dd576c6f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6384" y="1556792"/>
            <a:ext cx="5687616" cy="5301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6975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 algn="ctr"/>
            <a:r>
              <a:rPr lang="ru-RU" cap="none" smtClean="0">
                <a:solidFill>
                  <a:schemeClr val="hlink"/>
                </a:solidFill>
                <a:effectLst/>
              </a:rPr>
              <a:t>«Музыкальная лесенка»</a:t>
            </a:r>
          </a:p>
        </p:txBody>
      </p:sp>
      <p:sp>
        <p:nvSpPr>
          <p:cNvPr id="40963" name="Rectangle 3"/>
          <p:cNvSpPr>
            <a:spLocks noGrp="1"/>
          </p:cNvSpPr>
          <p:nvPr>
            <p:ph idx="1"/>
          </p:nvPr>
        </p:nvSpPr>
        <p:spPr>
          <a:xfrm>
            <a:off x="3635377" y="1554164"/>
            <a:ext cx="5356225" cy="4611687"/>
          </a:xfrm>
        </p:spPr>
        <p:txBody>
          <a:bodyPr>
            <a:normAutofit/>
          </a:bodyPr>
          <a:lstStyle/>
          <a:p>
            <a:pPr marL="609600" indent="-609600">
              <a:lnSpc>
                <a:spcPct val="80000"/>
              </a:lnSpc>
              <a:buFont typeface="Wingdings 2" pitchFamily="18" charset="2"/>
              <a:buNone/>
            </a:pPr>
            <a:r>
              <a:rPr lang="ru-RU" sz="2400" b="1" i="1" dirty="0" smtClean="0"/>
              <a:t>Цель:</a:t>
            </a:r>
            <a:r>
              <a:rPr lang="ru-RU" sz="2400" b="1" dirty="0" smtClean="0"/>
              <a:t> </a:t>
            </a:r>
            <a:r>
              <a:rPr lang="ru-RU" sz="2400" dirty="0" smtClean="0"/>
              <a:t>учить детей различать высоту звуков и направление движения мелодии. </a:t>
            </a:r>
          </a:p>
          <a:p>
            <a:pPr marL="609600" indent="-609600">
              <a:lnSpc>
                <a:spcPct val="80000"/>
              </a:lnSpc>
              <a:buFont typeface="Wingdings 2" pitchFamily="18" charset="2"/>
              <a:buNone/>
            </a:pPr>
            <a:r>
              <a:rPr lang="ru-RU" sz="2400" b="1" i="1" dirty="0" smtClean="0"/>
              <a:t>Описание игры:</a:t>
            </a:r>
            <a:r>
              <a:rPr lang="ru-RU" sz="2400" b="1" dirty="0" smtClean="0"/>
              <a:t> </a:t>
            </a:r>
            <a:r>
              <a:rPr lang="ru-RU" sz="2400" dirty="0" smtClean="0"/>
              <a:t>лесенка, сделанная из пластмассы или плотного картона, состоящая из 5 или 7 ступеней, небольшая игрушка.</a:t>
            </a:r>
          </a:p>
          <a:p>
            <a:pPr marL="609600" indent="-609600">
              <a:lnSpc>
                <a:spcPct val="80000"/>
              </a:lnSpc>
              <a:buFont typeface="Wingdings 2" pitchFamily="18" charset="2"/>
              <a:buNone/>
            </a:pPr>
            <a:r>
              <a:rPr lang="ru-RU" sz="2400" b="1" i="1" dirty="0" smtClean="0"/>
              <a:t>Методика проведения:</a:t>
            </a:r>
            <a:r>
              <a:rPr lang="ru-RU" sz="2400" b="1" dirty="0" smtClean="0"/>
              <a:t> </a:t>
            </a:r>
            <a:r>
              <a:rPr lang="ru-RU" sz="2400" dirty="0" smtClean="0"/>
              <a:t>педагог играет мелодию и предлагает детям узнать, куда идет игрушка – вверх по лесенке или вниз, а может быть прыгает вниз или вверх через ступеньку. </a:t>
            </a:r>
          </a:p>
        </p:txBody>
      </p:sp>
      <p:pic>
        <p:nvPicPr>
          <p:cNvPr id="40964" name="Picture 4" descr="02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13" t="8151" r="8267" b="2158"/>
          <a:stretch>
            <a:fillRect/>
          </a:stretch>
        </p:blipFill>
        <p:spPr bwMode="auto">
          <a:xfrm>
            <a:off x="395289" y="1628776"/>
            <a:ext cx="2841625" cy="4464050"/>
          </a:xfrm>
          <a:prstGeom prst="rect">
            <a:avLst/>
          </a:prstGeom>
          <a:noFill/>
          <a:ln w="50800">
            <a:solidFill>
              <a:schemeClr val="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873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/>
          </p:cNvSpPr>
          <p:nvPr>
            <p:ph type="title"/>
          </p:nvPr>
        </p:nvSpPr>
        <p:spPr bwMode="auto">
          <a:xfrm>
            <a:off x="323849" y="404813"/>
            <a:ext cx="8686800" cy="838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 algn="ctr"/>
            <a:r>
              <a:rPr lang="ru-RU" cap="none" dirty="0" smtClean="0">
                <a:solidFill>
                  <a:schemeClr val="hlink"/>
                </a:solidFill>
                <a:effectLst/>
              </a:rPr>
              <a:t>«Узнай песенку»</a:t>
            </a:r>
            <a:endParaRPr lang="ru-RU" cap="none" dirty="0" smtClean="0">
              <a:effectLst/>
            </a:endParaRPr>
          </a:p>
        </p:txBody>
      </p:sp>
      <p:sp>
        <p:nvSpPr>
          <p:cNvPr id="53251" name="Rectangle 3"/>
          <p:cNvSpPr>
            <a:spLocks noGrp="1"/>
          </p:cNvSpPr>
          <p:nvPr>
            <p:ph idx="1"/>
          </p:nvPr>
        </p:nvSpPr>
        <p:spPr>
          <a:xfrm>
            <a:off x="323850" y="1484314"/>
            <a:ext cx="4914900" cy="4899025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buFont typeface="Wingdings 2" pitchFamily="18" charset="2"/>
              <a:buNone/>
            </a:pPr>
            <a:r>
              <a:rPr lang="ru-RU" sz="2800" b="1" i="1" dirty="0" smtClean="0"/>
              <a:t>Цель: </a:t>
            </a:r>
            <a:r>
              <a:rPr lang="ru-RU" sz="2800" dirty="0" smtClean="0"/>
              <a:t>учить детей узнавать знакомую песню по фрагменту.</a:t>
            </a:r>
          </a:p>
          <a:p>
            <a:pPr>
              <a:lnSpc>
                <a:spcPct val="90000"/>
              </a:lnSpc>
              <a:buFont typeface="Wingdings 2" pitchFamily="18" charset="2"/>
              <a:buNone/>
            </a:pPr>
            <a:r>
              <a:rPr lang="ru-RU" sz="2800" b="1" i="1" dirty="0" smtClean="0"/>
              <a:t>Описание игры:</a:t>
            </a:r>
            <a:r>
              <a:rPr lang="ru-RU" sz="2800" b="1" dirty="0" smtClean="0"/>
              <a:t> </a:t>
            </a:r>
            <a:r>
              <a:rPr lang="ru-RU" sz="2800" dirty="0" smtClean="0"/>
              <a:t>несколько карточек с изображением персонажей песен.</a:t>
            </a:r>
          </a:p>
          <a:p>
            <a:pPr>
              <a:lnSpc>
                <a:spcPct val="90000"/>
              </a:lnSpc>
              <a:buFont typeface="Wingdings 2" pitchFamily="18" charset="2"/>
              <a:buNone/>
            </a:pPr>
            <a:r>
              <a:rPr lang="ru-RU" sz="2800" b="1" i="1" dirty="0" smtClean="0"/>
              <a:t>Методика проведения:</a:t>
            </a:r>
            <a:r>
              <a:rPr lang="ru-RU" sz="2800" b="1" dirty="0" smtClean="0"/>
              <a:t> </a:t>
            </a:r>
            <a:r>
              <a:rPr lang="ru-RU" sz="2800" dirty="0" smtClean="0"/>
              <a:t>педагог играет фрагмент знакомой песенки, ребенок находит соответствующую карточку.</a:t>
            </a:r>
          </a:p>
        </p:txBody>
      </p:sp>
      <p:pic>
        <p:nvPicPr>
          <p:cNvPr id="53252" name="Picture 4" descr="00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6" y="1628776"/>
            <a:ext cx="3024188" cy="4537075"/>
          </a:xfrm>
          <a:prstGeom prst="rect">
            <a:avLst/>
          </a:prstGeom>
          <a:noFill/>
          <a:ln w="50800">
            <a:solidFill>
              <a:schemeClr val="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1643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/>
          </p:cNvSpPr>
          <p:nvPr>
            <p:ph type="title"/>
          </p:nvPr>
        </p:nvSpPr>
        <p:spPr bwMode="auto">
          <a:xfrm>
            <a:off x="323849" y="404813"/>
            <a:ext cx="8686800" cy="838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 algn="ctr"/>
            <a:r>
              <a:rPr lang="ru-RU" cap="none" smtClean="0">
                <a:solidFill>
                  <a:schemeClr val="hlink"/>
                </a:solidFill>
                <a:effectLst/>
              </a:rPr>
              <a:t>«Ученая лягушка»</a:t>
            </a:r>
          </a:p>
        </p:txBody>
      </p:sp>
      <p:sp>
        <p:nvSpPr>
          <p:cNvPr id="36867" name="Rectangle 3"/>
          <p:cNvSpPr>
            <a:spLocks noGrp="1"/>
          </p:cNvSpPr>
          <p:nvPr>
            <p:ph idx="1"/>
          </p:nvPr>
        </p:nvSpPr>
        <p:spPr>
          <a:xfrm>
            <a:off x="304801" y="1340768"/>
            <a:ext cx="4483100" cy="4739357"/>
          </a:xfrm>
        </p:spPr>
        <p:txBody>
          <a:bodyPr>
            <a:noAutofit/>
          </a:bodyPr>
          <a:lstStyle/>
          <a:p>
            <a:pPr marL="609600" indent="-609600">
              <a:lnSpc>
                <a:spcPct val="80000"/>
              </a:lnSpc>
              <a:buFont typeface="Wingdings 2" pitchFamily="18" charset="2"/>
              <a:buNone/>
            </a:pPr>
            <a:r>
              <a:rPr lang="ru-RU" sz="2000" b="1" i="1" dirty="0" smtClean="0"/>
              <a:t>Цель:</a:t>
            </a:r>
            <a:r>
              <a:rPr lang="ru-RU" sz="2000" b="1" dirty="0" smtClean="0"/>
              <a:t> </a:t>
            </a:r>
            <a:r>
              <a:rPr lang="ru-RU" sz="2000" dirty="0" smtClean="0"/>
              <a:t>развивать </a:t>
            </a:r>
            <a:r>
              <a:rPr lang="ru-RU" sz="2000" dirty="0" err="1" smtClean="0"/>
              <a:t>звуковысотный</a:t>
            </a:r>
            <a:r>
              <a:rPr lang="ru-RU" sz="2000" dirty="0" smtClean="0"/>
              <a:t> слух детей – учить определять направление мелодии и количество звуков.</a:t>
            </a:r>
          </a:p>
          <a:p>
            <a:pPr marL="609600" indent="-609600">
              <a:lnSpc>
                <a:spcPct val="80000"/>
              </a:lnSpc>
              <a:buFont typeface="Wingdings 2" pitchFamily="18" charset="2"/>
              <a:buNone/>
            </a:pPr>
            <a:endParaRPr lang="ru-RU" sz="2000" b="1" i="1" dirty="0" smtClean="0"/>
          </a:p>
          <a:p>
            <a:pPr marL="609600" indent="-609600">
              <a:lnSpc>
                <a:spcPct val="80000"/>
              </a:lnSpc>
              <a:buFont typeface="Wingdings 2" pitchFamily="18" charset="2"/>
              <a:buNone/>
            </a:pPr>
            <a:r>
              <a:rPr lang="ru-RU" sz="2000" b="1" i="1" dirty="0" smtClean="0"/>
              <a:t>Описание игры:</a:t>
            </a:r>
            <a:r>
              <a:rPr lang="ru-RU" sz="2000" b="1" dirty="0" smtClean="0"/>
              <a:t> </a:t>
            </a:r>
            <a:r>
              <a:rPr lang="ru-RU" sz="2000" dirty="0" smtClean="0"/>
              <a:t>три карточки из картона, на каждой из которых нарисован нотный стан, а на нем нотки в виде цветочков (на одной карточке 3 звука, на другой – 4, на третьей – 5), вырезанная из бумаги лягушка.</a:t>
            </a:r>
          </a:p>
          <a:p>
            <a:pPr marL="609600" indent="-609600">
              <a:lnSpc>
                <a:spcPct val="80000"/>
              </a:lnSpc>
              <a:buFont typeface="Wingdings 2" pitchFamily="18" charset="2"/>
              <a:buNone/>
            </a:pPr>
            <a:endParaRPr lang="ru-RU" sz="2000" b="1" i="1" dirty="0" smtClean="0"/>
          </a:p>
          <a:p>
            <a:pPr marL="609600" indent="-609600">
              <a:lnSpc>
                <a:spcPct val="80000"/>
              </a:lnSpc>
              <a:buFont typeface="Wingdings 2" pitchFamily="18" charset="2"/>
              <a:buNone/>
            </a:pPr>
            <a:r>
              <a:rPr lang="ru-RU" sz="2000" b="1" i="1" dirty="0" smtClean="0"/>
              <a:t>Методика проведения:</a:t>
            </a:r>
            <a:r>
              <a:rPr lang="ru-RU" sz="2000" b="1" dirty="0" smtClean="0"/>
              <a:t> </a:t>
            </a:r>
            <a:r>
              <a:rPr lang="ru-RU" sz="2000" dirty="0" smtClean="0"/>
              <a:t>педагог играет мелодию из 3, 4 или 5 звуков, ребенок выбирает карточку, соответствующую количеству звуков и показывает, как лягушка скачет по цветочкам. </a:t>
            </a:r>
          </a:p>
        </p:txBody>
      </p:sp>
      <p:pic>
        <p:nvPicPr>
          <p:cNvPr id="36868" name="Picture 4" descr="01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52" r="2837"/>
          <a:stretch>
            <a:fillRect/>
          </a:stretch>
        </p:blipFill>
        <p:spPr bwMode="auto">
          <a:xfrm>
            <a:off x="5003802" y="1773239"/>
            <a:ext cx="3889375" cy="2881312"/>
          </a:xfrm>
          <a:prstGeom prst="rect">
            <a:avLst/>
          </a:prstGeom>
          <a:noFill/>
          <a:ln w="50800">
            <a:solidFill>
              <a:schemeClr val="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1295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54162"/>
          </a:xfrm>
        </p:spPr>
        <p:txBody>
          <a:bodyPr>
            <a:normAutofit/>
          </a:bodyPr>
          <a:lstStyle/>
          <a:p>
            <a:r>
              <a:rPr lang="ru-RU" sz="2800" b="1" dirty="0" smtClean="0"/>
              <a:t>Музыкально-дидактическая игра «Бубенчики»  </a:t>
            </a:r>
            <a:br>
              <a:rPr lang="ru-RU" sz="2800" b="1" dirty="0" smtClean="0"/>
            </a:br>
            <a:r>
              <a:rPr lang="ru-RU" sz="2800" b="1" dirty="0" smtClean="0"/>
              <a:t>Цель: </a:t>
            </a:r>
            <a:r>
              <a:rPr lang="ru-RU" sz="2800" dirty="0" smtClean="0"/>
              <a:t>развитие </a:t>
            </a:r>
            <a:r>
              <a:rPr lang="ru-RU" sz="2800" dirty="0" err="1" smtClean="0"/>
              <a:t>звуковысотного</a:t>
            </a:r>
            <a:r>
              <a:rPr lang="ru-RU" sz="2800" dirty="0" smtClean="0"/>
              <a:t> слуха.</a:t>
            </a:r>
            <a:endParaRPr lang="ru-RU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0" y="1484784"/>
            <a:ext cx="9127649" cy="5373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1460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1083_149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2154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8398" y="1693450"/>
            <a:ext cx="8229600" cy="45719"/>
          </a:xfrm>
        </p:spPr>
        <p:txBody>
          <a:bodyPr>
            <a:normAutofit fontScale="90000"/>
          </a:bodyPr>
          <a:lstStyle/>
          <a:p>
            <a:pPr algn="l"/>
            <a:r>
              <a:rPr lang="ru-RU" dirty="0"/>
              <a:t> </a:t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b="1" dirty="0" smtClean="0"/>
              <a:t> </a:t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 smtClean="0"/>
              <a:t>Использование </a:t>
            </a:r>
            <a:r>
              <a:rPr lang="ru-RU" b="1" dirty="0"/>
              <a:t>музыкально-дидактических игр и упражнений на музыкальных занятиях</a:t>
            </a:r>
            <a:r>
              <a:rPr lang="ru-RU" dirty="0"/>
              <a:t/>
            </a:r>
            <a:br>
              <a:rPr lang="ru-RU" dirty="0"/>
            </a:br>
            <a:r>
              <a:rPr lang="ru-RU" sz="3100" dirty="0"/>
              <a:t> </a:t>
            </a:r>
            <a:br>
              <a:rPr lang="ru-RU" sz="3100" dirty="0"/>
            </a:br>
            <a:r>
              <a:rPr lang="ru-RU" sz="3100" dirty="0"/>
              <a:t>Для детей старшего дошкольного возраста программа предлагает разнообразный репертуар песен и упражнений разнообразных как по содержанию, так и по форме. На музыкальных занятиях большое внимание уделяется распеванию, т. е. разучиванию упражнений, способствующих развитию </a:t>
            </a:r>
            <a:r>
              <a:rPr lang="ru-RU" sz="3100" dirty="0" err="1"/>
              <a:t>звуковысотного</a:t>
            </a:r>
            <a:r>
              <a:rPr lang="ru-RU" sz="3100" dirty="0"/>
              <a:t> слуха, формированию чистоты интонации и расширению диапазона голоса. </a:t>
            </a:r>
          </a:p>
        </p:txBody>
      </p:sp>
    </p:spTree>
    <p:extLst>
      <p:ext uri="{BB962C8B-B14F-4D97-AF65-F5344CB8AC3E}">
        <p14:creationId xmlns:p14="http://schemas.microsoft.com/office/powerpoint/2010/main" val="1805678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132856"/>
            <a:ext cx="8291264" cy="1512168"/>
          </a:xfrm>
        </p:spPr>
        <p:txBody>
          <a:bodyPr>
            <a:noAutofit/>
          </a:bodyPr>
          <a:lstStyle/>
          <a:p>
            <a:pPr algn="l"/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 </a:t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- в работе используются как хорошо знакомые детям упражнения, так и незнакомые, в зависимости от той задачи, которую поставил педагог перед разучиванием той или иной песни. </a:t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- достижению </a:t>
            </a:r>
            <a:r>
              <a:rPr lang="ru-RU" sz="2800" dirty="0"/>
              <a:t>чистоты интонирования, развитию музыкального слуха помогает пение по музыкальным фразам (</a:t>
            </a:r>
            <a:r>
              <a:rPr lang="ru-RU" sz="2800" dirty="0" smtClean="0"/>
              <a:t>цепочкой</a:t>
            </a:r>
            <a:r>
              <a:rPr lang="ru-RU" sz="2800" dirty="0"/>
              <a:t>). 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 smtClean="0"/>
              <a:t>- </a:t>
            </a:r>
            <a:r>
              <a:rPr lang="ru-RU" sz="2800" dirty="0"/>
              <a:t>о</a:t>
            </a:r>
            <a:r>
              <a:rPr lang="ru-RU" sz="2800" dirty="0" smtClean="0"/>
              <a:t>дна </a:t>
            </a:r>
            <a:r>
              <a:rPr lang="ru-RU" sz="2800" dirty="0"/>
              <a:t>из сложных задач - «петь индивидуально и коллективно с сопровождением и без него». 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- перед </a:t>
            </a:r>
            <a:r>
              <a:rPr lang="ru-RU" sz="2800" dirty="0"/>
              <a:t>разучиванием песни необходимо провести краткую беседу. Это поможет ребенку осознать содержание, вызвать определенное эмоциональное отношение к песне. </a:t>
            </a:r>
          </a:p>
        </p:txBody>
      </p:sp>
    </p:spTree>
    <p:extLst>
      <p:ext uri="{BB962C8B-B14F-4D97-AF65-F5344CB8AC3E}">
        <p14:creationId xmlns:p14="http://schemas.microsoft.com/office/powerpoint/2010/main" val="4005120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2026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265</TotalTime>
  <Words>410</Words>
  <Application>Microsoft Office PowerPoint</Application>
  <PresentationFormat>Экран (4:3)</PresentationFormat>
  <Paragraphs>33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Тема Office</vt:lpstr>
      <vt:lpstr>    «РАЗВИТИЕ  ВОКАЛЬНО-ХОРОВЫХ  НАВЫКОВ  ДЕТЕЙ  СТАРШЕГО  ДОШКОЛЬНОГО  ВОЗРАСТА  ЧЕРЕЗ  МУЗЫКАЛЬНО-ДИДАКТИЧЕСКИЕ  ИГРЫ  И УПРАЖНЕНИЯ»</vt:lpstr>
      <vt:lpstr>        План выступления: 1.Значение пения в развитии музыкальных способностей детей.  2.Значение музыкально-дидактических игр в развитии вокальных навыков детей.  3.Использование музыкально-дидактических игр и упражнений на музыкальных занятиях.</vt:lpstr>
      <vt:lpstr>Презентация PowerPoint</vt:lpstr>
      <vt:lpstr>VI районный фестиваль творчества воспитанников ДОУ «Лучик в ладошке»</vt:lpstr>
      <vt:lpstr>VI районный фестиваль-конкурс детского вокального творчества «Снегирек» 2014 г.</vt:lpstr>
      <vt:lpstr>VI районный фестиваль-конкурс детского вокального творчества «Снегирек» 2014 г.</vt:lpstr>
      <vt:lpstr>VIII районный фестиваль творчества воспитанников ДОУ «Лучик в ладошке» </vt:lpstr>
      <vt:lpstr>VIII районный фестиваль творчества воспитанников ДОУ «Лучик в ладошке» </vt:lpstr>
      <vt:lpstr>IХ районный фестиваль творчества воспитанников ДОУ «Лучик в ладошке» </vt:lpstr>
      <vt:lpstr>II городской конкурс детских талантов «Минута славы» 2014 г.</vt:lpstr>
      <vt:lpstr>Презентация PowerPoint</vt:lpstr>
      <vt:lpstr>Презентация PowerPoint</vt:lpstr>
      <vt:lpstr>Презентация PowerPoint</vt:lpstr>
      <vt:lpstr>Музыкально-дидактические игры обогащают детей новыми впечатлениями, развивает у них самостоятельность, способность к восприятию, различению основных свойств музыкального звука. Педагогическая ценность музыкально-дидактических игр в том, что они открывают перед ребенком путь применения полученных знаний в жизненной практике. </vt:lpstr>
      <vt:lpstr>Музыкально-дидактические игры должны быть просты и доступны, интересны и привлекательны. Только в этом случае они становятся своеобразным возбудителем желания у детей петь, слушать, танцевать и играть. </vt:lpstr>
      <vt:lpstr>Развитие певческих навыков является одной из задач музыкального воспитания в детском саду. Музыкально-дидактические игры, используемые в процессе пения, помогают научить детей петь выразительно, непринужденно, учат брать дыхание между музыкальными фразами, удерживать его до конца фразы.</vt:lpstr>
      <vt:lpstr>Презентация PowerPoint</vt:lpstr>
      <vt:lpstr>«Музыкальная лесенка»</vt:lpstr>
      <vt:lpstr>«Узнай песенку»</vt:lpstr>
      <vt:lpstr>«Ученая лягушка»</vt:lpstr>
      <vt:lpstr>Музыкально-дидактическая игра «Бубенчики»   Цель: развитие звуковысотного слуха.</vt:lpstr>
      <vt:lpstr>Презентация PowerPoint</vt:lpstr>
      <vt:lpstr>       Использование музыкально-дидактических игр и упражнений на музыкальных занятиях   Для детей старшего дошкольного возраста программа предлагает разнообразный репертуар песен и упражнений разнообразных как по содержанию, так и по форме. На музыкальных занятиях большое внимание уделяется распеванию, т. е. разучиванию упражнений, способствующих развитию звуковысотного слуха, формированию чистоты интонации и расширению диапазона голоса. </vt:lpstr>
      <vt:lpstr>    - в работе используются как хорошо знакомые детям упражнения, так и незнакомые, в зависимости от той задачи, которую поставил педагог перед разучиванием той или иной песни.   - достижению чистоты интонирования, развитию музыкального слуха помогает пение по музыкальным фразам (цепочкой).   - одна из сложных задач - «петь индивидуально и коллективно с сопровождением и без него».   - перед разучиванием песни необходимо провести краткую беседу. Это поможет ребенку осознать содержание, вызвать определенное эмоциональное отношение к песне. 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28</cp:revision>
  <dcterms:created xsi:type="dcterms:W3CDTF">2014-11-12T10:49:38Z</dcterms:created>
  <dcterms:modified xsi:type="dcterms:W3CDTF">2014-11-13T06:52:06Z</dcterms:modified>
</cp:coreProperties>
</file>