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tags/tag1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3"/>
  </p:notesMasterIdLst>
  <p:sldIdLst>
    <p:sldId id="338" r:id="rId2"/>
    <p:sldId id="311" r:id="rId3"/>
    <p:sldId id="260" r:id="rId4"/>
    <p:sldId id="258" r:id="rId5"/>
    <p:sldId id="259" r:id="rId6"/>
    <p:sldId id="261" r:id="rId7"/>
    <p:sldId id="262" r:id="rId8"/>
    <p:sldId id="263" r:id="rId9"/>
    <p:sldId id="274" r:id="rId10"/>
    <p:sldId id="275" r:id="rId11"/>
    <p:sldId id="281" r:id="rId12"/>
    <p:sldId id="282" r:id="rId13"/>
    <p:sldId id="288" r:id="rId14"/>
    <p:sldId id="306" r:id="rId15"/>
    <p:sldId id="278" r:id="rId16"/>
    <p:sldId id="307" r:id="rId17"/>
    <p:sldId id="308" r:id="rId18"/>
    <p:sldId id="276" r:id="rId19"/>
    <p:sldId id="277" r:id="rId20"/>
    <p:sldId id="290" r:id="rId21"/>
    <p:sldId id="291" r:id="rId22"/>
    <p:sldId id="292" r:id="rId23"/>
    <p:sldId id="293" r:id="rId24"/>
    <p:sldId id="294" r:id="rId25"/>
    <p:sldId id="264" r:id="rId26"/>
    <p:sldId id="319" r:id="rId27"/>
    <p:sldId id="333" r:id="rId28"/>
    <p:sldId id="334" r:id="rId29"/>
    <p:sldId id="335" r:id="rId30"/>
    <p:sldId id="336" r:id="rId31"/>
    <p:sldId id="337" r:id="rId32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8" d="100"/>
          <a:sy n="68" d="100"/>
        </p:scale>
        <p:origin x="792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F4953BB-DD51-41D4-BBB5-F8CC1D067992}" type="datetimeFigureOut">
              <a:rPr lang="ru-RU" smtClean="0"/>
              <a:t>24.12.2020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D898FBD-103E-4CD1-BEF1-6A5B825A1ED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871935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D898FBD-103E-4CD1-BEF1-6A5B825A1ED2}" type="slidenum">
              <a:rPr lang="ru-RU" smtClean="0"/>
              <a:t>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7513128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EE6BA8C-F023-48C1-BD0E-473CA8A5A2B8}" type="slidenum">
              <a:rPr lang="ru-RU" smtClean="0"/>
              <a:t>10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922945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1A9AAC0-B9AE-4826-B990-E747F4CDB87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D3D165FB-91A9-457C-991E-62DDC1D0311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87EF9EE8-62CD-440B-A5BF-8457BE60BF8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A349E7-FE02-408D-9DAB-0D2D50FBF842}" type="datetimeFigureOut">
              <a:rPr lang="ru-RU" smtClean="0"/>
              <a:t>24.12.2020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0A29C40B-5C7D-4598-813F-2D386D473FD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22222356-B94E-4A94-8538-87131FD8AAF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038CF9-1559-4B84-8B28-912623D2B5E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6857786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B62B761-2DAA-429F-9603-BC230F74645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B8D25C39-6077-47C4-AEBD-1B8A526F02F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AE30BE57-5783-4395-BB41-BD3A4C5482E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A349E7-FE02-408D-9DAB-0D2D50FBF842}" type="datetimeFigureOut">
              <a:rPr lang="ru-RU" smtClean="0"/>
              <a:t>24.12.2020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A1379CF7-A5EE-4281-A3E5-AA35DB8CB6F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F289B457-96AD-4DC5-9F63-2EE8C740FFF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038CF9-1559-4B84-8B28-912623D2B5E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7417311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536B96A-D95E-4E29-AA55-A5FF9758620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CF7B628C-93B4-42FF-8A73-AB1FD1AEBB6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196554D8-D78F-4401-ABB2-38EC085D254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A349E7-FE02-408D-9DAB-0D2D50FBF842}" type="datetimeFigureOut">
              <a:rPr lang="ru-RU" smtClean="0"/>
              <a:t>24.12.2020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C9AA025A-939A-4418-B095-52AF07F6BA1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2097407B-0752-4658-9597-E7B4A5F703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038CF9-1559-4B84-8B28-912623D2B5E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4554953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AA81FDC-179D-4F4A-9953-484E907F005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74FC0DAE-CE63-494C-8D24-79BB94A18BB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B6464952-E72E-4C82-B7FC-E1B44A4E3A3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BBE4F58E-02B3-47FA-B027-80515220C51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A349E7-FE02-408D-9DAB-0D2D50FBF842}" type="datetimeFigureOut">
              <a:rPr lang="ru-RU" smtClean="0"/>
              <a:t>24.12.2020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A2A30B24-B418-43D0-9F57-0F5D96EE4F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53C93210-4EA6-4016-B801-909951E58A2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038CF9-1559-4B84-8B28-912623D2B5E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3776416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34879B9-E4BD-4F35-A36E-18F8473D9E3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447EC48A-A889-4138-8D5D-DEA2E135E2C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1B2F0253-1917-40EA-A977-9A6EC0A6089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88030B6F-DBF1-446B-B24D-6D5A73BEC8C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4E8AA923-66F5-481A-A54C-AA5FBC223F7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id="{1C6DB799-42E9-4F27-93DF-D90DD74573F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A349E7-FE02-408D-9DAB-0D2D50FBF842}" type="datetimeFigureOut">
              <a:rPr lang="ru-RU" smtClean="0"/>
              <a:t>24.12.2020</a:t>
            </a:fld>
            <a:endParaRPr lang="ru-RU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id="{04F8B11B-E714-42FF-8324-9426890564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id="{F9D861E0-A91A-4574-AB33-6DA6E6058CD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038CF9-1559-4B84-8B28-912623D2B5E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9277345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F5C5277-4A28-47F8-B8FB-2CAAC18A9CE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95AF802F-3905-441C-8BB6-63ACF949799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A349E7-FE02-408D-9DAB-0D2D50FBF842}" type="datetimeFigureOut">
              <a:rPr lang="ru-RU" smtClean="0"/>
              <a:t>24.12.2020</a:t>
            </a:fld>
            <a:endParaRPr lang="ru-RU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80CD700E-C1E2-4CD4-91BF-72A28BB4824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5DD8E426-91D7-481D-A7D2-5BC914F91B4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038CF9-1559-4B84-8B28-912623D2B5E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280896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id="{C149CCED-DB38-453D-831B-9B85B346729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A349E7-FE02-408D-9DAB-0D2D50FBF842}" type="datetimeFigureOut">
              <a:rPr lang="ru-RU" smtClean="0"/>
              <a:t>24.12.2020</a:t>
            </a:fld>
            <a:endParaRPr lang="ru-RU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E848D3E1-A1B9-4610-9BA1-D9F1D422D44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2EF61467-E4EF-4697-8E48-09C9ECE721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038CF9-1559-4B84-8B28-912623D2B5E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672941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0638855-C424-4934-8234-6F62159F6B9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04707077-88F0-4A90-B9F8-11C80C38291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3BFFA36B-AF80-4DD4-A5A7-8E38EA30B7D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B93E4ECD-D5CD-4956-A99B-06CB418ACC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A349E7-FE02-408D-9DAB-0D2D50FBF842}" type="datetimeFigureOut">
              <a:rPr lang="ru-RU" smtClean="0"/>
              <a:t>24.12.2020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DECC10D5-2CEF-492A-8966-B786CF58B0A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7D168EDA-4502-4C11-937B-414A832BBAD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038CF9-1559-4B84-8B28-912623D2B5E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7866394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4E11AF9-6831-4614-A5F8-3E41E2FC0D2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id="{8843094F-83CA-47BE-BCDE-3EDB1BDBFF3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7FCFF18C-BDC0-46C9-B4DE-8285B206428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FB203BE5-D4FE-4C68-A0CB-23B41F41C5D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A349E7-FE02-408D-9DAB-0D2D50FBF842}" type="datetimeFigureOut">
              <a:rPr lang="ru-RU" smtClean="0"/>
              <a:t>24.12.2020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92EA6C68-765C-4A7C-8EA4-D765E2CABD1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EEBEC4C6-CD3A-4745-B3B4-75BC6B9D9E8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038CF9-1559-4B84-8B28-912623D2B5E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262177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6DF7EB6-4119-4D6D-9B57-588578AD19D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799CB4E2-563D-4065-B66C-08060DC3F44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945AB39D-1027-47DD-963D-973F5B2E605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A349E7-FE02-408D-9DAB-0D2D50FBF842}" type="datetimeFigureOut">
              <a:rPr lang="ru-RU" smtClean="0"/>
              <a:t>24.12.2020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3A18A063-015E-4D00-82D5-A0FBFB0099C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471B7B7B-F209-4053-8C7E-6FEF0DE2F1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038CF9-1559-4B84-8B28-912623D2B5E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8776174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id="{372E1853-EC52-4AFD-AF56-CFCB8491198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376C2053-6CF5-441B-BE5B-67B02C8E61A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0BB511BA-8FA8-4D49-8C12-1486BA96549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A349E7-FE02-408D-9DAB-0D2D50FBF842}" type="datetimeFigureOut">
              <a:rPr lang="ru-RU" smtClean="0"/>
              <a:t>24.12.2020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453A9181-1FB5-4CA7-8F06-B24A1E1E78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E0EA3D27-9EB6-4F47-A59B-324FB6E50FC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038CF9-1559-4B84-8B28-912623D2B5E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5023006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B9FDB48-164D-4D26-821B-73D96916A91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923B3292-FD9A-4E90-A8C9-9901C905AEC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97510087-D3A8-4A76-88EA-86C2234BB04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BA349E7-FE02-408D-9DAB-0D2D50FBF842}" type="datetimeFigureOut">
              <a:rPr lang="ru-RU" smtClean="0"/>
              <a:t>24.12.2020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1DD935CC-54BD-45DC-BDE1-BF5FBFB40D9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8990A478-1149-46CF-9BEF-DFC88849AF0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B038CF9-1559-4B84-8B28-912623D2B5E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953739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5.jpeg"/><Relationship Id="rId4" Type="http://schemas.openxmlformats.org/officeDocument/2006/relationships/image" Target="../media/image14.jpe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9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jpeg"/><Relationship Id="rId3" Type="http://schemas.openxmlformats.org/officeDocument/2006/relationships/image" Target="../media/image23.jpeg"/><Relationship Id="rId7" Type="http://schemas.openxmlformats.org/officeDocument/2006/relationships/image" Target="../media/image27.pn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6.jpeg"/><Relationship Id="rId5" Type="http://schemas.openxmlformats.org/officeDocument/2006/relationships/image" Target="../media/image25.jpeg"/><Relationship Id="rId4" Type="http://schemas.openxmlformats.org/officeDocument/2006/relationships/image" Target="../media/image24.jpeg"/><Relationship Id="rId9" Type="http://schemas.openxmlformats.org/officeDocument/2006/relationships/image" Target="../media/image29.jpe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46" name="Picture 10" descr="https://sport-dostavka-russia.ru/uploadedFiles/eshopimages/big/4341ad5e014efcbe0671c1d94fc1f7d6.jpeg">
            <a:extLst>
              <a:ext uri="{FF2B5EF4-FFF2-40B4-BE49-F238E27FC236}">
                <a16:creationId xmlns:a16="http://schemas.microsoft.com/office/drawing/2014/main" id="{075FEB63-E2FF-4E1D-AF45-1C0930DEC21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01849" y="991077"/>
            <a:ext cx="4033895" cy="40338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344" name="Picture 8" descr="https://t3.ftcdn.net/jpg/01/18/88/78/240_F_118887803_KSkkPNabNculftjkWn67sUYa63frieqt.jpg">
            <a:extLst>
              <a:ext uri="{FF2B5EF4-FFF2-40B4-BE49-F238E27FC236}">
                <a16:creationId xmlns:a16="http://schemas.microsoft.com/office/drawing/2014/main" id="{FEA9C7F4-3F05-4255-ACE3-AFA7385A1695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2012"/>
          <a:stretch/>
        </p:blipFill>
        <p:spPr bwMode="auto">
          <a:xfrm>
            <a:off x="0" y="83056"/>
            <a:ext cx="6700345" cy="55382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5FDD423B-8D69-49A4-BAF1-B19BD33EB1AE}"/>
              </a:ext>
            </a:extLst>
          </p:cNvPr>
          <p:cNvSpPr/>
          <p:nvPr/>
        </p:nvSpPr>
        <p:spPr>
          <a:xfrm>
            <a:off x="2414366" y="3890719"/>
            <a:ext cx="2786340" cy="132343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8000" b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 = Д</a:t>
            </a:r>
            <a:endParaRPr lang="ru-RU" sz="8000" dirty="0">
              <a:solidFill>
                <a:srgbClr val="FFFF00"/>
              </a:solidFill>
            </a:endParaRPr>
          </a:p>
        </p:txBody>
      </p:sp>
      <p:sp>
        <p:nvSpPr>
          <p:cNvPr id="7" name="Прямоугольник 6">
            <a:extLst>
              <a:ext uri="{FF2B5EF4-FFF2-40B4-BE49-F238E27FC236}">
                <a16:creationId xmlns:a16="http://schemas.microsoft.com/office/drawing/2014/main" id="{90C25FCD-ECD5-4D4D-9ECA-34295EDB74C1}"/>
              </a:ext>
            </a:extLst>
          </p:cNvPr>
          <p:cNvSpPr/>
          <p:nvPr/>
        </p:nvSpPr>
        <p:spPr>
          <a:xfrm>
            <a:off x="4041743" y="5534561"/>
            <a:ext cx="4501553" cy="132343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8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ДЕНЬГИ</a:t>
            </a:r>
            <a:endParaRPr lang="ru-RU" sz="8000" dirty="0"/>
          </a:p>
        </p:txBody>
      </p:sp>
      <p:sp>
        <p:nvSpPr>
          <p:cNvPr id="9" name="Прямоугольник 8">
            <a:extLst>
              <a:ext uri="{FF2B5EF4-FFF2-40B4-BE49-F238E27FC236}">
                <a16:creationId xmlns:a16="http://schemas.microsoft.com/office/drawing/2014/main" id="{F12145DC-095A-49B2-8B22-53EA5D6FAB13}"/>
              </a:ext>
            </a:extLst>
          </p:cNvPr>
          <p:cNvSpPr/>
          <p:nvPr/>
        </p:nvSpPr>
        <p:spPr>
          <a:xfrm rot="10800000">
            <a:off x="10002210" y="418488"/>
            <a:ext cx="1467068" cy="31700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0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,,</a:t>
            </a:r>
            <a:endParaRPr lang="ru-RU" sz="20000" dirty="0"/>
          </a:p>
        </p:txBody>
      </p:sp>
    </p:spTree>
    <p:extLst>
      <p:ext uri="{BB962C8B-B14F-4D97-AF65-F5344CB8AC3E}">
        <p14:creationId xmlns:p14="http://schemas.microsoft.com/office/powerpoint/2010/main" val="14865442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Рисунок 6">
            <a:extLst>
              <a:ext uri="{FF2B5EF4-FFF2-40B4-BE49-F238E27FC236}">
                <a16:creationId xmlns:a16="http://schemas.microsoft.com/office/drawing/2014/main" id="{6571925F-5743-472A-AF55-E4944F29739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1" y="1"/>
            <a:ext cx="7724775" cy="1139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8C622BC-2ADD-43D6-98AF-D0C0E2F1C64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7129645" y="2080228"/>
            <a:ext cx="4899445" cy="1713733"/>
          </a:xfrm>
        </p:spPr>
        <p:txBody>
          <a:bodyPr>
            <a:normAutofit/>
          </a:bodyPr>
          <a:lstStyle/>
          <a:p>
            <a:pPr eaLnBrk="1" hangingPunct="1">
              <a:defRPr/>
            </a:pPr>
            <a:r>
              <a:rPr lang="ru-RU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Деньги </a:t>
            </a:r>
            <a:br>
              <a:rPr lang="en-US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 их функции</a:t>
            </a:r>
          </a:p>
        </p:txBody>
      </p:sp>
      <p:pic>
        <p:nvPicPr>
          <p:cNvPr id="4100" name="Picture 6" descr="00007264">
            <a:extLst>
              <a:ext uri="{FF2B5EF4-FFF2-40B4-BE49-F238E27FC236}">
                <a16:creationId xmlns:a16="http://schemas.microsoft.com/office/drawing/2014/main" id="{002CC6C9-6646-42CC-8A42-7E184F17C37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0967" y="409903"/>
            <a:ext cx="6798678" cy="603819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0" name="Picture 6" descr="Добрая хозяюшка - Осеева В.А.">
            <a:extLst>
              <a:ext uri="{FF2B5EF4-FFF2-40B4-BE49-F238E27FC236}">
                <a16:creationId xmlns:a16="http://schemas.microsoft.com/office/drawing/2014/main" id="{FD8A939A-3407-4907-8CDC-A50EE806CC8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6762" y="177215"/>
            <a:ext cx="3639085" cy="35420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https://cs3.livemaster.ru/zhurnalfoto/c/5/0/160427100858c503c578bb3bcb074101cd296f18de01.jpeg">
            <a:extLst>
              <a:ext uri="{FF2B5EF4-FFF2-40B4-BE49-F238E27FC236}">
                <a16:creationId xmlns:a16="http://schemas.microsoft.com/office/drawing/2014/main" id="{DA215CB9-0CF4-449D-8266-6D52F41260D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62783" y="3719258"/>
            <a:ext cx="2853502" cy="29615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CE6EE2B4-FF88-42DE-ADE6-9A934A850286}"/>
              </a:ext>
            </a:extLst>
          </p:cNvPr>
          <p:cNvSpPr/>
          <p:nvPr/>
        </p:nvSpPr>
        <p:spPr>
          <a:xfrm>
            <a:off x="4521207" y="856936"/>
            <a:ext cx="7404304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3600" b="0" i="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Жила-была девочка. И был у неё петушок. </a:t>
            </a:r>
            <a:r>
              <a:rPr lang="ru-RU" sz="3600" dirty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Перышки красивые, словно маслом смазаны, гребешок на солнышке, как золото, блестит. Хороший был петушок! </a:t>
            </a:r>
            <a:endParaRPr lang="ru-RU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2211F946-AF30-4670-A918-9F46F9AD0789}"/>
              </a:ext>
            </a:extLst>
          </p:cNvPr>
          <p:cNvSpPr/>
          <p:nvPr/>
        </p:nvSpPr>
        <p:spPr>
          <a:xfrm>
            <a:off x="307849" y="3719258"/>
            <a:ext cx="8426717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3600" dirty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Увидела как-то раз девочка у соседки курочку. Понравилась ей курочка. Просит она соседку: — Отдай мне курочку, я тебе за неё петушка отдам! Согласилась соседка, отдала курочку, взяла петушка.</a:t>
            </a:r>
            <a:endParaRPr lang="ru-RU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Прямоугольник 7">
            <a:extLst>
              <a:ext uri="{FF2B5EF4-FFF2-40B4-BE49-F238E27FC236}">
                <a16:creationId xmlns:a16="http://schemas.microsoft.com/office/drawing/2014/main" id="{5B09492B-E761-48A6-ACE6-EC30B8B788BB}"/>
              </a:ext>
            </a:extLst>
          </p:cNvPr>
          <p:cNvSpPr/>
          <p:nvPr/>
        </p:nvSpPr>
        <p:spPr>
          <a:xfrm>
            <a:off x="3062218" y="25939"/>
            <a:ext cx="8185376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Сказка «Добрая хозяюшка»  </a:t>
            </a:r>
          </a:p>
        </p:txBody>
      </p:sp>
    </p:spTree>
    <p:extLst>
      <p:ext uri="{BB962C8B-B14F-4D97-AF65-F5344CB8AC3E}">
        <p14:creationId xmlns:p14="http://schemas.microsoft.com/office/powerpoint/2010/main" val="23373328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0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Добрая хозяюшка - Осеева В.А.">
            <a:extLst>
              <a:ext uri="{FF2B5EF4-FFF2-40B4-BE49-F238E27FC236}">
                <a16:creationId xmlns:a16="http://schemas.microsoft.com/office/drawing/2014/main" id="{F799D0CE-D784-49D2-B4BD-021CB717B84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01897" y="3103934"/>
            <a:ext cx="4080388" cy="36360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https://i001.radikal.ru/1106/1c/df61ff6cf7c3.jpg">
            <a:extLst>
              <a:ext uri="{FF2B5EF4-FFF2-40B4-BE49-F238E27FC236}">
                <a16:creationId xmlns:a16="http://schemas.microsoft.com/office/drawing/2014/main" id="{A642A0A7-BB77-4612-B2B2-B3D79CFB80E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9715" y="248357"/>
            <a:ext cx="3805085" cy="38334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B003A5D6-A732-4087-A069-0D19E32040BC}"/>
              </a:ext>
            </a:extLst>
          </p:cNvPr>
          <p:cNvSpPr/>
          <p:nvPr/>
        </p:nvSpPr>
        <p:spPr>
          <a:xfrm>
            <a:off x="4945543" y="1110239"/>
            <a:ext cx="6263318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3600" dirty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Как называется это действие?  </a:t>
            </a:r>
            <a:endParaRPr lang="ru-RU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Прямоугольник 6">
            <a:extLst>
              <a:ext uri="{FF2B5EF4-FFF2-40B4-BE49-F238E27FC236}">
                <a16:creationId xmlns:a16="http://schemas.microsoft.com/office/drawing/2014/main" id="{D57A964D-3F82-497C-A8B5-D5442D1F6CED}"/>
              </a:ext>
            </a:extLst>
          </p:cNvPr>
          <p:cNvSpPr/>
          <p:nvPr/>
        </p:nvSpPr>
        <p:spPr>
          <a:xfrm>
            <a:off x="530433" y="4921973"/>
            <a:ext cx="6828504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600" dirty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Натуральный обмен одной вещи на другую</a:t>
            </a:r>
            <a:endParaRPr lang="ru-RU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Прямоугольник 7">
            <a:extLst>
              <a:ext uri="{FF2B5EF4-FFF2-40B4-BE49-F238E27FC236}">
                <a16:creationId xmlns:a16="http://schemas.microsoft.com/office/drawing/2014/main" id="{61A6619D-C8F7-444D-B913-2E0C10267EA6}"/>
              </a:ext>
            </a:extLst>
          </p:cNvPr>
          <p:cNvSpPr/>
          <p:nvPr/>
        </p:nvSpPr>
        <p:spPr>
          <a:xfrm>
            <a:off x="4150038" y="2624459"/>
            <a:ext cx="3651860" cy="11079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66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БАРТЕР  </a:t>
            </a:r>
          </a:p>
        </p:txBody>
      </p:sp>
    </p:spTree>
    <p:extLst>
      <p:ext uri="{BB962C8B-B14F-4D97-AF65-F5344CB8AC3E}">
        <p14:creationId xmlns:p14="http://schemas.microsoft.com/office/powerpoint/2010/main" val="27647322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id="{B5086232-D7D8-441C-B324-EEC8CAA4A6D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0999" y="5858597"/>
            <a:ext cx="6894363" cy="807731"/>
          </a:xfrm>
        </p:spPr>
        <p:txBody>
          <a:bodyPr>
            <a:normAutofit fontScale="92500"/>
          </a:bodyPr>
          <a:lstStyle/>
          <a:p>
            <a:pPr marL="0" indent="0" algn="ctr">
              <a:buNone/>
            </a:pP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Деньги при этом НЕ используются</a:t>
            </a:r>
          </a:p>
        </p:txBody>
      </p:sp>
      <p:pic>
        <p:nvPicPr>
          <p:cNvPr id="3074" name="Picture 2" descr="https://avatars.mds.yandex.net/get-zen_doc/1873797/pub_5df92f63fc69ab00ac217bd3_5df9396416ef9000ae2e0a94/scale_1200">
            <a:extLst>
              <a:ext uri="{FF2B5EF4-FFF2-40B4-BE49-F238E27FC236}">
                <a16:creationId xmlns:a16="http://schemas.microsoft.com/office/drawing/2014/main" id="{028101FC-8C61-44CF-9CE0-793B64ABD3E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6981" y="269630"/>
            <a:ext cx="8053848" cy="53692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 descr="https://avatars.mds.yandex.net/get-pdb/1971695/25045bda-2c99-4345-8e0c-ad66058332ea/s1200">
            <a:extLst>
              <a:ext uri="{FF2B5EF4-FFF2-40B4-BE49-F238E27FC236}">
                <a16:creationId xmlns:a16="http://schemas.microsoft.com/office/drawing/2014/main" id="{49ED5CA8-CE87-482A-B9C1-714F7C61488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43271" y="191672"/>
            <a:ext cx="6489291" cy="55251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Объект 2">
            <a:extLst>
              <a:ext uri="{FF2B5EF4-FFF2-40B4-BE49-F238E27FC236}">
                <a16:creationId xmlns:a16="http://schemas.microsoft.com/office/drawing/2014/main" id="{F4A5A30A-126F-4E49-82A2-227DBEDDEC18}"/>
              </a:ext>
            </a:extLst>
          </p:cNvPr>
          <p:cNvSpPr txBox="1">
            <a:spLocks/>
          </p:cNvSpPr>
          <p:nvPr/>
        </p:nvSpPr>
        <p:spPr>
          <a:xfrm>
            <a:off x="7928782" y="1647005"/>
            <a:ext cx="4337509" cy="3563989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Но при купле-продаже товара, торговля всегда осуществляется с использованием денег</a:t>
            </a:r>
          </a:p>
        </p:txBody>
      </p:sp>
    </p:spTree>
    <p:extLst>
      <p:ext uri="{BB962C8B-B14F-4D97-AF65-F5344CB8AC3E}">
        <p14:creationId xmlns:p14="http://schemas.microsoft.com/office/powerpoint/2010/main" val="1016613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0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7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>
            <a:extLst>
              <a:ext uri="{FF2B5EF4-FFF2-40B4-BE49-F238E27FC236}">
                <a16:creationId xmlns:a16="http://schemas.microsoft.com/office/drawing/2014/main" id="{DADFBB3A-CD22-415F-BA3D-50F60E551796}"/>
              </a:ext>
            </a:extLst>
          </p:cNvPr>
          <p:cNvSpPr txBox="1">
            <a:spLocks/>
          </p:cNvSpPr>
          <p:nvPr/>
        </p:nvSpPr>
        <p:spPr>
          <a:xfrm>
            <a:off x="0" y="2103437"/>
            <a:ext cx="5732077" cy="1325563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ru-RU" sz="6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ТОРГОВЛЯ</a:t>
            </a:r>
          </a:p>
        </p:txBody>
      </p:sp>
      <p:sp>
        <p:nvSpPr>
          <p:cNvPr id="5" name="Объект 2">
            <a:extLst>
              <a:ext uri="{FF2B5EF4-FFF2-40B4-BE49-F238E27FC236}">
                <a16:creationId xmlns:a16="http://schemas.microsoft.com/office/drawing/2014/main" id="{440B03E6-1A82-4789-85AE-7CA4C7EE74FC}"/>
              </a:ext>
            </a:extLst>
          </p:cNvPr>
          <p:cNvSpPr txBox="1">
            <a:spLocks/>
          </p:cNvSpPr>
          <p:nvPr/>
        </p:nvSpPr>
        <p:spPr>
          <a:xfrm>
            <a:off x="380998" y="4802308"/>
            <a:ext cx="11443139" cy="2118754"/>
          </a:xfrm>
          <a:prstGeom prst="rect">
            <a:avLst/>
          </a:prstGeom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1.купля-продажа товара</a:t>
            </a:r>
          </a:p>
          <a:p>
            <a:pPr marL="0" indent="0">
              <a:buNone/>
            </a:pP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2.отрасль хозяйства, сфера экономики, в которой осуществляется товарообмен, купля и продажа товаров</a:t>
            </a:r>
          </a:p>
        </p:txBody>
      </p:sp>
      <p:pic>
        <p:nvPicPr>
          <p:cNvPr id="5122" name="Picture 2" descr="http://ruzacbs.ru/sites/default/files/inline/images/b364d9aaa12c312abca94b837d5cc8f9.png">
            <a:extLst>
              <a:ext uri="{FF2B5EF4-FFF2-40B4-BE49-F238E27FC236}">
                <a16:creationId xmlns:a16="http://schemas.microsoft.com/office/drawing/2014/main" id="{589623A9-4F53-407B-9477-2456ECCFC14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6505" y="158475"/>
            <a:ext cx="6945495" cy="52806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367017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2B92088-FC99-4C45-A774-8DD9F76F80B9}"/>
              </a:ext>
            </a:extLst>
          </p:cNvPr>
          <p:cNvSpPr txBox="1">
            <a:spLocks/>
          </p:cNvSpPr>
          <p:nvPr/>
        </p:nvSpPr>
        <p:spPr>
          <a:xfrm>
            <a:off x="3235708" y="2999555"/>
            <a:ext cx="5691351" cy="1325563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ru-RU" sz="60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ТОРГОВЛЯ</a:t>
            </a:r>
          </a:p>
        </p:txBody>
      </p:sp>
      <p:pic>
        <p:nvPicPr>
          <p:cNvPr id="4098" name="Picture 2" descr="https://thumbs.dreamstime.com/b/%D0%BA%D1%80%D0%B5%D0%BD%D1%8B-%D1%87%D0%B5%D0%BB%D0%BE%D0%B2%D0%B5%D0%BA%D0%B0-%D0%BF%D0%BE%D0%B4%D0%B0%D1%80%D0%BA%D0%BE%D0%B2-%D1%82%D0%B5%D0%BB%D0%B5%D0%B6%D0%BA%D0%B8-%D1%81%D0%B2%D0%B5%D1%82%D0%BB%D1%8B%D0%B5-24890473.jpg">
            <a:extLst>
              <a:ext uri="{FF2B5EF4-FFF2-40B4-BE49-F238E27FC236}">
                <a16:creationId xmlns:a16="http://schemas.microsoft.com/office/drawing/2014/main" id="{9D9C9F01-CB4F-4679-A123-EDDA49BD793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433093" y="270804"/>
            <a:ext cx="2401616" cy="2334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https://thumbs.dreamstime.com/b/%D0%B1%D0%B5%D0%BB%D1%8B%D0%B9-%D1%87%D0%B5%D0%BB%D0%BE%D0%B2%D0%B5%D0%BA-3d-%D1%81-%D1%82%D0%B5%D0%BB%D0%B5%D0%B6%D0%BA%D0%BE%D0%B9-%D0%BF%D0%BE%D0%B4%D0%B0%D1%80%D0%BA%D0%BE%D0%B2-28356150.jpg">
            <a:extLst>
              <a:ext uri="{FF2B5EF4-FFF2-40B4-BE49-F238E27FC236}">
                <a16:creationId xmlns:a16="http://schemas.microsoft.com/office/drawing/2014/main" id="{05739BB5-A21D-4568-AC18-D864D66805A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402995" y="3886832"/>
            <a:ext cx="2401616" cy="24925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2" name="Picture 6" descr="https://slide-share.ru/image/1741586.jpeg">
            <a:extLst>
              <a:ext uri="{FF2B5EF4-FFF2-40B4-BE49-F238E27FC236}">
                <a16:creationId xmlns:a16="http://schemas.microsoft.com/office/drawing/2014/main" id="{80724354-E257-44B8-8F44-3169A725E88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41675" y="3764767"/>
            <a:ext cx="3166405" cy="27414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6" name="Picture 10" descr="https://cache3.youla.io/files/images/360_360/5d/33/5d330750f235027590605864.jpg">
            <a:extLst>
              <a:ext uri="{FF2B5EF4-FFF2-40B4-BE49-F238E27FC236}">
                <a16:creationId xmlns:a16="http://schemas.microsoft.com/office/drawing/2014/main" id="{365EA545-0357-4B0D-A328-4BE244499F4B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659" t="13333" r="8927"/>
          <a:stretch/>
        </p:blipFill>
        <p:spPr bwMode="auto">
          <a:xfrm>
            <a:off x="8927059" y="37468"/>
            <a:ext cx="3233712" cy="3158196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88C67CB5-DDD7-414B-8255-DECEEF4067FB}"/>
              </a:ext>
            </a:extLst>
          </p:cNvPr>
          <p:cNvSpPr/>
          <p:nvPr/>
        </p:nvSpPr>
        <p:spPr>
          <a:xfrm>
            <a:off x="8816812" y="3177853"/>
            <a:ext cx="3203613" cy="582537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4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розничная</a:t>
            </a:r>
          </a:p>
        </p:txBody>
      </p:sp>
      <p:sp>
        <p:nvSpPr>
          <p:cNvPr id="19" name="Прямоугольник 18">
            <a:extLst>
              <a:ext uri="{FF2B5EF4-FFF2-40B4-BE49-F238E27FC236}">
                <a16:creationId xmlns:a16="http://schemas.microsoft.com/office/drawing/2014/main" id="{6619DD36-E16E-485B-93C7-40198FD602E9}"/>
              </a:ext>
            </a:extLst>
          </p:cNvPr>
          <p:cNvSpPr/>
          <p:nvPr/>
        </p:nvSpPr>
        <p:spPr>
          <a:xfrm>
            <a:off x="4494193" y="2278553"/>
            <a:ext cx="3203614" cy="582537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4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оптовая</a:t>
            </a:r>
          </a:p>
        </p:txBody>
      </p:sp>
      <p:sp>
        <p:nvSpPr>
          <p:cNvPr id="20" name="Прямоугольник 19">
            <a:extLst>
              <a:ext uri="{FF2B5EF4-FFF2-40B4-BE49-F238E27FC236}">
                <a16:creationId xmlns:a16="http://schemas.microsoft.com/office/drawing/2014/main" id="{48F82A72-BE8D-4AD0-B7C4-FA295C1BE253}"/>
              </a:ext>
            </a:extLst>
          </p:cNvPr>
          <p:cNvSpPr/>
          <p:nvPr/>
        </p:nvSpPr>
        <p:spPr>
          <a:xfrm>
            <a:off x="4494192" y="3976279"/>
            <a:ext cx="3203615" cy="582537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4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внешняя</a:t>
            </a:r>
          </a:p>
        </p:txBody>
      </p:sp>
      <p:sp>
        <p:nvSpPr>
          <p:cNvPr id="21" name="Прямоугольник 20">
            <a:extLst>
              <a:ext uri="{FF2B5EF4-FFF2-40B4-BE49-F238E27FC236}">
                <a16:creationId xmlns:a16="http://schemas.microsoft.com/office/drawing/2014/main" id="{8DB58FBF-020F-4BF4-89AC-77C8392D4EA7}"/>
              </a:ext>
            </a:extLst>
          </p:cNvPr>
          <p:cNvSpPr/>
          <p:nvPr/>
        </p:nvSpPr>
        <p:spPr>
          <a:xfrm>
            <a:off x="528483" y="3123101"/>
            <a:ext cx="3203616" cy="582537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4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внутренняя</a:t>
            </a:r>
          </a:p>
        </p:txBody>
      </p:sp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10A47AF3-4519-436D-B746-28E449B4C894}"/>
              </a:ext>
            </a:extLst>
          </p:cNvPr>
          <p:cNvSpPr/>
          <p:nvPr/>
        </p:nvSpPr>
        <p:spPr>
          <a:xfrm>
            <a:off x="1890642" y="6206657"/>
            <a:ext cx="8527977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Соотнесите таблички с картинками</a:t>
            </a:r>
          </a:p>
        </p:txBody>
      </p:sp>
    </p:spTree>
    <p:extLst>
      <p:ext uri="{BB962C8B-B14F-4D97-AF65-F5344CB8AC3E}">
        <p14:creationId xmlns:p14="http://schemas.microsoft.com/office/powerpoint/2010/main" val="14145230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26 0.02824 L -0.59636 -0.40718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9948" y="-2178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2.96296E-6 L -0.25846 0.50602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930" y="2530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64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7 4.81481E-6 L 0.67982 -0.22315 " pathEditMode="relative" rAng="0" ptsTypes="AA">
                                      <p:cBhvr>
                                        <p:cTn id="1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3984" y="-1115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-2.22222E-6 L 0.35456 0.19977 " pathEditMode="relative" rAng="0" ptsTypes="AA">
                                      <p:cBhvr>
                                        <p:cTn id="1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721" y="997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19" grpId="0" animBg="1"/>
      <p:bldP spid="20" grpId="0" animBg="1"/>
      <p:bldP spid="21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AD614FF-DD27-4DFC-B855-605F8D0E3ACD}"/>
              </a:ext>
            </a:extLst>
          </p:cNvPr>
          <p:cNvSpPr txBox="1">
            <a:spLocks/>
          </p:cNvSpPr>
          <p:nvPr/>
        </p:nvSpPr>
        <p:spPr>
          <a:xfrm>
            <a:off x="189186" y="479908"/>
            <a:ext cx="11634952" cy="734037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ru-RU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Торговля не возможна без товара</a:t>
            </a:r>
          </a:p>
        </p:txBody>
      </p:sp>
      <p:sp>
        <p:nvSpPr>
          <p:cNvPr id="3" name="Заголовок 1">
            <a:extLst>
              <a:ext uri="{FF2B5EF4-FFF2-40B4-BE49-F238E27FC236}">
                <a16:creationId xmlns:a16="http://schemas.microsoft.com/office/drawing/2014/main" id="{CF6171E0-63A8-4AB5-8B18-597F85542AE4}"/>
              </a:ext>
            </a:extLst>
          </p:cNvPr>
          <p:cNvSpPr txBox="1">
            <a:spLocks/>
          </p:cNvSpPr>
          <p:nvPr/>
        </p:nvSpPr>
        <p:spPr>
          <a:xfrm>
            <a:off x="3250324" y="1630792"/>
            <a:ext cx="5691351" cy="1798208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ru-RU" sz="60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ТОВАР</a:t>
            </a:r>
          </a:p>
          <a:p>
            <a:pPr algn="ctr"/>
            <a:r>
              <a:rPr lang="ru-RU" sz="60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два свойства</a:t>
            </a:r>
          </a:p>
        </p:txBody>
      </p:sp>
      <p:sp>
        <p:nvSpPr>
          <p:cNvPr id="4" name="Заголовок 1">
            <a:extLst>
              <a:ext uri="{FF2B5EF4-FFF2-40B4-BE49-F238E27FC236}">
                <a16:creationId xmlns:a16="http://schemas.microsoft.com/office/drawing/2014/main" id="{0685022B-D572-4BE3-86F5-4FB237EF9CD5}"/>
              </a:ext>
            </a:extLst>
          </p:cNvPr>
          <p:cNvSpPr txBox="1">
            <a:spLocks/>
          </p:cNvSpPr>
          <p:nvPr/>
        </p:nvSpPr>
        <p:spPr>
          <a:xfrm>
            <a:off x="189186" y="3845846"/>
            <a:ext cx="5565228" cy="2239643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ru-RU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Потребительская стоимость</a:t>
            </a:r>
          </a:p>
          <a:p>
            <a:pPr algn="ctr"/>
            <a:r>
              <a:rPr lang="ru-RU" sz="3600" dirty="0">
                <a:solidFill>
                  <a:srgbClr val="08080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(полезность, </a:t>
            </a:r>
          </a:p>
          <a:p>
            <a:pPr algn="ctr"/>
            <a:r>
              <a:rPr lang="ru-RU" sz="3600" dirty="0">
                <a:solidFill>
                  <a:srgbClr val="08080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нужность людям)</a:t>
            </a:r>
          </a:p>
          <a:p>
            <a:pPr algn="ctr"/>
            <a:endParaRPr lang="ru-RU" sz="3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Заголовок 1">
            <a:extLst>
              <a:ext uri="{FF2B5EF4-FFF2-40B4-BE49-F238E27FC236}">
                <a16:creationId xmlns:a16="http://schemas.microsoft.com/office/drawing/2014/main" id="{6D2407FA-C1B8-4868-A373-0B0F3623AA95}"/>
              </a:ext>
            </a:extLst>
          </p:cNvPr>
          <p:cNvSpPr txBox="1">
            <a:spLocks/>
          </p:cNvSpPr>
          <p:nvPr/>
        </p:nvSpPr>
        <p:spPr>
          <a:xfrm>
            <a:off x="6006662" y="3845846"/>
            <a:ext cx="5565228" cy="2239643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ru-RU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Меновая </a:t>
            </a:r>
          </a:p>
          <a:p>
            <a:pPr algn="ctr"/>
            <a:r>
              <a:rPr lang="ru-RU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стоимость</a:t>
            </a:r>
          </a:p>
          <a:p>
            <a:pPr algn="ctr"/>
            <a:r>
              <a:rPr lang="ru-RU" sz="3600" dirty="0">
                <a:solidFill>
                  <a:srgbClr val="08080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ru-RU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способность обмениваться</a:t>
            </a:r>
            <a:r>
              <a:rPr lang="ru-RU" sz="3600" dirty="0">
                <a:solidFill>
                  <a:srgbClr val="08080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</a:p>
          <a:p>
            <a:pPr algn="ctr"/>
            <a:endParaRPr lang="ru-RU" sz="3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824223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watchbuy.ru/watches-info/images/Skmei-jelly-mens-womens-watch-heterochrosis-Luminous-multifunctional-waterproof-Dive-LED-font-b-Sports-b-font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63952" y="332656"/>
            <a:ext cx="5004048" cy="50040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https://mir-prekrasnogo.ru/upload/resize_cache/iblock/ee5/750_750_1/ee5126146e7de2ae8f6c8c8fe03ab98e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31504" y="620688"/>
            <a:ext cx="4481736" cy="44817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1936776" y="5336705"/>
            <a:ext cx="8352928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600" dirty="0">
                <a:solidFill>
                  <a:srgbClr val="08080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Потребительская стоимость - одинаковая Меновая стоимость - разная</a:t>
            </a:r>
            <a:endParaRPr lang="ru-RU" sz="3600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7824192" y="5479668"/>
            <a:ext cx="2465512" cy="4572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Прямоугольник 5"/>
          <p:cNvSpPr/>
          <p:nvPr/>
        </p:nvSpPr>
        <p:spPr>
          <a:xfrm>
            <a:off x="6168008" y="5992481"/>
            <a:ext cx="2465512" cy="4572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503955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6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936776" y="5336705"/>
            <a:ext cx="8352928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600" dirty="0">
                <a:solidFill>
                  <a:srgbClr val="08080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Потребительская стоимость - разная Меновая стоимость - одинаковая</a:t>
            </a:r>
            <a:endParaRPr lang="ru-RU" sz="3600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7824192" y="5479668"/>
            <a:ext cx="2465512" cy="4572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Прямоугольник 5"/>
          <p:cNvSpPr/>
          <p:nvPr/>
        </p:nvSpPr>
        <p:spPr>
          <a:xfrm>
            <a:off x="6240016" y="6079833"/>
            <a:ext cx="2465512" cy="4572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050" name="Picture 2" descr="http://s019.radikal.ru/i614/1704/22/26380a74de8f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51985" y="1268761"/>
            <a:ext cx="4082687" cy="38105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http://alfatservice.ru/images/cms/thumbs/b64caede74ef29a37032a4ed74883364c6426ad4/otvertka_zel111_auto_154_png_0_65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7914685">
            <a:off x="1363641" y="1829372"/>
            <a:ext cx="5577238" cy="20209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009745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6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80635" y="387496"/>
            <a:ext cx="4690909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600" b="1" dirty="0">
                <a:latin typeface="Times New Roman" pitchFamily="18" charset="0"/>
                <a:cs typeface="Times New Roman" pitchFamily="18" charset="0"/>
              </a:rPr>
              <a:t>СТОИМОСТЬ </a:t>
            </a:r>
            <a:r>
              <a:rPr lang="ru-RU" sz="3600" dirty="0">
                <a:latin typeface="Times New Roman" pitchFamily="18" charset="0"/>
                <a:cs typeface="Times New Roman" pitchFamily="18" charset="0"/>
              </a:rPr>
              <a:t>– мера, с помощью которой определяется ценность товара или его полезность.</a:t>
            </a:r>
          </a:p>
        </p:txBody>
      </p:sp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7E82AC82-9CE5-47C8-9B50-8FDF8F83885A}"/>
              </a:ext>
            </a:extLst>
          </p:cNvPr>
          <p:cNvSpPr/>
          <p:nvPr/>
        </p:nvSpPr>
        <p:spPr>
          <a:xfrm>
            <a:off x="180635" y="4162180"/>
            <a:ext cx="4690909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600" b="1" dirty="0">
                <a:latin typeface="Times New Roman" panose="02020603050405020304" pitchFamily="18" charset="0"/>
                <a:cs typeface="Times New Roman" pitchFamily="18" charset="0"/>
              </a:rPr>
              <a:t>ЦЕНА ТОВАРА   </a:t>
            </a:r>
            <a:r>
              <a:rPr lang="ru-RU" sz="3600" dirty="0">
                <a:latin typeface="Times New Roman" panose="02020603050405020304" pitchFamily="18" charset="0"/>
                <a:cs typeface="Times New Roman" pitchFamily="18" charset="0"/>
              </a:rPr>
              <a:t>– это его стоимость, выраженная в денежной форме. </a:t>
            </a: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7544367F-401D-416A-873F-398D74BD041E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48620" t="16075" r="16336" b="25045"/>
          <a:stretch/>
        </p:blipFill>
        <p:spPr>
          <a:xfrm>
            <a:off x="5281447" y="0"/>
            <a:ext cx="691055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51755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8">
            <a:extLst>
              <a:ext uri="{FF2B5EF4-FFF2-40B4-BE49-F238E27FC236}">
                <a16:creationId xmlns:a16="http://schemas.microsoft.com/office/drawing/2014/main" id="{8E56331F-ED6D-4F0D-9D98-3D3D8DA789EB}"/>
              </a:ext>
            </a:extLst>
          </p:cNvPr>
          <p:cNvSpPr txBox="1">
            <a:spLocks/>
          </p:cNvSpPr>
          <p:nvPr/>
        </p:nvSpPr>
        <p:spPr>
          <a:xfrm>
            <a:off x="47286" y="1919907"/>
            <a:ext cx="3268717" cy="283779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charset="0"/>
              <a:buNone/>
              <a:defRPr/>
            </a:pPr>
            <a:r>
              <a:rPr lang="ru-RU" altLang="ru-RU" sz="40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ДЕНЬГИ </a:t>
            </a:r>
            <a:r>
              <a:rPr lang="ru-RU" altLang="ru-RU" sz="4000" dirty="0">
                <a:latin typeface="Times New Roman" pitchFamily="18" charset="0"/>
                <a:cs typeface="Times New Roman" pitchFamily="18" charset="0"/>
              </a:rPr>
              <a:t>всеобщий эквивалент</a:t>
            </a:r>
          </a:p>
          <a:p>
            <a:pPr marL="0" indent="0">
              <a:buFont typeface="Arial" charset="0"/>
              <a:buNone/>
              <a:defRPr/>
            </a:pPr>
            <a:endParaRPr lang="ru-RU" altLang="ru-RU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73482B4C-CB35-44D0-A420-EA7E4C13CFE3}"/>
              </a:ext>
            </a:extLst>
          </p:cNvPr>
          <p:cNvSpPr/>
          <p:nvPr/>
        </p:nvSpPr>
        <p:spPr>
          <a:xfrm>
            <a:off x="8261131" y="1890119"/>
            <a:ext cx="3930869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altLang="ru-RU" sz="40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ЭКВИВАЛЕНТ </a:t>
            </a:r>
            <a:r>
              <a:rPr lang="ru-RU" altLang="ru-RU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это товар-посредник</a:t>
            </a:r>
            <a:endParaRPr lang="ru-RU" sz="4000" dirty="0"/>
          </a:p>
        </p:txBody>
      </p:sp>
      <p:pic>
        <p:nvPicPr>
          <p:cNvPr id="6148" name="Picture 4" descr="https://avatars.mds.yandex.net/get-pdb/1776078/05c5cef1-85ef-4477-85e6-622e8ea5e7db/s1200">
            <a:extLst>
              <a:ext uri="{FF2B5EF4-FFF2-40B4-BE49-F238E27FC236}">
                <a16:creationId xmlns:a16="http://schemas.microsoft.com/office/drawing/2014/main" id="{9A9B0839-5AF5-4A3D-AC4D-53FEE09A1CF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68717" y="0"/>
            <a:ext cx="4992414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139358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3" name="Picture 2" descr="Путь Миллионера &quot; Андрей Мишустин">
            <a:extLst>
              <a:ext uri="{FF2B5EF4-FFF2-40B4-BE49-F238E27FC236}">
                <a16:creationId xmlns:a16="http://schemas.microsoft.com/office/drawing/2014/main" id="{6E06F60C-0775-4E87-BF64-1A5891C2832D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88"/>
          <a:stretch/>
        </p:blipFill>
        <p:spPr bwMode="auto">
          <a:xfrm>
            <a:off x="265715" y="222263"/>
            <a:ext cx="3058510" cy="23891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4" name="Picture 4" descr="Только в XIX в., благодаря успехам археологии и нумизматики, историческая наука получила некоторое представление о богатстве Дре">
            <a:extLst>
              <a:ext uri="{FF2B5EF4-FFF2-40B4-BE49-F238E27FC236}">
                <a16:creationId xmlns:a16="http://schemas.microsoft.com/office/drawing/2014/main" id="{D94D49AB-94FF-43BC-B4F8-AA57F8AD8B7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149" y="2570163"/>
            <a:ext cx="2087562" cy="16669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25" name="Стрелка вправо 4">
            <a:extLst>
              <a:ext uri="{FF2B5EF4-FFF2-40B4-BE49-F238E27FC236}">
                <a16:creationId xmlns:a16="http://schemas.microsoft.com/office/drawing/2014/main" id="{464E87DA-06B7-489E-91E5-F7DCBB3A16A0}"/>
              </a:ext>
            </a:extLst>
          </p:cNvPr>
          <p:cNvSpPr>
            <a:spLocks noChangeArrowheads="1"/>
          </p:cNvSpPr>
          <p:nvPr/>
        </p:nvSpPr>
        <p:spPr bwMode="auto">
          <a:xfrm>
            <a:off x="3036874" y="1975508"/>
            <a:ext cx="1366838" cy="647700"/>
          </a:xfrm>
          <a:prstGeom prst="rightArrow">
            <a:avLst>
              <a:gd name="adj1" fmla="val 50000"/>
              <a:gd name="adj2" fmla="val 49983"/>
            </a:avLst>
          </a:prstGeom>
          <a:solidFill>
            <a:schemeClr val="accent1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/>
          <a:lstStyle>
            <a:lvl1pPr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ru-RU" altLang="ru-RU"/>
          </a:p>
        </p:txBody>
      </p:sp>
      <p:pic>
        <p:nvPicPr>
          <p:cNvPr id="5126" name="Picture 6" descr="История денег - Новосибирск, Москва, Санкт-Петербург, Нижний Новгород - Банкмаркет">
            <a:extLst>
              <a:ext uri="{FF2B5EF4-FFF2-40B4-BE49-F238E27FC236}">
                <a16:creationId xmlns:a16="http://schemas.microsoft.com/office/drawing/2014/main" id="{3CE12338-E302-4DCB-9D24-BF62D3AB217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57439" y="1115507"/>
            <a:ext cx="2676221" cy="25726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7" name="Picture 8" descr="История денег Интересное Журнал RETROBAZAR Портал коллекционеров и любителей старины">
            <a:extLst>
              <a:ext uri="{FF2B5EF4-FFF2-40B4-BE49-F238E27FC236}">
                <a16:creationId xmlns:a16="http://schemas.microsoft.com/office/drawing/2014/main" id="{859BCBA5-22C2-424C-B1CC-7F326FA2EC1F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673" r="11353"/>
          <a:stretch/>
        </p:blipFill>
        <p:spPr bwMode="auto">
          <a:xfrm>
            <a:off x="9251648" y="1106896"/>
            <a:ext cx="2674637" cy="25726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28" name="Стрелка вправо 9">
            <a:extLst>
              <a:ext uri="{FF2B5EF4-FFF2-40B4-BE49-F238E27FC236}">
                <a16:creationId xmlns:a16="http://schemas.microsoft.com/office/drawing/2014/main" id="{A1C31FA6-2725-4C00-8AE8-5CC6A05AE80A}"/>
              </a:ext>
            </a:extLst>
          </p:cNvPr>
          <p:cNvSpPr>
            <a:spLocks noChangeArrowheads="1"/>
          </p:cNvSpPr>
          <p:nvPr/>
        </p:nvSpPr>
        <p:spPr bwMode="auto">
          <a:xfrm>
            <a:off x="7644360" y="1935164"/>
            <a:ext cx="1368425" cy="649288"/>
          </a:xfrm>
          <a:prstGeom prst="rightArrow">
            <a:avLst>
              <a:gd name="adj1" fmla="val 50000"/>
              <a:gd name="adj2" fmla="val 49918"/>
            </a:avLst>
          </a:prstGeom>
          <a:solidFill>
            <a:schemeClr val="accent1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/>
          <a:lstStyle>
            <a:lvl1pPr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ru-RU" altLang="ru-RU"/>
          </a:p>
        </p:txBody>
      </p:sp>
      <p:sp>
        <p:nvSpPr>
          <p:cNvPr id="5130" name="TextBox 6">
            <a:extLst>
              <a:ext uri="{FF2B5EF4-FFF2-40B4-BE49-F238E27FC236}">
                <a16:creationId xmlns:a16="http://schemas.microsoft.com/office/drawing/2014/main" id="{EE0F7AFA-231C-4A56-BEBB-D37CC8D0AF3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73455" y="2214564"/>
            <a:ext cx="1584325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ru-RU" altLang="ru-RU" dirty="0"/>
              <a:t>ракушки</a:t>
            </a:r>
          </a:p>
        </p:txBody>
      </p:sp>
      <p:sp>
        <p:nvSpPr>
          <p:cNvPr id="5131" name="TextBox 7">
            <a:extLst>
              <a:ext uri="{FF2B5EF4-FFF2-40B4-BE49-F238E27FC236}">
                <a16:creationId xmlns:a16="http://schemas.microsoft.com/office/drawing/2014/main" id="{83062ADF-2409-45E9-994A-02086C2B461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992045" y="399010"/>
            <a:ext cx="1873250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r>
              <a:rPr lang="ru-RU" altLang="ru-RU" sz="2000" dirty="0"/>
              <a:t>Серебряные слитки</a:t>
            </a:r>
          </a:p>
        </p:txBody>
      </p:sp>
      <p:sp>
        <p:nvSpPr>
          <p:cNvPr id="5132" name="TextBox 8">
            <a:extLst>
              <a:ext uri="{FF2B5EF4-FFF2-40B4-BE49-F238E27FC236}">
                <a16:creationId xmlns:a16="http://schemas.microsoft.com/office/drawing/2014/main" id="{0269DA6A-646B-443F-B5B9-4D38B1C537E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545638" y="430646"/>
            <a:ext cx="1800225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r>
              <a:rPr lang="ru-RU" altLang="ru-RU" sz="2000" dirty="0"/>
              <a:t>Монеты </a:t>
            </a:r>
          </a:p>
        </p:txBody>
      </p:sp>
      <p:pic>
        <p:nvPicPr>
          <p:cNvPr id="5133" name="Picture 12" descr="Давайте посмотрим на бумажные купюры российского рубля и на его видоизменения, начиная с 1898 года и... &quot; qaza.su">
            <a:extLst>
              <a:ext uri="{FF2B5EF4-FFF2-40B4-BE49-F238E27FC236}">
                <a16:creationId xmlns:a16="http://schemas.microsoft.com/office/drawing/2014/main" id="{22873151-5F2D-4CC4-B95F-62EA396365A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7995" y="4871242"/>
            <a:ext cx="2454716" cy="18410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34" name="Стрелка вправо 17">
            <a:extLst>
              <a:ext uri="{FF2B5EF4-FFF2-40B4-BE49-F238E27FC236}">
                <a16:creationId xmlns:a16="http://schemas.microsoft.com/office/drawing/2014/main" id="{C0987883-0576-4625-8B6B-38A503F21B2C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99710" y="5402262"/>
            <a:ext cx="853879" cy="647700"/>
          </a:xfrm>
          <a:prstGeom prst="rightArrow">
            <a:avLst>
              <a:gd name="adj1" fmla="val 50000"/>
              <a:gd name="adj2" fmla="val 50054"/>
            </a:avLst>
          </a:prstGeom>
          <a:solidFill>
            <a:schemeClr val="accent1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/>
          <a:lstStyle>
            <a:lvl1pPr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ru-RU" altLang="ru-RU"/>
          </a:p>
        </p:txBody>
      </p:sp>
      <p:pic>
        <p:nvPicPr>
          <p:cNvPr id="5135" name="Picture 14" descr="Обои Деньги Купюры Рубли 1000 рублей 1997г новые Фото 266627">
            <a:extLst>
              <a:ext uri="{FF2B5EF4-FFF2-40B4-BE49-F238E27FC236}">
                <a16:creationId xmlns:a16="http://schemas.microsoft.com/office/drawing/2014/main" id="{15429DBD-38AC-4A87-9823-D06A5001E83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34853" y="4841936"/>
            <a:ext cx="2568081" cy="18466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37" name="TextBox 11">
            <a:extLst>
              <a:ext uri="{FF2B5EF4-FFF2-40B4-BE49-F238E27FC236}">
                <a16:creationId xmlns:a16="http://schemas.microsoft.com/office/drawing/2014/main" id="{F33BC21D-8451-4EE7-9DD6-246816A9020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5716" y="4381501"/>
            <a:ext cx="2476996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r>
              <a:rPr lang="ru-RU" altLang="ru-RU" sz="2000" dirty="0"/>
              <a:t>Первые купюры</a:t>
            </a:r>
          </a:p>
        </p:txBody>
      </p:sp>
      <p:sp>
        <p:nvSpPr>
          <p:cNvPr id="5138" name="TextBox 21">
            <a:extLst>
              <a:ext uri="{FF2B5EF4-FFF2-40B4-BE49-F238E27FC236}">
                <a16:creationId xmlns:a16="http://schemas.microsoft.com/office/drawing/2014/main" id="{01425CE4-D845-44F4-B796-4DE299CA49A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986733" y="4192463"/>
            <a:ext cx="2264320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r>
              <a:rPr lang="ru-RU" altLang="ru-RU" dirty="0"/>
              <a:t> </a:t>
            </a:r>
            <a:r>
              <a:rPr lang="ru-RU" altLang="ru-RU" sz="2000" dirty="0"/>
              <a:t>Современные </a:t>
            </a:r>
          </a:p>
          <a:p>
            <a:pPr algn="ctr" eaLnBrk="1" hangingPunct="1"/>
            <a:r>
              <a:rPr lang="ru-RU" altLang="ru-RU" sz="2000" dirty="0"/>
              <a:t>купюры</a:t>
            </a:r>
          </a:p>
        </p:txBody>
      </p:sp>
      <p:pic>
        <p:nvPicPr>
          <p:cNvPr id="5139" name="Picture 16" descr="http://p1.pkcdn.com/color-cards_693971.jpg">
            <a:extLst>
              <a:ext uri="{FF2B5EF4-FFF2-40B4-BE49-F238E27FC236}">
                <a16:creationId xmlns:a16="http://schemas.microsoft.com/office/drawing/2014/main" id="{EE3DBA86-5832-4D8F-9DD5-A5B2584D5C1C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1129"/>
          <a:stretch/>
        </p:blipFill>
        <p:spPr bwMode="auto">
          <a:xfrm>
            <a:off x="7212175" y="4756543"/>
            <a:ext cx="2273244" cy="1827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40" name="Picture 18" descr="Все электронные кошельки отдадут под контроль ФСКН ТЮМЕНЬPRO">
            <a:extLst>
              <a:ext uri="{FF2B5EF4-FFF2-40B4-BE49-F238E27FC236}">
                <a16:creationId xmlns:a16="http://schemas.microsoft.com/office/drawing/2014/main" id="{723068FC-AE0B-4DAB-A3E7-2675A0E01C3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20325" y="4792499"/>
            <a:ext cx="1808509" cy="186722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41" name="TextBox 24">
            <a:extLst>
              <a:ext uri="{FF2B5EF4-FFF2-40B4-BE49-F238E27FC236}">
                <a16:creationId xmlns:a16="http://schemas.microsoft.com/office/drawing/2014/main" id="{89EE74C2-11AB-4B7F-8C2D-C1C1EAFB793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464367" y="4193557"/>
            <a:ext cx="1897062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r>
              <a:rPr lang="ru-RU" altLang="ru-RU" sz="2000" dirty="0"/>
              <a:t>Банковские  карты</a:t>
            </a:r>
          </a:p>
        </p:txBody>
      </p:sp>
      <p:sp>
        <p:nvSpPr>
          <p:cNvPr id="5142" name="TextBox 25">
            <a:extLst>
              <a:ext uri="{FF2B5EF4-FFF2-40B4-BE49-F238E27FC236}">
                <a16:creationId xmlns:a16="http://schemas.microsoft.com/office/drawing/2014/main" id="{99815474-14D3-4270-AF6E-ACF8D75CE34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005919" y="4207064"/>
            <a:ext cx="2027202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r>
              <a:rPr lang="ru-RU" altLang="ru-RU" dirty="0"/>
              <a:t> </a:t>
            </a:r>
            <a:r>
              <a:rPr lang="ru-RU" altLang="ru-RU" sz="2000" dirty="0"/>
              <a:t>Электронные  деньги</a:t>
            </a:r>
            <a:endParaRPr lang="ru-RU" altLang="ru-RU" dirty="0"/>
          </a:p>
        </p:txBody>
      </p:sp>
      <p:sp>
        <p:nvSpPr>
          <p:cNvPr id="5129" name="Стрелка вправо 10">
            <a:extLst>
              <a:ext uri="{FF2B5EF4-FFF2-40B4-BE49-F238E27FC236}">
                <a16:creationId xmlns:a16="http://schemas.microsoft.com/office/drawing/2014/main" id="{E6B8EB50-2CD4-4364-AB5D-6787D6CA9BF3}"/>
              </a:ext>
            </a:extLst>
          </p:cNvPr>
          <p:cNvSpPr>
            <a:spLocks noChangeArrowheads="1"/>
          </p:cNvSpPr>
          <p:nvPr/>
        </p:nvSpPr>
        <p:spPr bwMode="auto">
          <a:xfrm>
            <a:off x="9437994" y="5441405"/>
            <a:ext cx="783920" cy="647700"/>
          </a:xfrm>
          <a:prstGeom prst="rightArrow">
            <a:avLst>
              <a:gd name="adj1" fmla="val 50000"/>
              <a:gd name="adj2" fmla="val 50000"/>
            </a:avLst>
          </a:prstGeom>
          <a:solidFill>
            <a:schemeClr val="accent1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/>
          <a:lstStyle>
            <a:lvl1pPr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ru-RU" altLang="ru-RU"/>
          </a:p>
        </p:txBody>
      </p:sp>
      <p:sp>
        <p:nvSpPr>
          <p:cNvPr id="5136" name="Стрелка вправо 19">
            <a:extLst>
              <a:ext uri="{FF2B5EF4-FFF2-40B4-BE49-F238E27FC236}">
                <a16:creationId xmlns:a16="http://schemas.microsoft.com/office/drawing/2014/main" id="{8D26FEBD-E218-4B74-B353-90288830E264}"/>
              </a:ext>
            </a:extLst>
          </p:cNvPr>
          <p:cNvSpPr>
            <a:spLocks noChangeArrowheads="1"/>
          </p:cNvSpPr>
          <p:nvPr/>
        </p:nvSpPr>
        <p:spPr bwMode="auto">
          <a:xfrm>
            <a:off x="6367108" y="5424215"/>
            <a:ext cx="852317" cy="647700"/>
          </a:xfrm>
          <a:prstGeom prst="rightArrow">
            <a:avLst>
              <a:gd name="adj1" fmla="val 50000"/>
              <a:gd name="adj2" fmla="val 50096"/>
            </a:avLst>
          </a:prstGeom>
          <a:solidFill>
            <a:schemeClr val="accent1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/>
          <a:lstStyle>
            <a:lvl1pPr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ru-RU" alt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5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51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1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51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51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51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51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51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51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51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51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51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51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51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51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51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5" grpId="0" animBg="1"/>
      <p:bldP spid="5128" grpId="0" animBg="1"/>
      <p:bldP spid="5131" grpId="0"/>
      <p:bldP spid="5132" grpId="0"/>
      <p:bldP spid="5134" grpId="0" animBg="1"/>
      <p:bldP spid="5137" grpId="0"/>
      <p:bldP spid="5138" grpId="0"/>
      <p:bldP spid="5141" grpId="0"/>
      <p:bldP spid="5142" grpId="0"/>
      <p:bldP spid="5129" grpId="0" animBg="1"/>
      <p:bldP spid="5136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008993" y="328464"/>
            <a:ext cx="10720552" cy="6529536"/>
          </a:xfrm>
          <a:noFill/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sz="6000" b="1" i="1" dirty="0">
                <a:solidFill>
                  <a:srgbClr val="C00000"/>
                </a:solidFill>
              </a:rPr>
              <a:t>  </a:t>
            </a:r>
            <a:r>
              <a:rPr lang="ru-RU" sz="36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Деньги делятся на 2 категории:                  наличные и безналичные</a:t>
            </a:r>
          </a:p>
          <a:p>
            <a:pPr marL="0" indent="0" algn="ctr">
              <a:buNone/>
            </a:pPr>
            <a:endParaRPr lang="ru-RU" sz="36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Ассигнации</a:t>
            </a:r>
          </a:p>
          <a:p>
            <a:pPr marL="0" indent="0">
              <a:buNone/>
            </a:pP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Банкноты </a:t>
            </a:r>
          </a:p>
          <a:p>
            <a:pPr marL="0" indent="0">
              <a:buNone/>
            </a:pP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Металлические деньги</a:t>
            </a:r>
          </a:p>
          <a:p>
            <a:pPr marL="0" indent="0">
              <a:buNone/>
            </a:pP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Электронные  кредитные карты</a:t>
            </a:r>
          </a:p>
          <a:p>
            <a:pPr marL="0" indent="0">
              <a:buNone/>
            </a:pP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Чеки </a:t>
            </a:r>
          </a:p>
          <a:p>
            <a:pPr marL="0" indent="0" algn="ctr">
              <a:buNone/>
            </a:pPr>
            <a:endParaRPr lang="ru-RU" sz="3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r>
              <a:rPr lang="ru-RU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Сделайте   кластер</a:t>
            </a:r>
          </a:p>
        </p:txBody>
      </p:sp>
    </p:spTree>
    <p:extLst>
      <p:ext uri="{BB962C8B-B14F-4D97-AF65-F5344CB8AC3E}">
        <p14:creationId xmlns:p14="http://schemas.microsoft.com/office/powerpoint/2010/main" val="390723792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0" y="274638"/>
            <a:ext cx="12191999" cy="633412"/>
          </a:xfrm>
        </p:spPr>
        <p:txBody>
          <a:bodyPr>
            <a:noAutofit/>
          </a:bodyPr>
          <a:lstStyle/>
          <a:p>
            <a:pPr algn="ctr" eaLnBrk="1" hangingPunct="1"/>
            <a:r>
              <a:rPr lang="ru-RU" altLang="ru-RU" sz="4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Две категории денег</a:t>
            </a:r>
          </a:p>
        </p:txBody>
      </p:sp>
      <p:sp>
        <p:nvSpPr>
          <p:cNvPr id="15363" name="Text Box 4"/>
          <p:cNvSpPr txBox="1">
            <a:spLocks noChangeArrowheads="1"/>
          </p:cNvSpPr>
          <p:nvPr/>
        </p:nvSpPr>
        <p:spPr bwMode="auto">
          <a:xfrm>
            <a:off x="625518" y="1652997"/>
            <a:ext cx="4348947" cy="707886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r>
              <a:rPr lang="ru-RU" altLang="ru-RU" sz="40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Наличные деньги</a:t>
            </a:r>
          </a:p>
        </p:txBody>
      </p:sp>
      <p:sp>
        <p:nvSpPr>
          <p:cNvPr id="15364" name="Text Box 5"/>
          <p:cNvSpPr txBox="1">
            <a:spLocks noChangeArrowheads="1"/>
          </p:cNvSpPr>
          <p:nvPr/>
        </p:nvSpPr>
        <p:spPr bwMode="auto">
          <a:xfrm>
            <a:off x="6649984" y="1676200"/>
            <a:ext cx="5139558" cy="707886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r>
              <a:rPr lang="ru-RU" altLang="ru-RU" sz="40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Безналичные деньги</a:t>
            </a:r>
          </a:p>
        </p:txBody>
      </p:sp>
      <p:sp>
        <p:nvSpPr>
          <p:cNvPr id="15365" name="Text Box 6"/>
          <p:cNvSpPr txBox="1">
            <a:spLocks noChangeArrowheads="1"/>
          </p:cNvSpPr>
          <p:nvPr/>
        </p:nvSpPr>
        <p:spPr bwMode="auto">
          <a:xfrm>
            <a:off x="1307214" y="4583371"/>
            <a:ext cx="3600281" cy="1200329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r>
              <a:rPr lang="ru-RU" altLang="ru-RU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Металлические </a:t>
            </a:r>
          </a:p>
          <a:p>
            <a:pPr algn="ctr" eaLnBrk="1" hangingPunct="1"/>
            <a:r>
              <a:rPr lang="ru-RU" altLang="ru-RU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деньги</a:t>
            </a:r>
          </a:p>
        </p:txBody>
      </p:sp>
      <p:sp>
        <p:nvSpPr>
          <p:cNvPr id="15366" name="Text Box 7"/>
          <p:cNvSpPr txBox="1">
            <a:spLocks noChangeArrowheads="1"/>
          </p:cNvSpPr>
          <p:nvPr/>
        </p:nvSpPr>
        <p:spPr bwMode="auto">
          <a:xfrm>
            <a:off x="32475" y="3178007"/>
            <a:ext cx="2610157" cy="646331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r>
              <a:rPr lang="ru-RU" altLang="ru-RU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Банкноты</a:t>
            </a:r>
          </a:p>
        </p:txBody>
      </p:sp>
      <p:sp>
        <p:nvSpPr>
          <p:cNvPr id="15367" name="Text Box 8"/>
          <p:cNvSpPr txBox="1">
            <a:spLocks noChangeArrowheads="1"/>
          </p:cNvSpPr>
          <p:nvPr/>
        </p:nvSpPr>
        <p:spPr bwMode="auto">
          <a:xfrm>
            <a:off x="3712053" y="3210132"/>
            <a:ext cx="2872897" cy="646331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r>
              <a:rPr lang="ru-RU" altLang="ru-RU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Ассигнации</a:t>
            </a:r>
          </a:p>
        </p:txBody>
      </p:sp>
      <p:sp>
        <p:nvSpPr>
          <p:cNvPr id="15368" name="Line 11"/>
          <p:cNvSpPr>
            <a:spLocks noChangeShapeType="1"/>
          </p:cNvSpPr>
          <p:nvPr/>
        </p:nvSpPr>
        <p:spPr bwMode="auto">
          <a:xfrm flipH="1">
            <a:off x="1291338" y="2418975"/>
            <a:ext cx="1252024" cy="686856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15369" name="Line 12"/>
          <p:cNvSpPr>
            <a:spLocks noChangeShapeType="1"/>
          </p:cNvSpPr>
          <p:nvPr/>
        </p:nvSpPr>
        <p:spPr bwMode="auto">
          <a:xfrm flipH="1">
            <a:off x="3182027" y="2418975"/>
            <a:ext cx="26355" cy="2122172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15370" name="Line 13"/>
          <p:cNvSpPr>
            <a:spLocks noChangeShapeType="1"/>
          </p:cNvSpPr>
          <p:nvPr/>
        </p:nvSpPr>
        <p:spPr bwMode="auto">
          <a:xfrm>
            <a:off x="4029129" y="2403108"/>
            <a:ext cx="1172955" cy="684684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15371" name="Text Box 16"/>
          <p:cNvSpPr txBox="1">
            <a:spLocks noChangeArrowheads="1"/>
          </p:cNvSpPr>
          <p:nvPr/>
        </p:nvSpPr>
        <p:spPr bwMode="auto">
          <a:xfrm>
            <a:off x="7143601" y="3210132"/>
            <a:ext cx="1568972" cy="646331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r>
              <a:rPr lang="ru-RU" altLang="ru-RU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Чеки</a:t>
            </a:r>
          </a:p>
        </p:txBody>
      </p:sp>
      <p:sp>
        <p:nvSpPr>
          <p:cNvPr id="15372" name="Text Box 17"/>
          <p:cNvSpPr txBox="1">
            <a:spLocks noChangeArrowheads="1"/>
          </p:cNvSpPr>
          <p:nvPr/>
        </p:nvSpPr>
        <p:spPr bwMode="auto">
          <a:xfrm>
            <a:off x="9271224" y="3178007"/>
            <a:ext cx="2730131" cy="1200329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r>
              <a:rPr lang="ru-RU" altLang="ru-RU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Кредитные карточки</a:t>
            </a:r>
          </a:p>
        </p:txBody>
      </p:sp>
      <p:sp>
        <p:nvSpPr>
          <p:cNvPr id="15374" name="Line 19"/>
          <p:cNvSpPr>
            <a:spLocks noChangeShapeType="1"/>
          </p:cNvSpPr>
          <p:nvPr/>
        </p:nvSpPr>
        <p:spPr bwMode="auto">
          <a:xfrm flipH="1">
            <a:off x="7993117" y="2497571"/>
            <a:ext cx="719456" cy="590221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15375" name="Line 20"/>
          <p:cNvSpPr>
            <a:spLocks noChangeShapeType="1"/>
          </p:cNvSpPr>
          <p:nvPr/>
        </p:nvSpPr>
        <p:spPr bwMode="auto">
          <a:xfrm>
            <a:off x="9779617" y="2497571"/>
            <a:ext cx="830576" cy="590221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2996023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8166" y="0"/>
            <a:ext cx="4716463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0117" name="Text Box 5"/>
          <p:cNvSpPr txBox="1">
            <a:spLocks noChangeArrowheads="1"/>
          </p:cNvSpPr>
          <p:nvPr/>
        </p:nvSpPr>
        <p:spPr bwMode="auto">
          <a:xfrm>
            <a:off x="5108028" y="688444"/>
            <a:ext cx="6915806" cy="5078313"/>
          </a:xfrm>
          <a:prstGeom prst="rect">
            <a:avLst/>
          </a:prstGeom>
          <a:noFill/>
          <a:ln>
            <a:noFill/>
          </a:ln>
          <a:effectLst/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ru-RU" sz="36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БАНКНОТА </a:t>
            </a:r>
            <a:r>
              <a:rPr lang="ru-RU" sz="3600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деньги, выпускаемые центральным банком. Они начали выпускаться в 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XVII</a:t>
            </a: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веке. Банкнота означает бессрочное долговое обязательство, обеспечивается гарантией центрального банка, который во многих странах является государственным. </a:t>
            </a:r>
            <a:endParaRPr lang="ru-RU" sz="3600" dirty="0">
              <a:solidFill>
                <a:schemeClr val="tx1">
                  <a:lumMod val="75000"/>
                  <a:lumOff val="2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1838331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9698" y="166328"/>
            <a:ext cx="5026525" cy="65253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291" name="Text Box 5"/>
          <p:cNvSpPr txBox="1">
            <a:spLocks noChangeArrowheads="1"/>
          </p:cNvSpPr>
          <p:nvPr/>
        </p:nvSpPr>
        <p:spPr bwMode="auto">
          <a:xfrm>
            <a:off x="5270937" y="1443841"/>
            <a:ext cx="6602989" cy="39703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ru-RU" altLang="ru-RU" sz="36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АССИГНАЦИЯ</a:t>
            </a:r>
            <a:r>
              <a:rPr lang="ru-RU" altLang="ru-RU" sz="36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историческое название бумажных денег, выпускаемых в России с 1769 по 1849 г., сохранилось до настоящих дней как неофициальное обозначение бумажных денег.</a:t>
            </a:r>
          </a:p>
        </p:txBody>
      </p:sp>
    </p:spTree>
    <p:extLst>
      <p:ext uri="{BB962C8B-B14F-4D97-AF65-F5344CB8AC3E}">
        <p14:creationId xmlns:p14="http://schemas.microsoft.com/office/powerpoint/2010/main" val="632351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5" name="Text Box 3"/>
          <p:cNvSpPr txBox="1">
            <a:spLocks noChangeArrowheads="1"/>
          </p:cNvSpPr>
          <p:nvPr/>
        </p:nvSpPr>
        <p:spPr bwMode="auto">
          <a:xfrm>
            <a:off x="0" y="4545345"/>
            <a:ext cx="12002814" cy="17543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ru-RU" altLang="ru-RU" sz="36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БАНКОВСКИЙ ЧЕК </a:t>
            </a:r>
            <a:r>
              <a:rPr lang="ru-RU" alt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это письменное указание банку от имени владельца хранящихся там ценностей выдать предъявителю определенную часть этих ценностей </a:t>
            </a:r>
          </a:p>
        </p:txBody>
      </p:sp>
      <p:pic>
        <p:nvPicPr>
          <p:cNvPr id="3074" name="Picture 2" descr="Чековая книжка для банка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20" t="13531" r="10635" b="8632"/>
          <a:stretch/>
        </p:blipFill>
        <p:spPr bwMode="auto">
          <a:xfrm>
            <a:off x="2445737" y="268014"/>
            <a:ext cx="7379974" cy="40640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6381538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55007" y="244586"/>
            <a:ext cx="8497887" cy="417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339" name="Text Box 3"/>
          <p:cNvSpPr txBox="1">
            <a:spLocks noChangeArrowheads="1"/>
          </p:cNvSpPr>
          <p:nvPr/>
        </p:nvSpPr>
        <p:spPr bwMode="auto">
          <a:xfrm>
            <a:off x="189186" y="4652963"/>
            <a:ext cx="11729545" cy="17543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ru-RU" altLang="ru-RU" sz="36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ЭЛЕКТРОННЫЕ ПЛАСТИКОВЫЕ КАРТОЧКИ </a:t>
            </a:r>
            <a:r>
              <a:rPr lang="ru-RU" alt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ru-RU" altLang="ru-RU" sz="36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банковские карты, позволяющая владельцу осуществлять безналичные оплаты товаров и услуг</a:t>
            </a:r>
          </a:p>
        </p:txBody>
      </p:sp>
    </p:spTree>
    <p:extLst>
      <p:ext uri="{BB962C8B-B14F-4D97-AF65-F5344CB8AC3E}">
        <p14:creationId xmlns:p14="http://schemas.microsoft.com/office/powerpoint/2010/main" val="1982902756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https://fhd.multiurok.ru/1/9/2/19270f701b1bce052920ac7cd9a9c8e5ead63603/img9.jpg">
            <a:extLst>
              <a:ext uri="{FF2B5EF4-FFF2-40B4-BE49-F238E27FC236}">
                <a16:creationId xmlns:a16="http://schemas.microsoft.com/office/drawing/2014/main" id="{98C934AB-8DF4-4CBD-A7C3-BA74D6FD29AD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59" t="4004" r="25085" b="3620"/>
          <a:stretch/>
        </p:blipFill>
        <p:spPr bwMode="auto">
          <a:xfrm>
            <a:off x="0" y="78827"/>
            <a:ext cx="6747641" cy="67791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2162836F-07AA-45EF-B9DC-C7673A74C443}"/>
              </a:ext>
            </a:extLst>
          </p:cNvPr>
          <p:cNvSpPr/>
          <p:nvPr/>
        </p:nvSpPr>
        <p:spPr>
          <a:xfrm>
            <a:off x="6747641" y="406541"/>
            <a:ext cx="5285742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altLang="ru-RU" sz="44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ФУНКЦИИ ДЕНЕГ</a:t>
            </a:r>
            <a:endParaRPr lang="ru-RU" sz="4400" dirty="0"/>
          </a:p>
        </p:txBody>
      </p:sp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8FBCCAD9-76E2-4940-97F4-2CE19A9CD4FE}"/>
              </a:ext>
            </a:extLst>
          </p:cNvPr>
          <p:cNvSpPr/>
          <p:nvPr/>
        </p:nvSpPr>
        <p:spPr>
          <a:xfrm>
            <a:off x="6905297" y="1872734"/>
            <a:ext cx="4918841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Самостоятельно прочитай материал в учебнике стр. 106-109</a:t>
            </a:r>
            <a:endParaRPr lang="ru-RU" sz="3600" dirty="0"/>
          </a:p>
        </p:txBody>
      </p:sp>
    </p:spTree>
    <p:extLst>
      <p:ext uri="{BB962C8B-B14F-4D97-AF65-F5344CB8AC3E}">
        <p14:creationId xmlns:p14="http://schemas.microsoft.com/office/powerpoint/2010/main" val="1164570704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5" name="Заголовок 1">
            <a:extLst>
              <a:ext uri="{FF2B5EF4-FFF2-40B4-BE49-F238E27FC236}">
                <a16:creationId xmlns:a16="http://schemas.microsoft.com/office/drawing/2014/main" id="{32A7D789-9FA5-4EA4-BC7C-78D0AEC9935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66900" y="588963"/>
            <a:ext cx="8229600" cy="654050"/>
          </a:xfrm>
        </p:spPr>
        <p:txBody>
          <a:bodyPr>
            <a:normAutofit fontScale="90000"/>
          </a:bodyPr>
          <a:lstStyle/>
          <a:p>
            <a:pPr algn="ctr" eaLnBrk="1" hangingPunct="1"/>
            <a:r>
              <a:rPr lang="ru-RU" altLang="ru-RU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Мера стоимости</a:t>
            </a:r>
            <a:endParaRPr lang="ru-RU" altLang="ru-RU" b="1" dirty="0">
              <a:solidFill>
                <a:srgbClr val="FF0000"/>
              </a:solidFill>
            </a:endParaRPr>
          </a:p>
        </p:txBody>
      </p:sp>
      <p:sp>
        <p:nvSpPr>
          <p:cNvPr id="3" name="Содержимое 2">
            <a:extLst>
              <a:ext uri="{FF2B5EF4-FFF2-40B4-BE49-F238E27FC236}">
                <a16:creationId xmlns:a16="http://schemas.microsoft.com/office/drawing/2014/main" id="{7F783DF4-2393-413F-B7BC-9E45F49EA15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229711" y="1628774"/>
            <a:ext cx="9916510" cy="1443037"/>
          </a:xfrm>
        </p:spPr>
        <p:txBody>
          <a:bodyPr>
            <a:normAutofit/>
          </a:bodyPr>
          <a:lstStyle/>
          <a:p>
            <a:pPr algn="ctr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ru-RU" alt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</a:t>
            </a:r>
            <a:r>
              <a:rPr lang="ru-RU" alt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деньги позволяют количественно измерить ценность любого товара и услуги</a:t>
            </a:r>
          </a:p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endParaRPr lang="ru-RU" altLang="ru-RU" sz="3900" dirty="0"/>
          </a:p>
          <a:p>
            <a:pPr eaLnBrk="1" hangingPunct="1"/>
            <a:endParaRPr lang="ru-RU" altLang="ru-RU" dirty="0"/>
          </a:p>
        </p:txBody>
      </p:sp>
      <p:pic>
        <p:nvPicPr>
          <p:cNvPr id="8197" name="Picture 4" descr="C:\Users\Елена\Pictures\clip8968.jpg">
            <a:extLst>
              <a:ext uri="{FF2B5EF4-FFF2-40B4-BE49-F238E27FC236}">
                <a16:creationId xmlns:a16="http://schemas.microsoft.com/office/drawing/2014/main" id="{91B98BB0-F3EE-487E-A313-4A4A8BFCD57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250" t="5629" r="8124" b="7129"/>
          <a:stretch>
            <a:fillRect/>
          </a:stretch>
        </p:blipFill>
        <p:spPr bwMode="auto">
          <a:xfrm>
            <a:off x="2309813" y="3786188"/>
            <a:ext cx="3071812" cy="2214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98" name="Picture 5" descr="C:\Users\Елена\Pictures\untitled.bmp">
            <a:extLst>
              <a:ext uri="{FF2B5EF4-FFF2-40B4-BE49-F238E27FC236}">
                <a16:creationId xmlns:a16="http://schemas.microsoft.com/office/drawing/2014/main" id="{4E68DB19-CF43-4DA7-9DD5-9196C25A645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67439" y="4000501"/>
            <a:ext cx="2143125" cy="1865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99" name="Picture 5" descr="C:\Users\Елена\Pictures\untitled.bmp">
            <a:extLst>
              <a:ext uri="{FF2B5EF4-FFF2-40B4-BE49-F238E27FC236}">
                <a16:creationId xmlns:a16="http://schemas.microsoft.com/office/drawing/2014/main" id="{7A4518D8-7528-41A2-9726-1407468C953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53376" y="4071938"/>
            <a:ext cx="2143125" cy="1865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200" name="TextBox 7">
            <a:extLst>
              <a:ext uri="{FF2B5EF4-FFF2-40B4-BE49-F238E27FC236}">
                <a16:creationId xmlns:a16="http://schemas.microsoft.com/office/drawing/2014/main" id="{E2905E7F-2015-40BE-9B0A-09929E2CA49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38375" y="6072188"/>
            <a:ext cx="2571750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ru-RU" altLang="ru-RU" sz="2400" b="1"/>
              <a:t>           20 руб.</a:t>
            </a:r>
          </a:p>
        </p:txBody>
      </p:sp>
      <p:sp>
        <p:nvSpPr>
          <p:cNvPr id="8201" name="TextBox 8">
            <a:extLst>
              <a:ext uri="{FF2B5EF4-FFF2-40B4-BE49-F238E27FC236}">
                <a16:creationId xmlns:a16="http://schemas.microsoft.com/office/drawing/2014/main" id="{E7840D51-8196-4923-B8F2-65A5134BE1C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810376" y="6143626"/>
            <a:ext cx="2428875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ru-RU" altLang="ru-RU" sz="2400" b="1"/>
              <a:t>       60 руб.</a:t>
            </a:r>
          </a:p>
        </p:txBody>
      </p:sp>
      <p:sp>
        <p:nvSpPr>
          <p:cNvPr id="8202" name="TextBox 9">
            <a:extLst>
              <a:ext uri="{FF2B5EF4-FFF2-40B4-BE49-F238E27FC236}">
                <a16:creationId xmlns:a16="http://schemas.microsoft.com/office/drawing/2014/main" id="{5579F975-4388-4491-9A4C-E3E8968AF60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595938" y="4500563"/>
            <a:ext cx="500062" cy="101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ru-RU" altLang="ru-RU" sz="6000" b="1"/>
              <a:t>?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7" name="Заголовок 1">
            <a:extLst>
              <a:ext uri="{FF2B5EF4-FFF2-40B4-BE49-F238E27FC236}">
                <a16:creationId xmlns:a16="http://schemas.microsoft.com/office/drawing/2014/main" id="{46D07241-D61B-4822-BB21-828EC6C1236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81200" y="452274"/>
            <a:ext cx="8229600" cy="654050"/>
          </a:xfrm>
        </p:spPr>
        <p:txBody>
          <a:bodyPr>
            <a:normAutofit fontScale="90000"/>
          </a:bodyPr>
          <a:lstStyle/>
          <a:p>
            <a:pPr algn="ctr" eaLnBrk="1" hangingPunct="1"/>
            <a:r>
              <a:rPr lang="ru-RU" altLang="ru-RU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Средство обращения</a:t>
            </a:r>
            <a:r>
              <a:rPr lang="ru-RU" altLang="ru-RU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ru-RU" altLang="ru-RU" dirty="0">
              <a:solidFill>
                <a:srgbClr val="FF0000"/>
              </a:solidFill>
            </a:endParaRPr>
          </a:p>
        </p:txBody>
      </p:sp>
      <p:sp>
        <p:nvSpPr>
          <p:cNvPr id="16388" name="Содержимое 2">
            <a:extLst>
              <a:ext uri="{FF2B5EF4-FFF2-40B4-BE49-F238E27FC236}">
                <a16:creationId xmlns:a16="http://schemas.microsoft.com/office/drawing/2014/main" id="{32BDF72B-CE09-4199-9A05-E6AC111AD54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3248" y="1262611"/>
            <a:ext cx="10925503" cy="1420812"/>
          </a:xfrm>
        </p:spPr>
        <p:txBody>
          <a:bodyPr>
            <a:noAutofit/>
          </a:bodyPr>
          <a:lstStyle/>
          <a:p>
            <a:pPr algn="ctr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ru-RU" alt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деньги позволяют в наличной и безналичной форме оплатить товары , услуги и работы</a:t>
            </a:r>
            <a:endParaRPr lang="ru-RU" altLang="ru-RU" sz="3600" dirty="0"/>
          </a:p>
        </p:txBody>
      </p:sp>
      <p:pic>
        <p:nvPicPr>
          <p:cNvPr id="12290" name="Picture 2" descr="https://ds04.infourok.ru/uploads/ex/00b4/0013752b-ca491d58/img11.jpg">
            <a:extLst>
              <a:ext uri="{FF2B5EF4-FFF2-40B4-BE49-F238E27FC236}">
                <a16:creationId xmlns:a16="http://schemas.microsoft.com/office/drawing/2014/main" id="{2ACC1B64-3F92-40A2-9E00-A0DC0B929D9D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9560" b="12643"/>
          <a:stretch/>
        </p:blipFill>
        <p:spPr bwMode="auto">
          <a:xfrm>
            <a:off x="1621220" y="2307409"/>
            <a:ext cx="8949559" cy="45505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3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88" grpId="0" build="p" autoUpdateAnimBg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3" name="Заголовок 1">
            <a:extLst>
              <a:ext uri="{FF2B5EF4-FFF2-40B4-BE49-F238E27FC236}">
                <a16:creationId xmlns:a16="http://schemas.microsoft.com/office/drawing/2014/main" id="{1C63B213-105C-46AA-B677-C6043F5DF82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81200" y="278690"/>
            <a:ext cx="8229600" cy="725487"/>
          </a:xfrm>
        </p:spPr>
        <p:txBody>
          <a:bodyPr>
            <a:normAutofit/>
          </a:bodyPr>
          <a:lstStyle/>
          <a:p>
            <a:pPr algn="ctr" eaLnBrk="1" hangingPunct="1"/>
            <a:r>
              <a:rPr lang="ru-RU" altLang="ru-RU" sz="40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Средство накопления</a:t>
            </a:r>
            <a:endParaRPr lang="ru-RU" altLang="ru-RU" sz="4000" dirty="0">
              <a:solidFill>
                <a:srgbClr val="FF0000"/>
              </a:solidFill>
            </a:endParaRPr>
          </a:p>
        </p:txBody>
      </p:sp>
      <p:sp>
        <p:nvSpPr>
          <p:cNvPr id="17412" name="Содержимое 2">
            <a:extLst>
              <a:ext uri="{FF2B5EF4-FFF2-40B4-BE49-F238E27FC236}">
                <a16:creationId xmlns:a16="http://schemas.microsoft.com/office/drawing/2014/main" id="{B754FC95-BAA0-413D-9F73-0AAF4403980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83476" y="1137514"/>
            <a:ext cx="11225048" cy="990600"/>
          </a:xfrm>
        </p:spPr>
        <p:txBody>
          <a:bodyPr>
            <a:noAutofit/>
          </a:bodyPr>
          <a:lstStyle/>
          <a:p>
            <a:pPr algn="ctr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ru-RU" alt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деньги позволяют переносить покупательную способность из настоящего в будущее. </a:t>
            </a:r>
            <a:endParaRPr lang="ru-RU" altLang="ru-RU" sz="3600" dirty="0"/>
          </a:p>
        </p:txBody>
      </p:sp>
      <p:pic>
        <p:nvPicPr>
          <p:cNvPr id="11266" name="Picture 2" descr="https://ds04.infourok.ru/uploads/ex/062b/000c4eb2-73bfd9fa/img12.jpg">
            <a:extLst>
              <a:ext uri="{FF2B5EF4-FFF2-40B4-BE49-F238E27FC236}">
                <a16:creationId xmlns:a16="http://schemas.microsoft.com/office/drawing/2014/main" id="{0719132B-AF04-412B-BADB-FEA56DEEAA2F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0452"/>
          <a:stretch/>
        </p:blipFill>
        <p:spPr bwMode="auto">
          <a:xfrm>
            <a:off x="2347748" y="2261451"/>
            <a:ext cx="7496503" cy="44725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4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12" grpId="0" build="p" autoUpdateAnimBg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5" name="Заголовок 1">
            <a:extLst>
              <a:ext uri="{FF2B5EF4-FFF2-40B4-BE49-F238E27FC236}">
                <a16:creationId xmlns:a16="http://schemas.microsoft.com/office/drawing/2014/main" id="{FE44D738-84D5-443F-9BB1-0221F96F66B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81200" y="344486"/>
            <a:ext cx="8229600" cy="654050"/>
          </a:xfrm>
        </p:spPr>
        <p:txBody>
          <a:bodyPr>
            <a:normAutofit fontScale="90000"/>
          </a:bodyPr>
          <a:lstStyle/>
          <a:p>
            <a:pPr algn="ctr" eaLnBrk="1" hangingPunct="1"/>
            <a:r>
              <a:rPr lang="ru-RU" altLang="ru-RU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Средство платежа</a:t>
            </a:r>
            <a:endParaRPr lang="ru-RU" altLang="ru-RU" dirty="0">
              <a:solidFill>
                <a:srgbClr val="FF0000"/>
              </a:solidFill>
            </a:endParaRPr>
          </a:p>
        </p:txBody>
      </p:sp>
      <p:sp>
        <p:nvSpPr>
          <p:cNvPr id="18436" name="Содержимое 2">
            <a:extLst>
              <a:ext uri="{FF2B5EF4-FFF2-40B4-BE49-F238E27FC236}">
                <a16:creationId xmlns:a16="http://schemas.microsoft.com/office/drawing/2014/main" id="{9030910C-A965-41CD-9CB2-664DEFBC174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88731" y="1143000"/>
            <a:ext cx="11493062" cy="1785938"/>
          </a:xfrm>
        </p:spPr>
        <p:txBody>
          <a:bodyPr rtlCol="0">
            <a:normAutofit/>
          </a:bodyPr>
          <a:lstStyle/>
          <a:p>
            <a:pPr marL="0" indent="0" algn="ctr">
              <a:spcBef>
                <a:spcPct val="0"/>
              </a:spcBef>
              <a:buNone/>
              <a:defRPr/>
            </a:pPr>
            <a:r>
              <a:rPr lang="ru-RU" alt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деньги используются при выплате зарплаты, при продаже товаров в кредит, при оплате штрафов и т.д.</a:t>
            </a:r>
          </a:p>
          <a:p>
            <a:pPr>
              <a:buNone/>
              <a:defRPr/>
            </a:pPr>
            <a:endParaRPr lang="ru-RU" alt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4" descr="C:\Users\Елена\Pictures\12063224_101_full_Zarplata.jpg">
            <a:extLst>
              <a:ext uri="{FF2B5EF4-FFF2-40B4-BE49-F238E27FC236}">
                <a16:creationId xmlns:a16="http://schemas.microsoft.com/office/drawing/2014/main" id="{2C8A133A-D4F9-4D15-AED6-662AEE26AC5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8750"/>
          <a:stretch>
            <a:fillRect/>
          </a:stretch>
        </p:blipFill>
        <p:spPr bwMode="auto">
          <a:xfrm>
            <a:off x="3784708" y="2366454"/>
            <a:ext cx="5091277" cy="43545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84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36" grpId="0" build="p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7" name="Заголовок 1">
            <a:extLst>
              <a:ext uri="{FF2B5EF4-FFF2-40B4-BE49-F238E27FC236}">
                <a16:creationId xmlns:a16="http://schemas.microsoft.com/office/drawing/2014/main" id="{0E9BA951-9FC3-4A75-9AAE-6100767646A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81200" y="274639"/>
            <a:ext cx="8229600" cy="922337"/>
          </a:xfrm>
        </p:spPr>
        <p:txBody>
          <a:bodyPr>
            <a:normAutofit/>
          </a:bodyPr>
          <a:lstStyle/>
          <a:p>
            <a:pPr algn="ctr" eaLnBrk="1" hangingPunct="1"/>
            <a:r>
              <a:rPr lang="ru-RU" altLang="ru-RU" sz="40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Мировые  деньги</a:t>
            </a:r>
            <a:endParaRPr lang="ru-RU" altLang="ru-RU" sz="4000" dirty="0">
              <a:solidFill>
                <a:srgbClr val="FF0000"/>
              </a:solidFill>
            </a:endParaRPr>
          </a:p>
        </p:txBody>
      </p:sp>
      <p:sp>
        <p:nvSpPr>
          <p:cNvPr id="21508" name="Содержимое 2">
            <a:extLst>
              <a:ext uri="{FF2B5EF4-FFF2-40B4-BE49-F238E27FC236}">
                <a16:creationId xmlns:a16="http://schemas.microsoft.com/office/drawing/2014/main" id="{DB836CA2-4AE4-45D6-9304-C09F3714903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89186" y="1341438"/>
            <a:ext cx="11761076" cy="1008062"/>
          </a:xfrm>
        </p:spPr>
        <p:txBody>
          <a:bodyPr>
            <a:noAutofit/>
          </a:bodyPr>
          <a:lstStyle/>
          <a:p>
            <a:pPr algn="ctr" eaLnBrk="1" hangingPunct="1">
              <a:buFont typeface="Arial" panose="020B0604020202020204" pitchFamily="34" charset="0"/>
              <a:buNone/>
            </a:pPr>
            <a:r>
              <a:rPr lang="ru-RU" alt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деньги используются во внешнеторговых и международных финансовых операциях</a:t>
            </a:r>
          </a:p>
        </p:txBody>
      </p:sp>
      <p:pic>
        <p:nvPicPr>
          <p:cNvPr id="21509" name="Picture 4" descr="C:\Users\Елена\Pictures\zoloto.jpg">
            <a:extLst>
              <a:ext uri="{FF2B5EF4-FFF2-40B4-BE49-F238E27FC236}">
                <a16:creationId xmlns:a16="http://schemas.microsoft.com/office/drawing/2014/main" id="{8FE9AB5D-7B89-4906-9610-F8E07DA90C3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65" t="4951" b="9900"/>
          <a:stretch>
            <a:fillRect/>
          </a:stretch>
        </p:blipFill>
        <p:spPr bwMode="auto">
          <a:xfrm>
            <a:off x="810119" y="2872930"/>
            <a:ext cx="4944295" cy="32706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510" name="Picture 5" descr="C:\Users\Елена\Pictures\photos0-800x600.jpg">
            <a:extLst>
              <a:ext uri="{FF2B5EF4-FFF2-40B4-BE49-F238E27FC236}">
                <a16:creationId xmlns:a16="http://schemas.microsoft.com/office/drawing/2014/main" id="{EFA65682-9273-43D7-8980-C3182D7977A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813" t="13750" r="7813" b="12500"/>
          <a:stretch>
            <a:fillRect/>
          </a:stretch>
        </p:blipFill>
        <p:spPr bwMode="auto">
          <a:xfrm>
            <a:off x="6096000" y="2692455"/>
            <a:ext cx="5540479" cy="363209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15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508" grpId="0" build="p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32B62B2-4C66-40FD-98E4-7690BD23FA39}"/>
              </a:ext>
            </a:extLst>
          </p:cNvPr>
          <p:cNvSpPr txBox="1">
            <a:spLocks/>
          </p:cNvSpPr>
          <p:nvPr/>
        </p:nvSpPr>
        <p:spPr>
          <a:xfrm>
            <a:off x="614855" y="428626"/>
            <a:ext cx="11240814" cy="1071563"/>
          </a:xfrm>
          <a:prstGeom prst="rect">
            <a:avLst/>
          </a:prstGeom>
        </p:spPr>
        <p:txBody>
          <a:bodyPr/>
          <a:lstStyle/>
          <a:p>
            <a:pPr algn="ctr">
              <a:defRPr/>
            </a:pPr>
            <a:r>
              <a:rPr lang="ru-RU" sz="5400" b="1" kern="0" dirty="0"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Определите функции денег</a:t>
            </a:r>
          </a:p>
        </p:txBody>
      </p:sp>
      <p:sp>
        <p:nvSpPr>
          <p:cNvPr id="17411" name="Text Box 5">
            <a:extLst>
              <a:ext uri="{FF2B5EF4-FFF2-40B4-BE49-F238E27FC236}">
                <a16:creationId xmlns:a16="http://schemas.microsoft.com/office/drawing/2014/main" id="{C59A5A43-771A-4BEF-AA5C-4EDE085F4E8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626069" y="1785939"/>
            <a:ext cx="8229600" cy="23083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ru-RU" altLang="ru-RU" sz="3200" dirty="0"/>
              <a:t>	</a:t>
            </a:r>
            <a:r>
              <a:rPr lang="ru-RU" alt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Буратино мечтал о билете в кукольный театр Карабаса-</a:t>
            </a:r>
            <a:r>
              <a:rPr lang="ru-RU" altLang="ru-RU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Барабаса</a:t>
            </a:r>
            <a:r>
              <a:rPr lang="ru-RU" alt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У него была замечательная азбука, которую папа Карло выменял за свою куртку.</a:t>
            </a:r>
          </a:p>
        </p:txBody>
      </p:sp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A9A9AFC8-2BE8-49DB-898A-873DCD1DD734}"/>
              </a:ext>
            </a:extLst>
          </p:cNvPr>
          <p:cNvSpPr/>
          <p:nvPr/>
        </p:nvSpPr>
        <p:spPr>
          <a:xfrm>
            <a:off x="6854181" y="4979451"/>
            <a:ext cx="2342949" cy="120032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ru-RU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Мера </a:t>
            </a:r>
          </a:p>
          <a:p>
            <a:pPr algn="ctr">
              <a:defRPr/>
            </a:pPr>
            <a:r>
              <a:rPr lang="ru-RU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стоимости</a:t>
            </a:r>
          </a:p>
        </p:txBody>
      </p:sp>
      <p:pic>
        <p:nvPicPr>
          <p:cNvPr id="7" name="Picture 2" descr="банкнота 5000 рублей модификация 2010 ">
            <a:extLst>
              <a:ext uri="{FF2B5EF4-FFF2-40B4-BE49-F238E27FC236}">
                <a16:creationId xmlns:a16="http://schemas.microsoft.com/office/drawing/2014/main" id="{561C925C-4D4F-4A11-A78D-3801F69CA4C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0000"/>
          <a:stretch/>
        </p:blipFill>
        <p:spPr bwMode="auto">
          <a:xfrm>
            <a:off x="5927835" y="4692135"/>
            <a:ext cx="3988674" cy="17749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>
            <a:extLst>
              <a:ext uri="{FF2B5EF4-FFF2-40B4-BE49-F238E27FC236}">
                <a16:creationId xmlns:a16="http://schemas.microsoft.com/office/drawing/2014/main" id="{FDCC9E58-BA94-4021-AD27-456D4C8CB21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435343"/>
            <a:ext cx="4994031" cy="49940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32B62B2-4C66-40FD-98E4-7690BD23FA39}"/>
              </a:ext>
            </a:extLst>
          </p:cNvPr>
          <p:cNvSpPr txBox="1">
            <a:spLocks/>
          </p:cNvSpPr>
          <p:nvPr/>
        </p:nvSpPr>
        <p:spPr>
          <a:xfrm>
            <a:off x="614855" y="428626"/>
            <a:ext cx="11240814" cy="1071563"/>
          </a:xfrm>
          <a:prstGeom prst="rect">
            <a:avLst/>
          </a:prstGeom>
        </p:spPr>
        <p:txBody>
          <a:bodyPr/>
          <a:lstStyle/>
          <a:p>
            <a:pPr algn="ctr">
              <a:defRPr/>
            </a:pPr>
            <a:r>
              <a:rPr lang="ru-RU" sz="5400" b="1" kern="0" dirty="0"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Определите функции денег</a:t>
            </a:r>
          </a:p>
        </p:txBody>
      </p:sp>
      <p:sp>
        <p:nvSpPr>
          <p:cNvPr id="17411" name="Text Box 5">
            <a:extLst>
              <a:ext uri="{FF2B5EF4-FFF2-40B4-BE49-F238E27FC236}">
                <a16:creationId xmlns:a16="http://schemas.microsoft.com/office/drawing/2014/main" id="{C59A5A43-771A-4BEF-AA5C-4EDE085F4E8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626069" y="2274530"/>
            <a:ext cx="8229600" cy="1200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ru-RU" altLang="ru-RU" sz="3200" dirty="0"/>
              <a:t>	</a:t>
            </a:r>
            <a:r>
              <a:rPr lang="ru-RU" altLang="ru-RU" sz="3600" dirty="0"/>
              <a:t> </a:t>
            </a:r>
            <a:r>
              <a:rPr lang="ru-RU" alt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Азбуку Буратино с неохотой променял на пять грошей какому-то мальчишке</a:t>
            </a:r>
          </a:p>
        </p:txBody>
      </p:sp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A9A9AFC8-2BE8-49DB-898A-873DCD1DD734}"/>
              </a:ext>
            </a:extLst>
          </p:cNvPr>
          <p:cNvSpPr/>
          <p:nvPr/>
        </p:nvSpPr>
        <p:spPr>
          <a:xfrm>
            <a:off x="6712637" y="4979451"/>
            <a:ext cx="2626040" cy="120032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ru-RU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Средство</a:t>
            </a:r>
          </a:p>
          <a:p>
            <a:pPr algn="ctr">
              <a:defRPr/>
            </a:pPr>
            <a:r>
              <a:rPr lang="ru-RU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обращения</a:t>
            </a:r>
          </a:p>
        </p:txBody>
      </p:sp>
      <p:pic>
        <p:nvPicPr>
          <p:cNvPr id="8" name="Picture 2" descr="банкнота 5000 рублей модификация 2010 ">
            <a:extLst>
              <a:ext uri="{FF2B5EF4-FFF2-40B4-BE49-F238E27FC236}">
                <a16:creationId xmlns:a16="http://schemas.microsoft.com/office/drawing/2014/main" id="{D0B08328-5616-4C78-A1F9-AC1049785C0C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0000"/>
          <a:stretch/>
        </p:blipFill>
        <p:spPr bwMode="auto">
          <a:xfrm>
            <a:off x="5927835" y="4692135"/>
            <a:ext cx="3988674" cy="17749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>
            <a:extLst>
              <a:ext uri="{FF2B5EF4-FFF2-40B4-BE49-F238E27FC236}">
                <a16:creationId xmlns:a16="http://schemas.microsoft.com/office/drawing/2014/main" id="{238A6328-7B28-46BE-9628-5E42485F012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435343"/>
            <a:ext cx="4994031" cy="49940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77433631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32B62B2-4C66-40FD-98E4-7690BD23FA39}"/>
              </a:ext>
            </a:extLst>
          </p:cNvPr>
          <p:cNvSpPr txBox="1">
            <a:spLocks/>
          </p:cNvSpPr>
          <p:nvPr/>
        </p:nvSpPr>
        <p:spPr>
          <a:xfrm>
            <a:off x="614855" y="428626"/>
            <a:ext cx="11240814" cy="1071563"/>
          </a:xfrm>
          <a:prstGeom prst="rect">
            <a:avLst/>
          </a:prstGeom>
        </p:spPr>
        <p:txBody>
          <a:bodyPr/>
          <a:lstStyle/>
          <a:p>
            <a:pPr algn="ctr">
              <a:defRPr/>
            </a:pPr>
            <a:r>
              <a:rPr lang="ru-RU" sz="5400" b="1" kern="0" dirty="0"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Определите функции денег</a:t>
            </a:r>
          </a:p>
        </p:txBody>
      </p:sp>
      <p:sp>
        <p:nvSpPr>
          <p:cNvPr id="17411" name="Text Box 5">
            <a:extLst>
              <a:ext uri="{FF2B5EF4-FFF2-40B4-BE49-F238E27FC236}">
                <a16:creationId xmlns:a16="http://schemas.microsoft.com/office/drawing/2014/main" id="{C59A5A43-771A-4BEF-AA5C-4EDE085F4E8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626069" y="1740437"/>
            <a:ext cx="8229600" cy="23083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ru-RU" altLang="ru-RU" sz="3200" dirty="0"/>
              <a:t>	</a:t>
            </a:r>
            <a:r>
              <a:rPr lang="ru-RU" altLang="ru-RU" sz="3600" dirty="0"/>
              <a:t> </a:t>
            </a:r>
            <a:r>
              <a:rPr lang="ru-RU" alt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Зажав деньги в кулаке, Буратино отправился к кассе, где за один грош приобрел билет на завтрашнее представление.</a:t>
            </a:r>
          </a:p>
        </p:txBody>
      </p:sp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A9A9AFC8-2BE8-49DB-898A-873DCD1DD734}"/>
              </a:ext>
            </a:extLst>
          </p:cNvPr>
          <p:cNvSpPr/>
          <p:nvPr/>
        </p:nvSpPr>
        <p:spPr>
          <a:xfrm>
            <a:off x="6909614" y="4979451"/>
            <a:ext cx="2232086" cy="120032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ru-RU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Средство </a:t>
            </a:r>
          </a:p>
          <a:p>
            <a:pPr algn="ctr">
              <a:defRPr/>
            </a:pPr>
            <a:r>
              <a:rPr lang="ru-RU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платежа</a:t>
            </a:r>
          </a:p>
        </p:txBody>
      </p:sp>
      <p:pic>
        <p:nvPicPr>
          <p:cNvPr id="8" name="Picture 2" descr="банкнота 5000 рублей модификация 2010 ">
            <a:extLst>
              <a:ext uri="{FF2B5EF4-FFF2-40B4-BE49-F238E27FC236}">
                <a16:creationId xmlns:a16="http://schemas.microsoft.com/office/drawing/2014/main" id="{6A47DED7-DB65-42B8-B0E7-0149B016CFDF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0000"/>
          <a:stretch/>
        </p:blipFill>
        <p:spPr bwMode="auto">
          <a:xfrm>
            <a:off x="5927835" y="4692135"/>
            <a:ext cx="3988674" cy="17749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>
            <a:extLst>
              <a:ext uri="{FF2B5EF4-FFF2-40B4-BE49-F238E27FC236}">
                <a16:creationId xmlns:a16="http://schemas.microsoft.com/office/drawing/2014/main" id="{B792A1AD-0DD2-4FC7-9C6B-06B0DA69891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435343"/>
            <a:ext cx="4994031" cy="49940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4834737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32B62B2-4C66-40FD-98E4-7690BD23FA39}"/>
              </a:ext>
            </a:extLst>
          </p:cNvPr>
          <p:cNvSpPr txBox="1">
            <a:spLocks/>
          </p:cNvSpPr>
          <p:nvPr/>
        </p:nvSpPr>
        <p:spPr>
          <a:xfrm>
            <a:off x="614855" y="428626"/>
            <a:ext cx="11240814" cy="1071563"/>
          </a:xfrm>
          <a:prstGeom prst="rect">
            <a:avLst/>
          </a:prstGeom>
        </p:spPr>
        <p:txBody>
          <a:bodyPr/>
          <a:lstStyle/>
          <a:p>
            <a:pPr algn="ctr">
              <a:defRPr/>
            </a:pPr>
            <a:r>
              <a:rPr lang="ru-RU" sz="5400" b="1" kern="0" dirty="0"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Определите функции денег</a:t>
            </a:r>
          </a:p>
        </p:txBody>
      </p:sp>
      <p:sp>
        <p:nvSpPr>
          <p:cNvPr id="17411" name="Text Box 5">
            <a:extLst>
              <a:ext uri="{FF2B5EF4-FFF2-40B4-BE49-F238E27FC236}">
                <a16:creationId xmlns:a16="http://schemas.microsoft.com/office/drawing/2014/main" id="{C59A5A43-771A-4BEF-AA5C-4EDE085F4E8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626069" y="1740437"/>
            <a:ext cx="8229600" cy="28623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ru-RU" altLang="ru-RU" sz="3200" dirty="0"/>
              <a:t>	</a:t>
            </a:r>
            <a:r>
              <a:rPr lang="ru-RU" altLang="ru-RU" sz="3600" dirty="0"/>
              <a:t> </a:t>
            </a:r>
            <a:r>
              <a:rPr lang="ru-RU" alt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«Добрые» знакомые кот </a:t>
            </a:r>
            <a:r>
              <a:rPr lang="ru-RU" altLang="ru-RU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Базилио</a:t>
            </a:r>
            <a:r>
              <a:rPr lang="ru-RU" alt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и лиса Алиса посоветовали Буратино зарыть денежки в землю на Поле Чудес в Стране Дураков, чтобы из них выросло целое денежное дерево.</a:t>
            </a:r>
          </a:p>
        </p:txBody>
      </p:sp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A9A9AFC8-2BE8-49DB-898A-873DCD1DD734}"/>
              </a:ext>
            </a:extLst>
          </p:cNvPr>
          <p:cNvSpPr/>
          <p:nvPr/>
        </p:nvSpPr>
        <p:spPr>
          <a:xfrm>
            <a:off x="6682822" y="4979451"/>
            <a:ext cx="2685671" cy="120032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ru-RU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Средства </a:t>
            </a:r>
          </a:p>
          <a:p>
            <a:pPr algn="ctr">
              <a:defRPr/>
            </a:pPr>
            <a:r>
              <a:rPr lang="ru-RU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накопления</a:t>
            </a:r>
          </a:p>
        </p:txBody>
      </p:sp>
      <p:pic>
        <p:nvPicPr>
          <p:cNvPr id="8" name="Picture 2" descr="банкнота 5000 рублей модификация 2010 ">
            <a:extLst>
              <a:ext uri="{FF2B5EF4-FFF2-40B4-BE49-F238E27FC236}">
                <a16:creationId xmlns:a16="http://schemas.microsoft.com/office/drawing/2014/main" id="{35A962FC-0EB6-491E-A23F-CEF1D7692A75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0000"/>
          <a:stretch/>
        </p:blipFill>
        <p:spPr bwMode="auto">
          <a:xfrm>
            <a:off x="5927835" y="4692135"/>
            <a:ext cx="3988674" cy="17749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>
            <a:extLst>
              <a:ext uri="{FF2B5EF4-FFF2-40B4-BE49-F238E27FC236}">
                <a16:creationId xmlns:a16="http://schemas.microsoft.com/office/drawing/2014/main" id="{892C1759-7BA5-4416-89CC-5C97A34468A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435343"/>
            <a:ext cx="4994031" cy="49940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55289323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>
          <a:xfrm>
            <a:off x="838200" y="34049"/>
            <a:ext cx="10515600" cy="1325563"/>
          </a:xfrm>
        </p:spPr>
        <p:txBody>
          <a:bodyPr>
            <a:normAutofit/>
          </a:bodyPr>
          <a:lstStyle/>
          <a:p>
            <a:pPr algn="ctr" eaLnBrk="1" hangingPunct="1"/>
            <a:r>
              <a:rPr lang="ru-RU" altLang="ru-RU" sz="4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Проблема :</a:t>
            </a:r>
          </a:p>
        </p:txBody>
      </p:sp>
      <p:sp>
        <p:nvSpPr>
          <p:cNvPr id="5529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85144" y="1427710"/>
            <a:ext cx="7763102" cy="5268512"/>
          </a:xfrm>
        </p:spPr>
        <p:txBody>
          <a:bodyPr>
            <a:normAutofit/>
          </a:bodyPr>
          <a:lstStyle/>
          <a:p>
            <a:pPr marL="0" indent="0" algn="ctr">
              <a:buNone/>
              <a:defRPr/>
            </a:pP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«Для кого-то деньги – это смысл жизни (чем их больше, тем лучше) </a:t>
            </a:r>
          </a:p>
          <a:p>
            <a:pPr marL="0" indent="0">
              <a:buNone/>
              <a:defRPr/>
            </a:pPr>
            <a:endParaRPr lang="ru-RU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  <a:defRPr/>
            </a:pP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Для кого-то -  это средство  удовлетворения насущных потребностей».</a:t>
            </a:r>
          </a:p>
          <a:p>
            <a:pPr marL="0" indent="0">
              <a:buNone/>
              <a:defRPr/>
            </a:pPr>
            <a:endParaRPr lang="ru-RU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  <a:defRPr/>
            </a:pPr>
            <a:r>
              <a:rPr lang="ru-RU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Чем деньги являются для вас?</a:t>
            </a:r>
          </a:p>
        </p:txBody>
      </p:sp>
      <p:pic>
        <p:nvPicPr>
          <p:cNvPr id="2050" name="Picture 2">
            <a:extLst>
              <a:ext uri="{FF2B5EF4-FFF2-40B4-BE49-F238E27FC236}">
                <a16:creationId xmlns:a16="http://schemas.microsoft.com/office/drawing/2014/main" id="{7BBF5B3F-B80C-4A0F-A6E4-BDE51441FD6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01131" y="998752"/>
            <a:ext cx="5417235" cy="54172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0905518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2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52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2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52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29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5529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Заголовок 6"/>
          <p:cNvSpPr>
            <a:spLocks noGrp="1"/>
          </p:cNvSpPr>
          <p:nvPr>
            <p:ph type="title"/>
          </p:nvPr>
        </p:nvSpPr>
        <p:spPr>
          <a:xfrm>
            <a:off x="204952" y="188914"/>
            <a:ext cx="11745310" cy="935831"/>
          </a:xfrm>
          <a:solidFill>
            <a:schemeClr val="bg1"/>
          </a:solidFill>
          <a:ln>
            <a:solidFill>
              <a:schemeClr val="bg1"/>
            </a:solidFill>
          </a:ln>
        </p:spPr>
        <p:txBody>
          <a:bodyPr>
            <a:normAutofit/>
          </a:bodyPr>
          <a:lstStyle/>
          <a:p>
            <a:pPr algn="ctr" eaLnBrk="1" hangingPunct="1"/>
            <a:r>
              <a:rPr lang="ru-RU" altLang="ru-RU" sz="4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Домашнее задание:</a:t>
            </a:r>
          </a:p>
        </p:txBody>
      </p:sp>
      <p:sp>
        <p:nvSpPr>
          <p:cNvPr id="24579" name="Объект 7"/>
          <p:cNvSpPr>
            <a:spLocks noGrp="1"/>
          </p:cNvSpPr>
          <p:nvPr>
            <p:ph idx="1"/>
          </p:nvPr>
        </p:nvSpPr>
        <p:spPr>
          <a:xfrm>
            <a:off x="457199" y="2039814"/>
            <a:ext cx="11382703" cy="3269853"/>
          </a:xfrm>
          <a:solidFill>
            <a:schemeClr val="bg1"/>
          </a:solidFill>
          <a:ln>
            <a:solidFill>
              <a:schemeClr val="bg1"/>
            </a:solidFill>
          </a:ln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altLang="ru-RU" b="1" i="1" dirty="0">
                <a:solidFill>
                  <a:srgbClr val="C00000"/>
                </a:solidFill>
              </a:rPr>
              <a:t>         </a:t>
            </a:r>
            <a:r>
              <a:rPr lang="ru-RU" alt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Параграф 13 изучить,  выучить определения.</a:t>
            </a:r>
          </a:p>
          <a:p>
            <a:pPr marL="0" indent="0">
              <a:buNone/>
            </a:pPr>
            <a:endParaRPr lang="ru-RU" altLang="ru-RU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03573563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8|2.6|2.3|2.9|2.5"/>
</p:tagLst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243</TotalTime>
  <Words>600</Words>
  <Application>Microsoft Office PowerPoint</Application>
  <PresentationFormat>Широкоэкранный</PresentationFormat>
  <Paragraphs>107</Paragraphs>
  <Slides>31</Slides>
  <Notes>2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31</vt:i4>
      </vt:variant>
    </vt:vector>
  </HeadingPairs>
  <TitlesOfParts>
    <vt:vector size="36" baseType="lpstr">
      <vt:lpstr>Arial</vt:lpstr>
      <vt:lpstr>Calibri</vt:lpstr>
      <vt:lpstr>Calibri Light</vt:lpstr>
      <vt:lpstr>Times New Roman</vt:lpstr>
      <vt:lpstr>Тема Office</vt:lpstr>
      <vt:lpstr>Презентация PowerPoint</vt:lpstr>
      <vt:lpstr>Деньги  и их функции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Две категории денег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Мера стоимости</vt:lpstr>
      <vt:lpstr>Средство обращения. </vt:lpstr>
      <vt:lpstr>Средство накопления</vt:lpstr>
      <vt:lpstr>Средство платежа</vt:lpstr>
      <vt:lpstr>Мировые  деньги</vt:lpstr>
      <vt:lpstr>Презентация PowerPoint</vt:lpstr>
      <vt:lpstr>Презентация PowerPoint</vt:lpstr>
      <vt:lpstr>Презентация PowerPoint</vt:lpstr>
      <vt:lpstr>Презентация PowerPoint</vt:lpstr>
      <vt:lpstr>Проблема :</vt:lpstr>
      <vt:lpstr>Домашнее задание: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scool</dc:creator>
  <cp:lastModifiedBy>Оксана Семененко</cp:lastModifiedBy>
  <cp:revision>29</cp:revision>
  <dcterms:created xsi:type="dcterms:W3CDTF">2020-03-29T16:25:12Z</dcterms:created>
  <dcterms:modified xsi:type="dcterms:W3CDTF">2020-12-24T19:22:37Z</dcterms:modified>
</cp:coreProperties>
</file>