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6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5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58B8"/>
    <a:srgbClr val="3803BD"/>
    <a:srgbClr val="0319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85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0463F-6DDA-458E-BCD8-2BA3E16C17F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457ED-371C-48F0-91BF-115C157D32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0463F-6DDA-458E-BCD8-2BA3E16C17F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457ED-371C-48F0-91BF-115C157D32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0463F-6DDA-458E-BCD8-2BA3E16C17F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457ED-371C-48F0-91BF-115C157D32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0463F-6DDA-458E-BCD8-2BA3E16C17F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457ED-371C-48F0-91BF-115C157D32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0463F-6DDA-458E-BCD8-2BA3E16C17F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457ED-371C-48F0-91BF-115C157D32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0463F-6DDA-458E-BCD8-2BA3E16C17F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457ED-371C-48F0-91BF-115C157D32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0463F-6DDA-458E-BCD8-2BA3E16C17F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457ED-371C-48F0-91BF-115C157D32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0463F-6DDA-458E-BCD8-2BA3E16C17F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457ED-371C-48F0-91BF-115C157D32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0463F-6DDA-458E-BCD8-2BA3E16C17F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457ED-371C-48F0-91BF-115C157D32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0463F-6DDA-458E-BCD8-2BA3E16C17F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457ED-371C-48F0-91BF-115C157D32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0463F-6DDA-458E-BCD8-2BA3E16C17F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457ED-371C-48F0-91BF-115C157D32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D0463F-6DDA-458E-BCD8-2BA3E16C17F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457ED-371C-48F0-91BF-115C157D323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2.xml"/><Relationship Id="rId3" Type="http://schemas.openxmlformats.org/officeDocument/2006/relationships/image" Target="../media/image2.png"/><Relationship Id="rId7" Type="http://schemas.openxmlformats.org/officeDocument/2006/relationships/slide" Target="slide7.xml"/><Relationship Id="rId12" Type="http://schemas.openxmlformats.org/officeDocument/2006/relationships/slide" Target="slide9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11" Type="http://schemas.openxmlformats.org/officeDocument/2006/relationships/slide" Target="slide8.xml"/><Relationship Id="rId5" Type="http://schemas.openxmlformats.org/officeDocument/2006/relationships/slide" Target="slide4.xml"/><Relationship Id="rId15" Type="http://schemas.openxmlformats.org/officeDocument/2006/relationships/slide" Target="slide11.xml"/><Relationship Id="rId10" Type="http://schemas.openxmlformats.org/officeDocument/2006/relationships/slide" Target="slide6.xml"/><Relationship Id="rId4" Type="http://schemas.openxmlformats.org/officeDocument/2006/relationships/slide" Target="slide14.xml"/><Relationship Id="rId9" Type="http://schemas.openxmlformats.org/officeDocument/2006/relationships/slide" Target="slide13.xml"/><Relationship Id="rId1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8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slide" Target="slide3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stroscope.com.ua/lab/wp-content/uploads/2010/08/mars30dwba_400.jpg" TargetMode="External"/><Relationship Id="rId13" Type="http://schemas.openxmlformats.org/officeDocument/2006/relationships/hyperlink" Target="http://www.hint4.me/uploads/posts/2013-03/1362405924_1.jpg" TargetMode="External"/><Relationship Id="rId3" Type="http://schemas.openxmlformats.org/officeDocument/2006/relationships/hyperlink" Target="http://www.stranatur.ru/cms_files/Image/baikonur/proton.jpg" TargetMode="External"/><Relationship Id="rId7" Type="http://schemas.openxmlformats.org/officeDocument/2006/relationships/hyperlink" Target="http://qrok.net/uploads/posts/2010-04/thumbs/1270700735_0_25f01_21512a67_xl.jpg" TargetMode="External"/><Relationship Id="rId12" Type="http://schemas.openxmlformats.org/officeDocument/2006/relationships/hyperlink" Target="http://www.citysmile.org/uploads/posts/20" TargetMode="External"/><Relationship Id="rId2" Type="http://schemas.openxmlformats.org/officeDocument/2006/relationships/hyperlink" Target="http://img-2007-08.photosight.ru/01/2226087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alexsnews.com/wp-content/uploads/cosmonaut.jpg" TargetMode="External"/><Relationship Id="rId11" Type="http://schemas.openxmlformats.org/officeDocument/2006/relationships/hyperlink" Target="http://loveopium.ru/content/2011/04/994190e164ac_14C63/2.jpg" TargetMode="External"/><Relationship Id="rId5" Type="http://schemas.openxmlformats.org/officeDocument/2006/relationships/hyperlink" Target="http://www.3dgallery.ru/art/702n6.jpg" TargetMode="External"/><Relationship Id="rId15" Type="http://schemas.openxmlformats.org/officeDocument/2006/relationships/hyperlink" Target="https://encrypted-tbn3.gstatic.com/images?q=tbn:ANd9GcSFGGJuBxK6Ao5QOTSYhm2kRTtz5Tq0hDrPgr-CB4PN7VwurdB3gIJbSw" TargetMode="External"/><Relationship Id="rId10" Type="http://schemas.openxmlformats.org/officeDocument/2006/relationships/hyperlink" Target="http://www.techguide.ru/sites/default/files/images/1/belka-i-strelka-2.jpg" TargetMode="External"/><Relationship Id="rId4" Type="http://schemas.openxmlformats.org/officeDocument/2006/relationships/hyperlink" Target="http://www.bmstu.ru/scholars/content/img_gallery/771804588232.jpg" TargetMode="External"/><Relationship Id="rId9" Type="http://schemas.openxmlformats.org/officeDocument/2006/relationships/hyperlink" Target="http://russian7.ru/wp-content/uploads/2013/" TargetMode="External"/><Relationship Id="rId14" Type="http://schemas.openxmlformats.org/officeDocument/2006/relationships/hyperlink" Target="http://portal.etherway.ru/uploads/images/00/00/22/2011/06/09/f0d445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Ольга\Downloads\2226087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8060"/>
          <a:stretch>
            <a:fillRect/>
          </a:stretch>
        </p:blipFill>
        <p:spPr bwMode="auto">
          <a:xfrm>
            <a:off x="0" y="0"/>
            <a:ext cx="4824536" cy="6597352"/>
          </a:xfrm>
          <a:prstGeom prst="rect">
            <a:avLst/>
          </a:prstGeom>
          <a:noFill/>
        </p:spPr>
      </p:pic>
      <p:sp>
        <p:nvSpPr>
          <p:cNvPr id="9" name="Рамка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62"/>
            </a:avLst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Заголовок 3"/>
          <p:cNvSpPr>
            <a:spLocks noGrp="1"/>
          </p:cNvSpPr>
          <p:nvPr>
            <p:ph type="ctrTitle" sz="quarter"/>
          </p:nvPr>
        </p:nvSpPr>
        <p:spPr>
          <a:xfrm>
            <a:off x="3419872" y="620688"/>
            <a:ext cx="6188224" cy="1138238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ИГРА</a:t>
            </a:r>
            <a:b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Заголовок 3"/>
          <p:cNvSpPr txBox="1">
            <a:spLocks/>
          </p:cNvSpPr>
          <p:nvPr/>
        </p:nvSpPr>
        <p:spPr>
          <a:xfrm>
            <a:off x="3491880" y="1268760"/>
            <a:ext cx="6188224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7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ЧТО?</a:t>
            </a:r>
            <a:r>
              <a:rPr kumimoji="0" lang="ru-RU" sz="147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47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Заголовок 3"/>
          <p:cNvSpPr txBox="1">
            <a:spLocks/>
          </p:cNvSpPr>
          <p:nvPr/>
        </p:nvSpPr>
        <p:spPr>
          <a:xfrm>
            <a:off x="3563888" y="1988840"/>
            <a:ext cx="6188224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7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ГДЕ?</a:t>
            </a:r>
            <a:r>
              <a:rPr kumimoji="0" lang="ru-RU" sz="147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47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Заголовок 3"/>
          <p:cNvSpPr txBox="1">
            <a:spLocks/>
          </p:cNvSpPr>
          <p:nvPr/>
        </p:nvSpPr>
        <p:spPr>
          <a:xfrm>
            <a:off x="3635896" y="2852936"/>
            <a:ext cx="6188224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7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КОГДА?</a:t>
            </a:r>
            <a:r>
              <a:rPr kumimoji="0" lang="ru-RU" sz="147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47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7" name="Заголовок 3"/>
          <p:cNvSpPr txBox="1">
            <a:spLocks/>
          </p:cNvSpPr>
          <p:nvPr/>
        </p:nvSpPr>
        <p:spPr>
          <a:xfrm>
            <a:off x="3563888" y="4221088"/>
            <a:ext cx="6188224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Космическая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викторина</a:t>
            </a:r>
            <a:r>
              <a:rPr kumimoji="0" lang="ru-RU" sz="296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96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8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88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Заголовок 3"/>
          <p:cNvSpPr txBox="1">
            <a:spLocks/>
          </p:cNvSpPr>
          <p:nvPr/>
        </p:nvSpPr>
        <p:spPr>
          <a:xfrm>
            <a:off x="3635896" y="5517232"/>
            <a:ext cx="6188224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для учащихся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3 классов</a:t>
            </a:r>
            <a:r>
              <a:rPr kumimoji="0" lang="ru-RU" sz="296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96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8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88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sndAc>
      <p:stSnd>
        <p:snd r:embed="rId2" name="Заставка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000"/>
                            </p:stCondLst>
                            <p:childTnLst>
                              <p:par>
                                <p:cTn id="2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3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/>
      <p:bldP spid="14" grpId="0"/>
      <p:bldP spid="15" grpId="0"/>
      <p:bldP spid="16" grpId="0"/>
      <p:bldP spid="17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62"/>
            </a:avLst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Заголовок 3"/>
          <p:cNvSpPr txBox="1">
            <a:spLocks/>
          </p:cNvSpPr>
          <p:nvPr/>
        </p:nvSpPr>
        <p:spPr>
          <a:xfrm>
            <a:off x="251520" y="260648"/>
            <a:ext cx="8640960" cy="61206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400" b="1" dirty="0" smtClean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400" b="1" dirty="0" smtClean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400" b="1" dirty="0" smtClean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400" b="1" dirty="0" smtClean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400" b="1" dirty="0" smtClean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800" b="1" dirty="0" smtClean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800" b="1" dirty="0" smtClean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Приветствую вас, юные знатоки!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Наша</a:t>
            </a:r>
            <a:r>
              <a:rPr kumimoji="0" lang="ru-RU" sz="2800" b="1" i="0" u="none" strike="noStrike" kern="1200" cap="none" spc="0" normalizeH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игра  начинается…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Познакомься с правилами игры!</a:t>
            </a:r>
          </a:p>
          <a:p>
            <a:pPr marL="514350" marR="0" lvl="0" indent="-51435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2800" b="1" i="0" u="none" strike="noStrike" kern="1200" cap="none" spc="0" normalizeH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Запусти волчок щелчком по барабану и узнай номер вопроса.</a:t>
            </a:r>
          </a:p>
          <a:p>
            <a:pPr marL="514350" marR="0" lvl="0" indent="-51435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ru-RU" sz="2800" b="1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 Чтобы прочитать вопрос, нажми на сектор с соответствующим выпавшим номером.</a:t>
            </a:r>
          </a:p>
          <a:p>
            <a:pPr marL="514350" marR="0" lvl="0" indent="-51435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2800" b="1" i="0" u="none" strike="noStrike" kern="1200" cap="none" spc="0" normalizeH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На обдумывание вопроса отводится 1 минута. Включи таймер отсчёта времени. Об окончании времени оповестит звуковой сигнал.</a:t>
            </a:r>
          </a:p>
          <a:p>
            <a:pPr marL="514350" marR="0" lvl="0" indent="-51435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ru-RU" sz="2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Чтобы узнать правильный ответ, щёлкни по полю «ответ».</a:t>
            </a:r>
          </a:p>
          <a:p>
            <a:pPr marL="514350" marR="0" lvl="0" indent="-51435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2800" b="1" i="0" u="none" strike="noStrike" kern="1200" cap="none" spc="0" normalizeH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Чтобы вернуться к игровому столу, щёлкни по стрелке в правом нижнем углу слайда.</a:t>
            </a:r>
          </a:p>
          <a:p>
            <a:pPr marL="514350" marR="0" lvl="0" indent="-51435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ru-RU" sz="3200" b="1" i="0" u="none" strike="noStrike" kern="1200" cap="none" spc="0" normalizeH="0" dirty="0" smtClean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514350" marR="0" lvl="0" indent="-51435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ru-RU" sz="3200" b="1" i="0" u="none" strike="noStrike" kern="1200" cap="none" spc="0" normalizeH="0" noProof="0" dirty="0" smtClean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400" b="1" dirty="0" smtClean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noProof="0" dirty="0" smtClean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400" b="1" dirty="0" smtClean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4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4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24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Прямоугольник 4">
            <a:hlinkClick r:id="" action="ppaction://hlinkshowjump?jump=nextslide"/>
          </p:cNvPr>
          <p:cNvSpPr/>
          <p:nvPr/>
        </p:nvSpPr>
        <p:spPr>
          <a:xfrm>
            <a:off x="7740352" y="6237312"/>
            <a:ext cx="1130424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Играть</a:t>
            </a:r>
            <a:endParaRPr lang="ru-RU" sz="20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Ольга\Documents\Pictures\барабан для что где когд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980728"/>
            <a:ext cx="5089525" cy="4876800"/>
          </a:xfrm>
          <a:prstGeom prst="rect">
            <a:avLst/>
          </a:prstGeom>
          <a:noFill/>
        </p:spPr>
      </p:pic>
      <p:grpSp>
        <p:nvGrpSpPr>
          <p:cNvPr id="6" name="Group 33"/>
          <p:cNvGrpSpPr>
            <a:grpSpLocks/>
          </p:cNvGrpSpPr>
          <p:nvPr/>
        </p:nvGrpSpPr>
        <p:grpSpPr bwMode="auto">
          <a:xfrm rot="10800000">
            <a:off x="2771800" y="980728"/>
            <a:ext cx="682625" cy="4797152"/>
            <a:chOff x="2664" y="393"/>
            <a:chExt cx="430" cy="2904"/>
          </a:xfrm>
          <a:solidFill>
            <a:srgbClr val="92D050">
              <a:alpha val="56000"/>
            </a:srgbClr>
          </a:solidFill>
        </p:grpSpPr>
        <p:grpSp>
          <p:nvGrpSpPr>
            <p:cNvPr id="7" name="Group 34"/>
            <p:cNvGrpSpPr>
              <a:grpSpLocks/>
            </p:cNvGrpSpPr>
            <p:nvPr/>
          </p:nvGrpSpPr>
          <p:grpSpPr bwMode="auto">
            <a:xfrm>
              <a:off x="2664" y="1783"/>
              <a:ext cx="430" cy="1514"/>
              <a:chOff x="2664" y="1783"/>
              <a:chExt cx="430" cy="1514"/>
            </a:xfrm>
            <a:grpFill/>
          </p:grpSpPr>
          <p:sp>
            <p:nvSpPr>
              <p:cNvPr id="9" name="Freeform 35"/>
              <p:cNvSpPr>
                <a:spLocks/>
              </p:cNvSpPr>
              <p:nvPr/>
            </p:nvSpPr>
            <p:spPr bwMode="auto">
              <a:xfrm>
                <a:off x="2664" y="2732"/>
                <a:ext cx="430" cy="565"/>
              </a:xfrm>
              <a:custGeom>
                <a:avLst/>
                <a:gdLst>
                  <a:gd name="T0" fmla="*/ 30728971 w 182"/>
                  <a:gd name="T1" fmla="*/ 15475318 h 239"/>
                  <a:gd name="T2" fmla="*/ 15364703 w 182"/>
                  <a:gd name="T3" fmla="*/ 0 h 239"/>
                  <a:gd name="T4" fmla="*/ 0 w 182"/>
                  <a:gd name="T5" fmla="*/ 15475318 h 239"/>
                  <a:gd name="T6" fmla="*/ 14008956 w 182"/>
                  <a:gd name="T7" fmla="*/ 30981424 h 239"/>
                  <a:gd name="T8" fmla="*/ 14008956 w 182"/>
                  <a:gd name="T9" fmla="*/ 34214018 h 239"/>
                  <a:gd name="T10" fmla="*/ 12648795 w 182"/>
                  <a:gd name="T11" fmla="*/ 34214018 h 239"/>
                  <a:gd name="T12" fmla="*/ 15364703 w 182"/>
                  <a:gd name="T13" fmla="*/ 40700736 h 239"/>
                  <a:gd name="T14" fmla="*/ 18209232 w 182"/>
                  <a:gd name="T15" fmla="*/ 34214018 h 239"/>
                  <a:gd name="T16" fmla="*/ 16876025 w 182"/>
                  <a:gd name="T17" fmla="*/ 34214018 h 239"/>
                  <a:gd name="T18" fmla="*/ 16876025 w 182"/>
                  <a:gd name="T19" fmla="*/ 30981424 h 239"/>
                  <a:gd name="T20" fmla="*/ 30728971 w 182"/>
                  <a:gd name="T21" fmla="*/ 15475318 h 23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82"/>
                  <a:gd name="T34" fmla="*/ 0 h 239"/>
                  <a:gd name="T35" fmla="*/ 182 w 182"/>
                  <a:gd name="T36" fmla="*/ 239 h 23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82" h="239">
                    <a:moveTo>
                      <a:pt x="182" y="91"/>
                    </a:moveTo>
                    <a:cubicBezTo>
                      <a:pt x="182" y="41"/>
                      <a:pt x="142" y="0"/>
                      <a:pt x="91" y="0"/>
                    </a:cubicBezTo>
                    <a:cubicBezTo>
                      <a:pt x="41" y="0"/>
                      <a:pt x="0" y="41"/>
                      <a:pt x="0" y="91"/>
                    </a:cubicBezTo>
                    <a:cubicBezTo>
                      <a:pt x="0" y="139"/>
                      <a:pt x="37" y="177"/>
                      <a:pt x="83" y="182"/>
                    </a:cubicBezTo>
                    <a:cubicBezTo>
                      <a:pt x="83" y="201"/>
                      <a:pt x="83" y="201"/>
                      <a:pt x="83" y="201"/>
                    </a:cubicBezTo>
                    <a:cubicBezTo>
                      <a:pt x="75" y="201"/>
                      <a:pt x="75" y="201"/>
                      <a:pt x="75" y="201"/>
                    </a:cubicBezTo>
                    <a:cubicBezTo>
                      <a:pt x="91" y="239"/>
                      <a:pt x="91" y="239"/>
                      <a:pt x="91" y="239"/>
                    </a:cubicBezTo>
                    <a:cubicBezTo>
                      <a:pt x="108" y="201"/>
                      <a:pt x="108" y="201"/>
                      <a:pt x="108" y="201"/>
                    </a:cubicBezTo>
                    <a:cubicBezTo>
                      <a:pt x="100" y="201"/>
                      <a:pt x="100" y="201"/>
                      <a:pt x="100" y="201"/>
                    </a:cubicBezTo>
                    <a:cubicBezTo>
                      <a:pt x="100" y="182"/>
                      <a:pt x="100" y="182"/>
                      <a:pt x="100" y="182"/>
                    </a:cubicBezTo>
                    <a:cubicBezTo>
                      <a:pt x="146" y="177"/>
                      <a:pt x="182" y="139"/>
                      <a:pt x="182" y="91"/>
                    </a:cubicBez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/>
              <a:lstStyle/>
              <a:p>
                <a:endParaRPr lang="ru-RU"/>
              </a:p>
            </p:txBody>
          </p:sp>
          <p:sp>
            <p:nvSpPr>
              <p:cNvPr id="10" name="Freeform 36"/>
              <p:cNvSpPr>
                <a:spLocks/>
              </p:cNvSpPr>
              <p:nvPr/>
            </p:nvSpPr>
            <p:spPr bwMode="auto">
              <a:xfrm>
                <a:off x="2817" y="1783"/>
                <a:ext cx="126" cy="952"/>
              </a:xfrm>
              <a:custGeom>
                <a:avLst/>
                <a:gdLst>
                  <a:gd name="T0" fmla="*/ 6418260 w 53"/>
                  <a:gd name="T1" fmla="*/ 8549257 h 403"/>
                  <a:gd name="T2" fmla="*/ 9775969 w 53"/>
                  <a:gd name="T3" fmla="*/ 4345303 h 403"/>
                  <a:gd name="T4" fmla="*/ 4786476 w 53"/>
                  <a:gd name="T5" fmla="*/ 0 h 403"/>
                  <a:gd name="T6" fmla="*/ 0 w 53"/>
                  <a:gd name="T7" fmla="*/ 4345303 h 403"/>
                  <a:gd name="T8" fmla="*/ 3315926 w 53"/>
                  <a:gd name="T9" fmla="*/ 8549257 h 403"/>
                  <a:gd name="T10" fmla="*/ 3315926 w 53"/>
                  <a:gd name="T11" fmla="*/ 67919524 h 403"/>
                  <a:gd name="T12" fmla="*/ 6418260 w 53"/>
                  <a:gd name="T13" fmla="*/ 67919524 h 403"/>
                  <a:gd name="T14" fmla="*/ 6418260 w 53"/>
                  <a:gd name="T15" fmla="*/ 8549257 h 40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3"/>
                  <a:gd name="T25" fmla="*/ 0 h 403"/>
                  <a:gd name="T26" fmla="*/ 53 w 53"/>
                  <a:gd name="T27" fmla="*/ 403 h 403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3" h="403">
                    <a:moveTo>
                      <a:pt x="35" y="51"/>
                    </a:moveTo>
                    <a:cubicBezTo>
                      <a:pt x="45" y="47"/>
                      <a:pt x="53" y="38"/>
                      <a:pt x="53" y="26"/>
                    </a:cubicBezTo>
                    <a:cubicBezTo>
                      <a:pt x="53" y="12"/>
                      <a:pt x="41" y="0"/>
                      <a:pt x="26" y="0"/>
                    </a:cubicBezTo>
                    <a:cubicBezTo>
                      <a:pt x="12" y="0"/>
                      <a:pt x="0" y="12"/>
                      <a:pt x="0" y="26"/>
                    </a:cubicBezTo>
                    <a:cubicBezTo>
                      <a:pt x="0" y="38"/>
                      <a:pt x="8" y="48"/>
                      <a:pt x="18" y="51"/>
                    </a:cubicBezTo>
                    <a:cubicBezTo>
                      <a:pt x="18" y="403"/>
                      <a:pt x="18" y="403"/>
                      <a:pt x="18" y="403"/>
                    </a:cubicBezTo>
                    <a:cubicBezTo>
                      <a:pt x="35" y="403"/>
                      <a:pt x="35" y="403"/>
                      <a:pt x="35" y="403"/>
                    </a:cubicBezTo>
                    <a:lnTo>
                      <a:pt x="35" y="51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/>
              <a:lstStyle/>
              <a:p>
                <a:endParaRPr lang="ru-RU"/>
              </a:p>
            </p:txBody>
          </p:sp>
          <p:sp>
            <p:nvSpPr>
              <p:cNvPr id="11" name="Rectangle 37"/>
              <p:cNvSpPr>
                <a:spLocks noChangeArrowheads="1"/>
              </p:cNvSpPr>
              <p:nvPr/>
            </p:nvSpPr>
            <p:spPr bwMode="auto">
              <a:xfrm>
                <a:off x="2834" y="2721"/>
                <a:ext cx="92" cy="16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/>
              <a:lstStyle/>
              <a:p>
                <a:endParaRPr lang="ru-RU"/>
              </a:p>
            </p:txBody>
          </p:sp>
          <p:sp>
            <p:nvSpPr>
              <p:cNvPr id="12" name="Rectangle 38"/>
              <p:cNvSpPr>
                <a:spLocks noChangeArrowheads="1"/>
              </p:cNvSpPr>
              <p:nvPr/>
            </p:nvSpPr>
            <p:spPr bwMode="auto">
              <a:xfrm>
                <a:off x="2834" y="3157"/>
                <a:ext cx="92" cy="19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8" name="AutoShape 39"/>
            <p:cNvSpPr>
              <a:spLocks noChangeArrowheads="1"/>
            </p:cNvSpPr>
            <p:nvPr/>
          </p:nvSpPr>
          <p:spPr bwMode="auto">
            <a:xfrm>
              <a:off x="2839" y="393"/>
              <a:ext cx="80" cy="70"/>
            </a:xfrm>
            <a:prstGeom prst="triangle">
              <a:avLst>
                <a:gd name="adj" fmla="val 50000"/>
              </a:avLst>
            </a:prstGeom>
            <a:noFill/>
            <a:ln>
              <a:solidFill>
                <a:schemeClr val="accent2">
                  <a:shade val="95000"/>
                  <a:satMod val="105000"/>
                  <a:alpha val="0"/>
                </a:schemeClr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1" name="Рамка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62"/>
            </a:avLst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Прямоугольник 21">
            <a:hlinkClick r:id="rId4" action="ppaction://hlinksldjump"/>
          </p:cNvPr>
          <p:cNvSpPr/>
          <p:nvPr/>
        </p:nvSpPr>
        <p:spPr>
          <a:xfrm>
            <a:off x="6444208" y="548680"/>
            <a:ext cx="914400" cy="914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1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>
            <a:hlinkClick r:id="rId5" action="ppaction://hlinksldjump"/>
          </p:cNvPr>
          <p:cNvSpPr/>
          <p:nvPr/>
        </p:nvSpPr>
        <p:spPr>
          <a:xfrm>
            <a:off x="6444208" y="1484784"/>
            <a:ext cx="914400" cy="9144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2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24" name="Прямоугольник 23">
            <a:hlinkClick r:id="rId6" action="ppaction://hlinksldjump"/>
          </p:cNvPr>
          <p:cNvSpPr/>
          <p:nvPr/>
        </p:nvSpPr>
        <p:spPr>
          <a:xfrm>
            <a:off x="6444208" y="2420888"/>
            <a:ext cx="914400" cy="9144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chemeClr val="tx1"/>
                </a:solidFill>
              </a:rPr>
              <a:t>3</a:t>
            </a:r>
            <a:endParaRPr lang="ru-RU" sz="6000" b="1" dirty="0">
              <a:solidFill>
                <a:schemeClr val="tx1"/>
              </a:solidFill>
            </a:endParaRPr>
          </a:p>
        </p:txBody>
      </p:sp>
      <p:sp>
        <p:nvSpPr>
          <p:cNvPr id="25" name="Прямоугольник 24">
            <a:hlinkClick r:id="rId7" action="ppaction://hlinksldjump"/>
          </p:cNvPr>
          <p:cNvSpPr/>
          <p:nvPr/>
        </p:nvSpPr>
        <p:spPr>
          <a:xfrm>
            <a:off x="6444208" y="3356992"/>
            <a:ext cx="914400" cy="914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4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>
            <a:hlinkClick r:id="rId8" action="ppaction://hlinksldjump"/>
          </p:cNvPr>
          <p:cNvSpPr/>
          <p:nvPr/>
        </p:nvSpPr>
        <p:spPr>
          <a:xfrm>
            <a:off x="6444208" y="4221088"/>
            <a:ext cx="914400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5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27" name="Прямоугольник 26">
            <a:hlinkClick r:id="rId9" action="ppaction://hlinksldjump"/>
          </p:cNvPr>
          <p:cNvSpPr/>
          <p:nvPr/>
        </p:nvSpPr>
        <p:spPr>
          <a:xfrm>
            <a:off x="6444208" y="5157192"/>
            <a:ext cx="914400" cy="914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6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>
            <a:hlinkClick r:id="rId10" action="ppaction://hlinksldjump"/>
          </p:cNvPr>
          <p:cNvSpPr/>
          <p:nvPr/>
        </p:nvSpPr>
        <p:spPr>
          <a:xfrm>
            <a:off x="7380312" y="548680"/>
            <a:ext cx="914400" cy="9144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7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29" name="Прямоугольник 28">
            <a:hlinkClick r:id="rId11" action="ppaction://hlinksldjump"/>
          </p:cNvPr>
          <p:cNvSpPr/>
          <p:nvPr/>
        </p:nvSpPr>
        <p:spPr>
          <a:xfrm>
            <a:off x="7380312" y="1484784"/>
            <a:ext cx="914400" cy="914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8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30" name="Прямоугольник 29">
            <a:hlinkClick r:id="rId12" action="ppaction://hlinksldjump"/>
          </p:cNvPr>
          <p:cNvSpPr/>
          <p:nvPr/>
        </p:nvSpPr>
        <p:spPr>
          <a:xfrm>
            <a:off x="7380312" y="2420888"/>
            <a:ext cx="914400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9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>
            <a:hlinkClick r:id="rId13" action="ppaction://hlinksldjump"/>
          </p:cNvPr>
          <p:cNvSpPr/>
          <p:nvPr/>
        </p:nvSpPr>
        <p:spPr>
          <a:xfrm>
            <a:off x="7380312" y="3356992"/>
            <a:ext cx="914400" cy="914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10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32" name="Прямоугольник 31">
            <a:hlinkClick r:id="rId14" action="ppaction://hlinksldjump"/>
          </p:cNvPr>
          <p:cNvSpPr/>
          <p:nvPr/>
        </p:nvSpPr>
        <p:spPr>
          <a:xfrm>
            <a:off x="7380312" y="4221088"/>
            <a:ext cx="914400" cy="9144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11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33" name="Прямоугольник 32">
            <a:hlinkClick r:id="rId15" action="ppaction://hlinksldjump"/>
          </p:cNvPr>
          <p:cNvSpPr/>
          <p:nvPr/>
        </p:nvSpPr>
        <p:spPr>
          <a:xfrm>
            <a:off x="7380312" y="5157192"/>
            <a:ext cx="914400" cy="914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12</a:t>
            </a:r>
            <a:endParaRPr lang="ru-RU" sz="5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1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4000000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волчок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repeatCount="1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0000000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волчок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repeatCount="1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44000000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волчок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repeatCount="1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2000000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волчок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repeatCount="1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1700000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волчок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repeatCount="1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53000000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волчок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repeatCount="1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44000000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волчок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repeatCount="1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5800000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волчок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repeatCount="7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837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волчок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repeatCount="1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9200000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волчок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repeatCount="7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4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волчок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repeatCount="1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0000000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волчок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амка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62"/>
            </a:avLst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Управляющая кнопка: возврат 21">
            <a:hlinkClick r:id="rId3" action="ppaction://hlinksldjump" highlightClick="1"/>
          </p:cNvPr>
          <p:cNvSpPr/>
          <p:nvPr/>
        </p:nvSpPr>
        <p:spPr>
          <a:xfrm>
            <a:off x="8244408" y="5877272"/>
            <a:ext cx="610368" cy="682376"/>
          </a:xfrm>
          <a:prstGeom prst="actionButtonRetur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AutoShape 130"/>
          <p:cNvSpPr>
            <a:spLocks noChangeArrowheads="1"/>
          </p:cNvSpPr>
          <p:nvPr/>
        </p:nvSpPr>
        <p:spPr bwMode="auto">
          <a:xfrm>
            <a:off x="7409608" y="3705653"/>
            <a:ext cx="1030880" cy="1074403"/>
          </a:xfrm>
          <a:prstGeom prst="octagon">
            <a:avLst>
              <a:gd name="adj" fmla="val 35069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2" name="Freeform 135" descr="Песок"/>
          <p:cNvSpPr>
            <a:spLocks/>
          </p:cNvSpPr>
          <p:nvPr/>
        </p:nvSpPr>
        <p:spPr bwMode="auto">
          <a:xfrm>
            <a:off x="7459815" y="3930116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" name="AutoShape 129"/>
          <p:cNvSpPr>
            <a:spLocks noChangeArrowheads="1"/>
          </p:cNvSpPr>
          <p:nvPr/>
        </p:nvSpPr>
        <p:spPr bwMode="auto">
          <a:xfrm>
            <a:off x="7459815" y="4472283"/>
            <a:ext cx="1030880" cy="1074403"/>
          </a:xfrm>
          <a:prstGeom prst="octagon">
            <a:avLst>
              <a:gd name="adj" fmla="val 35069"/>
            </a:avLst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33" name="Group 127"/>
          <p:cNvGrpSpPr>
            <a:grpSpLocks/>
          </p:cNvGrpSpPr>
          <p:nvPr/>
        </p:nvGrpSpPr>
        <p:grpSpPr bwMode="auto">
          <a:xfrm>
            <a:off x="7129865" y="3296463"/>
            <a:ext cx="1727200" cy="2393950"/>
            <a:chOff x="1020" y="1480"/>
            <a:chExt cx="1270" cy="1734"/>
          </a:xfrm>
        </p:grpSpPr>
        <p:sp>
          <p:nvSpPr>
            <p:cNvPr id="40" name="AutoShape 130"/>
            <p:cNvSpPr>
              <a:spLocks noChangeArrowheads="1"/>
            </p:cNvSpPr>
            <p:nvPr/>
          </p:nvSpPr>
          <p:spPr bwMode="auto">
            <a:xfrm>
              <a:off x="1247" y="1570"/>
              <a:ext cx="758" cy="778"/>
            </a:xfrm>
            <a:prstGeom prst="octagon">
              <a:avLst>
                <a:gd name="adj" fmla="val 35069"/>
              </a:avLst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8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4" name="Group 105"/>
          <p:cNvGrpSpPr>
            <a:grpSpLocks/>
          </p:cNvGrpSpPr>
          <p:nvPr/>
        </p:nvGrpSpPr>
        <p:grpSpPr bwMode="auto">
          <a:xfrm>
            <a:off x="7836290" y="4382010"/>
            <a:ext cx="215900" cy="844550"/>
            <a:chOff x="1338" y="2160"/>
            <a:chExt cx="125" cy="578"/>
          </a:xfrm>
        </p:grpSpPr>
        <p:sp>
          <p:nvSpPr>
            <p:cNvPr id="45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8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9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0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2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3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4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5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6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8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9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0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2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3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4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5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6" name="Freeform 136" descr="Песок"/>
          <p:cNvSpPr>
            <a:spLocks/>
          </p:cNvSpPr>
          <p:nvPr/>
        </p:nvSpPr>
        <p:spPr bwMode="auto">
          <a:xfrm>
            <a:off x="7510605" y="4942272"/>
            <a:ext cx="965720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7" name="Заголовок 3"/>
          <p:cNvSpPr>
            <a:spLocks noGrp="1"/>
          </p:cNvSpPr>
          <p:nvPr>
            <p:ph type="ctrTitle" sz="quarter"/>
          </p:nvPr>
        </p:nvSpPr>
        <p:spPr>
          <a:xfrm>
            <a:off x="251520" y="318557"/>
            <a:ext cx="6188224" cy="1138238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ru-RU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 2</a:t>
            </a:r>
            <a: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1" name="Заголовок 3"/>
          <p:cNvSpPr txBox="1">
            <a:spLocks/>
          </p:cNvSpPr>
          <p:nvPr/>
        </p:nvSpPr>
        <p:spPr>
          <a:xfrm>
            <a:off x="395535" y="980728"/>
            <a:ext cx="6734329" cy="48422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dirty="0" smtClean="0">
                <a:solidFill>
                  <a:schemeClr val="bg1"/>
                </a:solidFill>
                <a:latin typeface="Arial Black" pitchFamily="34" charset="0"/>
              </a:rPr>
              <a:t>Территория</a:t>
            </a:r>
            <a:r>
              <a:rPr lang="ru-RU" sz="2800" dirty="0">
                <a:solidFill>
                  <a:schemeClr val="bg1"/>
                </a:solidFill>
                <a:latin typeface="Arial Black" pitchFamily="34" charset="0"/>
              </a:rPr>
              <a:t>, на которой размещается комплекс сооружений, предназначенный для хранения, содержания в готовности, подготовки к пуску, для пуска и контроля полёта ракет космического назначения на участке </a:t>
            </a:r>
            <a:r>
              <a:rPr lang="ru-RU" sz="2800" dirty="0" smtClean="0">
                <a:solidFill>
                  <a:schemeClr val="bg1"/>
                </a:solidFill>
                <a:latin typeface="Arial Black" pitchFamily="34" charset="0"/>
              </a:rPr>
              <a:t>выведения</a:t>
            </a:r>
            <a:r>
              <a:rPr lang="ru-RU" sz="28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+mj-ea"/>
                <a:cs typeface="+mj-cs"/>
              </a:rPr>
              <a:t>.</a:t>
            </a:r>
            <a:endParaRPr kumimoji="0" lang="ru-RU" sz="2800" b="1" i="0" u="none" strike="noStrike" kern="1200" cap="none" spc="0" normalizeH="0" baseline="0" noProof="0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1026" name="Picture 2" descr="C:\Users\Ольга\Downloads\proton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74344" y="1148101"/>
            <a:ext cx="6540106" cy="4273309"/>
          </a:xfrm>
          <a:prstGeom prst="rect">
            <a:avLst/>
          </a:prstGeom>
          <a:noFill/>
        </p:spPr>
      </p:pic>
      <p:sp>
        <p:nvSpPr>
          <p:cNvPr id="72" name="Заголовок 3"/>
          <p:cNvSpPr txBox="1">
            <a:spLocks/>
          </p:cNvSpPr>
          <p:nvPr/>
        </p:nvSpPr>
        <p:spPr>
          <a:xfrm>
            <a:off x="539552" y="5719762"/>
            <a:ext cx="6188224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космодром</a:t>
            </a:r>
            <a: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3" name="Заголовок 3"/>
          <p:cNvSpPr txBox="1">
            <a:spLocks/>
          </p:cNvSpPr>
          <p:nvPr/>
        </p:nvSpPr>
        <p:spPr>
          <a:xfrm>
            <a:off x="6037911" y="5822949"/>
            <a:ext cx="2014279" cy="7366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50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ответ</a:t>
            </a:r>
            <a: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3" dur="6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" dur="2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60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42" grpId="0" animBg="1"/>
      <p:bldP spid="66" grpId="0" animBg="1"/>
      <p:bldP spid="72" grpId="0"/>
      <p:bldP spid="72" grpId="1"/>
      <p:bldP spid="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амка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62"/>
            </a:avLst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Управляющая кнопка: возврат 21">
            <a:hlinkClick r:id="rId3" action="ppaction://hlinksldjump" highlightClick="1"/>
          </p:cNvPr>
          <p:cNvSpPr/>
          <p:nvPr/>
        </p:nvSpPr>
        <p:spPr>
          <a:xfrm>
            <a:off x="8244408" y="5877272"/>
            <a:ext cx="610368" cy="682376"/>
          </a:xfrm>
          <a:prstGeom prst="actionButtonRetur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AutoShape 130"/>
          <p:cNvSpPr>
            <a:spLocks noChangeArrowheads="1"/>
          </p:cNvSpPr>
          <p:nvPr/>
        </p:nvSpPr>
        <p:spPr bwMode="auto">
          <a:xfrm>
            <a:off x="7409608" y="3705653"/>
            <a:ext cx="1030880" cy="1074403"/>
          </a:xfrm>
          <a:prstGeom prst="octagon">
            <a:avLst>
              <a:gd name="adj" fmla="val 35069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2" name="Freeform 135" descr="Песок"/>
          <p:cNvSpPr>
            <a:spLocks/>
          </p:cNvSpPr>
          <p:nvPr/>
        </p:nvSpPr>
        <p:spPr bwMode="auto">
          <a:xfrm>
            <a:off x="7236296" y="4077072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" name="AutoShape 129"/>
          <p:cNvSpPr>
            <a:spLocks noChangeArrowheads="1"/>
          </p:cNvSpPr>
          <p:nvPr/>
        </p:nvSpPr>
        <p:spPr bwMode="auto">
          <a:xfrm>
            <a:off x="7236296" y="4653136"/>
            <a:ext cx="1030880" cy="1074403"/>
          </a:xfrm>
          <a:prstGeom prst="octagon">
            <a:avLst>
              <a:gd name="adj" fmla="val 35069"/>
            </a:avLst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sp>
          <p:nvSpPr>
            <p:cNvPr id="40" name="AutoShape 130"/>
            <p:cNvSpPr>
              <a:spLocks noChangeArrowheads="1"/>
            </p:cNvSpPr>
            <p:nvPr/>
          </p:nvSpPr>
          <p:spPr bwMode="auto">
            <a:xfrm>
              <a:off x="1247" y="1570"/>
              <a:ext cx="758" cy="778"/>
            </a:xfrm>
            <a:prstGeom prst="octagon">
              <a:avLst>
                <a:gd name="adj" fmla="val 35069"/>
              </a:avLst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8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45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8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9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0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2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3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4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5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6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8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9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0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2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3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4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5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6" name="Freeform 136" descr="Песок"/>
          <p:cNvSpPr>
            <a:spLocks/>
          </p:cNvSpPr>
          <p:nvPr/>
        </p:nvSpPr>
        <p:spPr bwMode="auto">
          <a:xfrm>
            <a:off x="7278689" y="5086350"/>
            <a:ext cx="965720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7" name="Заголовок 3"/>
          <p:cNvSpPr>
            <a:spLocks noGrp="1"/>
          </p:cNvSpPr>
          <p:nvPr>
            <p:ph type="ctrTitle" sz="quarter"/>
          </p:nvPr>
        </p:nvSpPr>
        <p:spPr>
          <a:xfrm>
            <a:off x="137484" y="404664"/>
            <a:ext cx="6188224" cy="1138238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ru-RU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 11</a:t>
            </a:r>
            <a: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1" name="Заголовок 3"/>
          <p:cNvSpPr txBox="1">
            <a:spLocks/>
          </p:cNvSpPr>
          <p:nvPr/>
        </p:nvSpPr>
        <p:spPr>
          <a:xfrm>
            <a:off x="395536" y="1340768"/>
            <a:ext cx="8280920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Как называется космодром, с которого впервые  </a:t>
            </a:r>
            <a:r>
              <a:rPr lang="ru-RU" sz="14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был произведён запуск космического корабля с человеком на борту?</a:t>
            </a:r>
            <a: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Заголовок 3"/>
          <p:cNvSpPr txBox="1">
            <a:spLocks/>
          </p:cNvSpPr>
          <p:nvPr/>
        </p:nvSpPr>
        <p:spPr>
          <a:xfrm>
            <a:off x="539552" y="5719762"/>
            <a:ext cx="6188224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Байконур</a:t>
            </a:r>
            <a: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3" name="Заголовок 3"/>
          <p:cNvSpPr txBox="1">
            <a:spLocks/>
          </p:cNvSpPr>
          <p:nvPr/>
        </p:nvSpPr>
        <p:spPr>
          <a:xfrm>
            <a:off x="6300192" y="2492896"/>
            <a:ext cx="2843808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ответ</a:t>
            </a:r>
            <a: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0" name="Picture 2" descr="C:\Users\Ольга\Downloads\771804588232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1234480" y="2595752"/>
            <a:ext cx="4660779" cy="32097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3" dur="6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60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42" grpId="0" animBg="1"/>
      <p:bldP spid="66" grpId="0" animBg="1"/>
      <p:bldP spid="72" grpId="0"/>
      <p:bldP spid="72" grpId="1"/>
      <p:bldP spid="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амка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62"/>
            </a:avLst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Управляющая кнопка: возврат 21">
            <a:hlinkClick r:id="rId3" action="ppaction://hlinksldjump" highlightClick="1"/>
          </p:cNvPr>
          <p:cNvSpPr/>
          <p:nvPr/>
        </p:nvSpPr>
        <p:spPr>
          <a:xfrm>
            <a:off x="8244408" y="5877272"/>
            <a:ext cx="610368" cy="682376"/>
          </a:xfrm>
          <a:prstGeom prst="actionButtonRetur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AutoShape 130"/>
          <p:cNvSpPr>
            <a:spLocks noChangeArrowheads="1"/>
          </p:cNvSpPr>
          <p:nvPr/>
        </p:nvSpPr>
        <p:spPr bwMode="auto">
          <a:xfrm>
            <a:off x="7409608" y="3705653"/>
            <a:ext cx="1030880" cy="1074403"/>
          </a:xfrm>
          <a:prstGeom prst="octagon">
            <a:avLst>
              <a:gd name="adj" fmla="val 35069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2" name="Freeform 135" descr="Песок"/>
          <p:cNvSpPr>
            <a:spLocks/>
          </p:cNvSpPr>
          <p:nvPr/>
        </p:nvSpPr>
        <p:spPr bwMode="auto">
          <a:xfrm>
            <a:off x="7236296" y="4077072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" name="AutoShape 129"/>
          <p:cNvSpPr>
            <a:spLocks noChangeArrowheads="1"/>
          </p:cNvSpPr>
          <p:nvPr/>
        </p:nvSpPr>
        <p:spPr bwMode="auto">
          <a:xfrm>
            <a:off x="7236296" y="4653136"/>
            <a:ext cx="1030880" cy="1074403"/>
          </a:xfrm>
          <a:prstGeom prst="octagon">
            <a:avLst>
              <a:gd name="adj" fmla="val 35069"/>
            </a:avLst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sp>
          <p:nvSpPr>
            <p:cNvPr id="40" name="AutoShape 130"/>
            <p:cNvSpPr>
              <a:spLocks noChangeArrowheads="1"/>
            </p:cNvSpPr>
            <p:nvPr/>
          </p:nvSpPr>
          <p:spPr bwMode="auto">
            <a:xfrm>
              <a:off x="1247" y="1570"/>
              <a:ext cx="758" cy="778"/>
            </a:xfrm>
            <a:prstGeom prst="octagon">
              <a:avLst>
                <a:gd name="adj" fmla="val 35069"/>
              </a:avLst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8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45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8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9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0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2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3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4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5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6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8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9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0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2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3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4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5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6" name="Freeform 136" descr="Песок"/>
          <p:cNvSpPr>
            <a:spLocks/>
          </p:cNvSpPr>
          <p:nvPr/>
        </p:nvSpPr>
        <p:spPr bwMode="auto">
          <a:xfrm>
            <a:off x="7278689" y="5086350"/>
            <a:ext cx="965720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7" name="Заголовок 3"/>
          <p:cNvSpPr>
            <a:spLocks noGrp="1"/>
          </p:cNvSpPr>
          <p:nvPr>
            <p:ph type="ctrTitle" sz="quarter"/>
          </p:nvPr>
        </p:nvSpPr>
        <p:spPr>
          <a:xfrm>
            <a:off x="785326" y="332656"/>
            <a:ext cx="6188224" cy="1138238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ru-RU" sz="4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 7</a:t>
            </a:r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1" name="Заголовок 3"/>
          <p:cNvSpPr txBox="1">
            <a:spLocks/>
          </p:cNvSpPr>
          <p:nvPr/>
        </p:nvSpPr>
        <p:spPr>
          <a:xfrm>
            <a:off x="395536" y="1340768"/>
            <a:ext cx="8280920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Как назывался космический корабль Юрия Алексеевича Гагарина?</a:t>
            </a:r>
            <a: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Заголовок 3"/>
          <p:cNvSpPr txBox="1">
            <a:spLocks/>
          </p:cNvSpPr>
          <p:nvPr/>
        </p:nvSpPr>
        <p:spPr>
          <a:xfrm>
            <a:off x="539552" y="5719762"/>
            <a:ext cx="6188224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«Восток»</a:t>
            </a:r>
            <a: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3" name="Заголовок 3"/>
          <p:cNvSpPr txBox="1">
            <a:spLocks/>
          </p:cNvSpPr>
          <p:nvPr/>
        </p:nvSpPr>
        <p:spPr>
          <a:xfrm>
            <a:off x="6300192" y="2492896"/>
            <a:ext cx="2843808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ответ</a:t>
            </a:r>
            <a: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074" name="Picture 2" descr="C:\Users\Ольга\Downloads\702n6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1187624" y="2636912"/>
            <a:ext cx="1676400" cy="2885802"/>
          </a:xfrm>
          <a:prstGeom prst="rect">
            <a:avLst/>
          </a:prstGeom>
          <a:noFill/>
        </p:spPr>
      </p:pic>
      <p:pic>
        <p:nvPicPr>
          <p:cNvPr id="3075" name="Picture 3" descr="C:\Users\Ольга\Downloads\33070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2915816" y="2636912"/>
            <a:ext cx="3335107" cy="2880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5" dur="6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1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60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0"/>
                            </p:stCondLst>
                            <p:childTnLst>
                              <p:par>
                                <p:cTn id="3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42" grpId="0" animBg="1"/>
      <p:bldP spid="66" grpId="0" animBg="1"/>
      <p:bldP spid="72" grpId="0"/>
      <p:bldP spid="72" grpId="1"/>
      <p:bldP spid="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амка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62"/>
            </a:avLst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Управляющая кнопка: возврат 21">
            <a:hlinkClick r:id="rId3" action="ppaction://hlinksldjump" highlightClick="1"/>
          </p:cNvPr>
          <p:cNvSpPr/>
          <p:nvPr/>
        </p:nvSpPr>
        <p:spPr>
          <a:xfrm>
            <a:off x="8244408" y="5877272"/>
            <a:ext cx="610368" cy="682376"/>
          </a:xfrm>
          <a:prstGeom prst="actionButtonRetur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AutoShape 130"/>
          <p:cNvSpPr>
            <a:spLocks noChangeArrowheads="1"/>
          </p:cNvSpPr>
          <p:nvPr/>
        </p:nvSpPr>
        <p:spPr bwMode="auto">
          <a:xfrm>
            <a:off x="7409608" y="3705653"/>
            <a:ext cx="1030880" cy="1074403"/>
          </a:xfrm>
          <a:prstGeom prst="octagon">
            <a:avLst>
              <a:gd name="adj" fmla="val 35069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2" name="Freeform 135" descr="Песок"/>
          <p:cNvSpPr>
            <a:spLocks/>
          </p:cNvSpPr>
          <p:nvPr/>
        </p:nvSpPr>
        <p:spPr bwMode="auto">
          <a:xfrm>
            <a:off x="7236296" y="4077072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" name="AutoShape 129"/>
          <p:cNvSpPr>
            <a:spLocks noChangeArrowheads="1"/>
          </p:cNvSpPr>
          <p:nvPr/>
        </p:nvSpPr>
        <p:spPr bwMode="auto">
          <a:xfrm>
            <a:off x="7236296" y="4653136"/>
            <a:ext cx="1030880" cy="1074403"/>
          </a:xfrm>
          <a:prstGeom prst="octagon">
            <a:avLst>
              <a:gd name="adj" fmla="val 35069"/>
            </a:avLst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sp>
          <p:nvSpPr>
            <p:cNvPr id="40" name="AutoShape 130"/>
            <p:cNvSpPr>
              <a:spLocks noChangeArrowheads="1"/>
            </p:cNvSpPr>
            <p:nvPr/>
          </p:nvSpPr>
          <p:spPr bwMode="auto">
            <a:xfrm>
              <a:off x="1247" y="1570"/>
              <a:ext cx="758" cy="778"/>
            </a:xfrm>
            <a:prstGeom prst="octagon">
              <a:avLst>
                <a:gd name="adj" fmla="val 35069"/>
              </a:avLst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8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45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8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9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0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2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3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4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5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6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8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9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0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2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3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4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5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6" name="Freeform 136" descr="Песок"/>
          <p:cNvSpPr>
            <a:spLocks/>
          </p:cNvSpPr>
          <p:nvPr/>
        </p:nvSpPr>
        <p:spPr bwMode="auto">
          <a:xfrm>
            <a:off x="7278689" y="5086350"/>
            <a:ext cx="965720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7" name="Заголовок 3"/>
          <p:cNvSpPr>
            <a:spLocks noGrp="1"/>
          </p:cNvSpPr>
          <p:nvPr>
            <p:ph type="ctrTitle" sz="quarter"/>
          </p:nvPr>
        </p:nvSpPr>
        <p:spPr>
          <a:xfrm>
            <a:off x="1475656" y="548680"/>
            <a:ext cx="6188224" cy="1138238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ru-RU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 4</a:t>
            </a:r>
            <a: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1" name="Заголовок 3"/>
          <p:cNvSpPr txBox="1">
            <a:spLocks/>
          </p:cNvSpPr>
          <p:nvPr/>
        </p:nvSpPr>
        <p:spPr>
          <a:xfrm>
            <a:off x="251520" y="1196752"/>
            <a:ext cx="6696968" cy="53628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600" dirty="0">
                <a:solidFill>
                  <a:srgbClr val="FFFF00"/>
                </a:solidFill>
              </a:rPr>
              <a:t>25 июля 1984 года </a:t>
            </a:r>
            <a:r>
              <a:rPr lang="ru-RU" sz="3600" dirty="0" smtClean="0">
                <a:solidFill>
                  <a:srgbClr val="FFFF00"/>
                </a:solidFill>
              </a:rPr>
              <a:t>она </a:t>
            </a:r>
            <a:r>
              <a:rPr lang="ru-RU" sz="3600" dirty="0">
                <a:solidFill>
                  <a:srgbClr val="FFFF00"/>
                </a:solidFill>
              </a:rPr>
              <a:t>стала первой женщиной-космонавтом, вышедшей в открытый космос. Вместе с Владимиром </a:t>
            </a:r>
            <a:r>
              <a:rPr lang="ru-RU" sz="3600" dirty="0" err="1">
                <a:solidFill>
                  <a:srgbClr val="FFFF00"/>
                </a:solidFill>
              </a:rPr>
              <a:t>Джанибековым</a:t>
            </a:r>
            <a:r>
              <a:rPr lang="ru-RU" sz="3600" dirty="0">
                <a:solidFill>
                  <a:srgbClr val="FFFF00"/>
                </a:solidFill>
              </a:rPr>
              <a:t> она находилась за пределами космической станции «Салют-7» в течение 3 часов 35 минут, испытывая различные инструменты для работы с металлами.</a:t>
            </a:r>
            <a:r>
              <a:rPr kumimoji="0" lang="ru-RU" sz="3600" b="1" i="0" u="none" strike="noStrike" kern="1200" cap="none" spc="0" normalizeH="0" baseline="0" noProof="0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3600" b="1" i="0" u="none" strike="noStrike" kern="1200" cap="none" spc="0" normalizeH="0" baseline="0" noProof="0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3" name="Заголовок 3"/>
          <p:cNvSpPr txBox="1">
            <a:spLocks/>
          </p:cNvSpPr>
          <p:nvPr/>
        </p:nvSpPr>
        <p:spPr>
          <a:xfrm>
            <a:off x="6300192" y="2492896"/>
            <a:ext cx="2843808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ответ</a:t>
            </a:r>
            <a: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https://phototass4.cdnvideo.ru/width/1200_4ce85301/tass/m2/uploads/i/20160315/420554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318134"/>
            <a:ext cx="7656308" cy="491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" name="Заголовок 3"/>
          <p:cNvSpPr txBox="1">
            <a:spLocks/>
          </p:cNvSpPr>
          <p:nvPr/>
        </p:nvSpPr>
        <p:spPr>
          <a:xfrm>
            <a:off x="646704" y="1351537"/>
            <a:ext cx="6188224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Светлана Савицкая</a:t>
            </a:r>
            <a: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6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60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42" grpId="0" animBg="1"/>
      <p:bldP spid="66" grpId="0" animBg="1"/>
      <p:bldP spid="73" grpId="0"/>
      <p:bldP spid="72" grpId="0"/>
      <p:bldP spid="7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амка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62"/>
            </a:avLst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Управляющая кнопка: возврат 21">
            <a:hlinkClick r:id="rId3" action="ppaction://hlinksldjump" highlightClick="1"/>
          </p:cNvPr>
          <p:cNvSpPr/>
          <p:nvPr/>
        </p:nvSpPr>
        <p:spPr>
          <a:xfrm>
            <a:off x="8244408" y="5877272"/>
            <a:ext cx="610368" cy="682376"/>
          </a:xfrm>
          <a:prstGeom prst="actionButtonRetur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AutoShape 130"/>
          <p:cNvSpPr>
            <a:spLocks noChangeArrowheads="1"/>
          </p:cNvSpPr>
          <p:nvPr/>
        </p:nvSpPr>
        <p:spPr bwMode="auto">
          <a:xfrm>
            <a:off x="7409608" y="3705653"/>
            <a:ext cx="1030880" cy="1074403"/>
          </a:xfrm>
          <a:prstGeom prst="octagon">
            <a:avLst>
              <a:gd name="adj" fmla="val 35069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2" name="Freeform 135" descr="Песок"/>
          <p:cNvSpPr>
            <a:spLocks/>
          </p:cNvSpPr>
          <p:nvPr/>
        </p:nvSpPr>
        <p:spPr bwMode="auto">
          <a:xfrm>
            <a:off x="7236296" y="4077072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" name="AutoShape 129"/>
          <p:cNvSpPr>
            <a:spLocks noChangeArrowheads="1"/>
          </p:cNvSpPr>
          <p:nvPr/>
        </p:nvSpPr>
        <p:spPr bwMode="auto">
          <a:xfrm>
            <a:off x="7236296" y="4653136"/>
            <a:ext cx="1030880" cy="1074403"/>
          </a:xfrm>
          <a:prstGeom prst="octagon">
            <a:avLst>
              <a:gd name="adj" fmla="val 35069"/>
            </a:avLst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sp>
          <p:nvSpPr>
            <p:cNvPr id="40" name="AutoShape 130"/>
            <p:cNvSpPr>
              <a:spLocks noChangeArrowheads="1"/>
            </p:cNvSpPr>
            <p:nvPr/>
          </p:nvSpPr>
          <p:spPr bwMode="auto">
            <a:xfrm>
              <a:off x="1247" y="1570"/>
              <a:ext cx="758" cy="778"/>
            </a:xfrm>
            <a:prstGeom prst="octagon">
              <a:avLst>
                <a:gd name="adj" fmla="val 35069"/>
              </a:avLst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8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45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8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9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0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2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3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4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5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6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8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9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0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2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3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4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5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6" name="Freeform 136" descr="Песок"/>
          <p:cNvSpPr>
            <a:spLocks/>
          </p:cNvSpPr>
          <p:nvPr/>
        </p:nvSpPr>
        <p:spPr bwMode="auto">
          <a:xfrm>
            <a:off x="7278689" y="5086350"/>
            <a:ext cx="965720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7" name="Заголовок 3"/>
          <p:cNvSpPr>
            <a:spLocks noGrp="1"/>
          </p:cNvSpPr>
          <p:nvPr>
            <p:ph type="ctrTitle" sz="quarter"/>
          </p:nvPr>
        </p:nvSpPr>
        <p:spPr>
          <a:xfrm>
            <a:off x="1475656" y="548680"/>
            <a:ext cx="6188224" cy="1138238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ru-RU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 8</a:t>
            </a:r>
            <a: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1" name="Заголовок 3"/>
          <p:cNvSpPr txBox="1">
            <a:spLocks/>
          </p:cNvSpPr>
          <p:nvPr/>
        </p:nvSpPr>
        <p:spPr>
          <a:xfrm>
            <a:off x="251520" y="1556792"/>
            <a:ext cx="8568952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Космическая одежда космонавтов, которую иногда называют «мягкой кабиной»?</a:t>
            </a:r>
            <a: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Заголовок 3"/>
          <p:cNvSpPr txBox="1">
            <a:spLocks/>
          </p:cNvSpPr>
          <p:nvPr/>
        </p:nvSpPr>
        <p:spPr>
          <a:xfrm>
            <a:off x="539552" y="5719762"/>
            <a:ext cx="6188224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скафандр</a:t>
            </a:r>
            <a: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3" name="Заголовок 3"/>
          <p:cNvSpPr txBox="1">
            <a:spLocks/>
          </p:cNvSpPr>
          <p:nvPr/>
        </p:nvSpPr>
        <p:spPr>
          <a:xfrm>
            <a:off x="6300192" y="2492896"/>
            <a:ext cx="2843808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ответ</a:t>
            </a:r>
            <a: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123" name="Picture 3" descr="C:\Users\Ольга\Downloads\1270700735_0_25f01_21512a67_xl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1835696" y="2852936"/>
            <a:ext cx="3672408" cy="29379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3" dur="6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60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42" grpId="0" animBg="1"/>
      <p:bldP spid="66" grpId="0" animBg="1"/>
      <p:bldP spid="72" grpId="0"/>
      <p:bldP spid="72" grpId="1"/>
      <p:bldP spid="7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амка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62"/>
            </a:avLst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Управляющая кнопка: возврат 21">
            <a:hlinkClick r:id="rId3" action="ppaction://hlinksldjump" highlightClick="1"/>
          </p:cNvPr>
          <p:cNvSpPr/>
          <p:nvPr/>
        </p:nvSpPr>
        <p:spPr>
          <a:xfrm>
            <a:off x="8244408" y="5877272"/>
            <a:ext cx="610368" cy="682376"/>
          </a:xfrm>
          <a:prstGeom prst="actionButtonRetur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AutoShape 130"/>
          <p:cNvSpPr>
            <a:spLocks noChangeArrowheads="1"/>
          </p:cNvSpPr>
          <p:nvPr/>
        </p:nvSpPr>
        <p:spPr bwMode="auto">
          <a:xfrm>
            <a:off x="7409608" y="3705653"/>
            <a:ext cx="1030880" cy="1074403"/>
          </a:xfrm>
          <a:prstGeom prst="octagon">
            <a:avLst>
              <a:gd name="adj" fmla="val 35069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2" name="Freeform 135" descr="Песок"/>
          <p:cNvSpPr>
            <a:spLocks/>
          </p:cNvSpPr>
          <p:nvPr/>
        </p:nvSpPr>
        <p:spPr bwMode="auto">
          <a:xfrm>
            <a:off x="7236296" y="4077072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" name="AutoShape 129"/>
          <p:cNvSpPr>
            <a:spLocks noChangeArrowheads="1"/>
          </p:cNvSpPr>
          <p:nvPr/>
        </p:nvSpPr>
        <p:spPr bwMode="auto">
          <a:xfrm>
            <a:off x="7236296" y="4653136"/>
            <a:ext cx="1030880" cy="1074403"/>
          </a:xfrm>
          <a:prstGeom prst="octagon">
            <a:avLst>
              <a:gd name="adj" fmla="val 35069"/>
            </a:avLst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sp>
          <p:nvSpPr>
            <p:cNvPr id="40" name="AutoShape 130"/>
            <p:cNvSpPr>
              <a:spLocks noChangeArrowheads="1"/>
            </p:cNvSpPr>
            <p:nvPr/>
          </p:nvSpPr>
          <p:spPr bwMode="auto">
            <a:xfrm>
              <a:off x="1247" y="1570"/>
              <a:ext cx="758" cy="778"/>
            </a:xfrm>
            <a:prstGeom prst="octagon">
              <a:avLst>
                <a:gd name="adj" fmla="val 35069"/>
              </a:avLst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8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45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8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9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0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2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3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4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5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6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8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9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0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2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3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4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5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6" name="Freeform 136" descr="Песок"/>
          <p:cNvSpPr>
            <a:spLocks/>
          </p:cNvSpPr>
          <p:nvPr/>
        </p:nvSpPr>
        <p:spPr bwMode="auto">
          <a:xfrm>
            <a:off x="7278689" y="5086350"/>
            <a:ext cx="965720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7" name="Заголовок 3"/>
          <p:cNvSpPr>
            <a:spLocks noGrp="1"/>
          </p:cNvSpPr>
          <p:nvPr>
            <p:ph type="ctrTitle" sz="quarter"/>
          </p:nvPr>
        </p:nvSpPr>
        <p:spPr>
          <a:xfrm>
            <a:off x="1221384" y="340475"/>
            <a:ext cx="6188224" cy="1138238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ru-RU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 9</a:t>
            </a:r>
            <a:br>
              <a:rPr lang="ru-RU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1" name="Заголовок 3"/>
          <p:cNvSpPr txBox="1">
            <a:spLocks/>
          </p:cNvSpPr>
          <p:nvPr/>
        </p:nvSpPr>
        <p:spPr>
          <a:xfrm>
            <a:off x="251520" y="692696"/>
            <a:ext cx="8568952" cy="5544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lvl="0">
              <a:spcBef>
                <a:spcPct val="0"/>
              </a:spcBef>
              <a:defRPr/>
            </a:pPr>
            <a:r>
              <a:rPr lang="ru-RU" sz="42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С посадочной платформы автоматической </a:t>
            </a:r>
            <a:r>
              <a:rPr lang="ru-RU" sz="42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межпланетной станции «Луна-17» на поверхность естественного спутника Земли в районе Моря Дождей </a:t>
            </a:r>
            <a:r>
              <a:rPr lang="ru-RU" sz="42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съехал</a:t>
            </a:r>
            <a:r>
              <a:rPr lang="ru-RU" sz="42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 </a:t>
            </a:r>
            <a:r>
              <a:rPr lang="ru-RU" sz="42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первый</a:t>
            </a:r>
            <a:r>
              <a:rPr lang="ru-RU" sz="42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 </a:t>
            </a:r>
            <a:r>
              <a:rPr lang="ru-RU" sz="42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</a:t>
            </a:r>
            <a:r>
              <a:rPr lang="ru-RU" sz="42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 мире дистанционно управляемый планетоход «</a:t>
            </a:r>
            <a:r>
              <a:rPr lang="ru-RU" sz="42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Луноход</a:t>
            </a:r>
            <a:r>
              <a:rPr lang="ru-RU" sz="42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-</a:t>
            </a:r>
            <a:r>
              <a:rPr lang="ru-RU" sz="42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1</a:t>
            </a:r>
            <a:r>
              <a:rPr lang="ru-RU" sz="42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». В каком году это случилось?</a:t>
            </a:r>
            <a:r>
              <a:rPr kumimoji="0" lang="ru-RU" sz="7200" b="1" i="0" u="none" strike="noStrike" kern="1200" cap="none" spc="0" normalizeH="0" baseline="0" noProof="0" dirty="0" smtClean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Заголовок 3"/>
          <p:cNvSpPr txBox="1">
            <a:spLocks/>
          </p:cNvSpPr>
          <p:nvPr/>
        </p:nvSpPr>
        <p:spPr>
          <a:xfrm>
            <a:off x="539552" y="5719762"/>
            <a:ext cx="6188224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1970 год</a:t>
            </a:r>
            <a: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3" name="Заголовок 3"/>
          <p:cNvSpPr txBox="1">
            <a:spLocks/>
          </p:cNvSpPr>
          <p:nvPr/>
        </p:nvSpPr>
        <p:spPr>
          <a:xfrm>
            <a:off x="6300192" y="2492896"/>
            <a:ext cx="2843808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ответ</a:t>
            </a:r>
            <a: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30" name="Picture 6" descr="http://russianspacesystems.ru/wp-content/uploads/2020/11/Lunokhod-1-17-noyabrya-197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6" y="874197"/>
            <a:ext cx="7525949" cy="4873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6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60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42" grpId="0" animBg="1"/>
      <p:bldP spid="66" grpId="0" animBg="1"/>
      <p:bldP spid="72" grpId="0"/>
      <p:bldP spid="72" grpId="1"/>
      <p:bldP spid="7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амка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62"/>
            </a:avLst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Управляющая кнопка: возврат 21">
            <a:hlinkClick r:id="rId3" action="ppaction://hlinksldjump" highlightClick="1"/>
          </p:cNvPr>
          <p:cNvSpPr/>
          <p:nvPr/>
        </p:nvSpPr>
        <p:spPr>
          <a:xfrm>
            <a:off x="8244408" y="5877272"/>
            <a:ext cx="610368" cy="682376"/>
          </a:xfrm>
          <a:prstGeom prst="actionButtonRetur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AutoShape 130"/>
          <p:cNvSpPr>
            <a:spLocks noChangeArrowheads="1"/>
          </p:cNvSpPr>
          <p:nvPr/>
        </p:nvSpPr>
        <p:spPr bwMode="auto">
          <a:xfrm>
            <a:off x="7409608" y="3705653"/>
            <a:ext cx="1030880" cy="1074403"/>
          </a:xfrm>
          <a:prstGeom prst="octagon">
            <a:avLst>
              <a:gd name="adj" fmla="val 35069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2" name="Freeform 135" descr="Песок"/>
          <p:cNvSpPr>
            <a:spLocks/>
          </p:cNvSpPr>
          <p:nvPr/>
        </p:nvSpPr>
        <p:spPr bwMode="auto">
          <a:xfrm>
            <a:off x="7236296" y="4077072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" name="AutoShape 129"/>
          <p:cNvSpPr>
            <a:spLocks noChangeArrowheads="1"/>
          </p:cNvSpPr>
          <p:nvPr/>
        </p:nvSpPr>
        <p:spPr bwMode="auto">
          <a:xfrm>
            <a:off x="7236296" y="4653136"/>
            <a:ext cx="1030880" cy="1074403"/>
          </a:xfrm>
          <a:prstGeom prst="octagon">
            <a:avLst>
              <a:gd name="adj" fmla="val 35069"/>
            </a:avLst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sp>
          <p:nvSpPr>
            <p:cNvPr id="40" name="AutoShape 130"/>
            <p:cNvSpPr>
              <a:spLocks noChangeArrowheads="1"/>
            </p:cNvSpPr>
            <p:nvPr/>
          </p:nvSpPr>
          <p:spPr bwMode="auto">
            <a:xfrm>
              <a:off x="1247" y="1570"/>
              <a:ext cx="758" cy="778"/>
            </a:xfrm>
            <a:prstGeom prst="octagon">
              <a:avLst>
                <a:gd name="adj" fmla="val 35069"/>
              </a:avLst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8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45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8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9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0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2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3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4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5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6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8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9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0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2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3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4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5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6" name="Freeform 136" descr="Песок"/>
          <p:cNvSpPr>
            <a:spLocks/>
          </p:cNvSpPr>
          <p:nvPr/>
        </p:nvSpPr>
        <p:spPr bwMode="auto">
          <a:xfrm>
            <a:off x="7278689" y="5086350"/>
            <a:ext cx="965720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7" name="Заголовок 3"/>
          <p:cNvSpPr>
            <a:spLocks noGrp="1"/>
          </p:cNvSpPr>
          <p:nvPr>
            <p:ph type="ctrTitle" sz="quarter"/>
          </p:nvPr>
        </p:nvSpPr>
        <p:spPr>
          <a:xfrm>
            <a:off x="1475656" y="548680"/>
            <a:ext cx="6188224" cy="1138238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ru-RU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 5</a:t>
            </a:r>
            <a: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1" name="Заголовок 3"/>
          <p:cNvSpPr txBox="1">
            <a:spLocks/>
          </p:cNvSpPr>
          <p:nvPr/>
        </p:nvSpPr>
        <p:spPr>
          <a:xfrm>
            <a:off x="255558" y="1194150"/>
            <a:ext cx="8568952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Кличка собаки – самого первого четвероногого космического пассажира?</a:t>
            </a:r>
            <a: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Заголовок 3"/>
          <p:cNvSpPr txBox="1">
            <a:spLocks/>
          </p:cNvSpPr>
          <p:nvPr/>
        </p:nvSpPr>
        <p:spPr>
          <a:xfrm>
            <a:off x="539552" y="5719762"/>
            <a:ext cx="6188224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Лайка</a:t>
            </a:r>
            <a: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3" name="Заголовок 3"/>
          <p:cNvSpPr txBox="1">
            <a:spLocks/>
          </p:cNvSpPr>
          <p:nvPr/>
        </p:nvSpPr>
        <p:spPr>
          <a:xfrm>
            <a:off x="6300192" y="2492896"/>
            <a:ext cx="2843808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ответ</a:t>
            </a:r>
            <a: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170" name="Picture 2" descr="C:\Users\Ольга\Downloads\4-663x497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1547664" y="2564904"/>
            <a:ext cx="4210050" cy="3155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3" dur="6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60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42" grpId="0" animBg="1"/>
      <p:bldP spid="66" grpId="0" animBg="1"/>
      <p:bldP spid="72" grpId="0"/>
      <p:bldP spid="72" grpId="1"/>
      <p:bldP spid="7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амка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62"/>
            </a:avLst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1" name="AutoShape 130"/>
          <p:cNvSpPr>
            <a:spLocks noChangeArrowheads="1"/>
          </p:cNvSpPr>
          <p:nvPr/>
        </p:nvSpPr>
        <p:spPr bwMode="auto">
          <a:xfrm>
            <a:off x="7409608" y="3705653"/>
            <a:ext cx="1030880" cy="1074403"/>
          </a:xfrm>
          <a:prstGeom prst="octagon">
            <a:avLst>
              <a:gd name="adj" fmla="val 35069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2" name="Freeform 135" descr="Песок"/>
          <p:cNvSpPr>
            <a:spLocks/>
          </p:cNvSpPr>
          <p:nvPr/>
        </p:nvSpPr>
        <p:spPr bwMode="auto">
          <a:xfrm>
            <a:off x="7195295" y="4876413"/>
            <a:ext cx="1009650" cy="573892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3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" name="AutoShape 129"/>
          <p:cNvSpPr>
            <a:spLocks noChangeArrowheads="1"/>
          </p:cNvSpPr>
          <p:nvPr/>
        </p:nvSpPr>
        <p:spPr bwMode="auto">
          <a:xfrm>
            <a:off x="7209182" y="5292077"/>
            <a:ext cx="1030880" cy="1074403"/>
          </a:xfrm>
          <a:prstGeom prst="octagon">
            <a:avLst>
              <a:gd name="adj" fmla="val 35069"/>
            </a:avLst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127"/>
          <p:cNvGrpSpPr>
            <a:grpSpLocks/>
          </p:cNvGrpSpPr>
          <p:nvPr/>
        </p:nvGrpSpPr>
        <p:grpSpPr bwMode="auto">
          <a:xfrm>
            <a:off x="6884687" y="4150236"/>
            <a:ext cx="1727200" cy="2393950"/>
            <a:chOff x="1020" y="1480"/>
            <a:chExt cx="1270" cy="1734"/>
          </a:xfrm>
        </p:grpSpPr>
        <p:sp>
          <p:nvSpPr>
            <p:cNvPr id="40" name="AutoShape 130"/>
            <p:cNvSpPr>
              <a:spLocks noChangeArrowheads="1"/>
            </p:cNvSpPr>
            <p:nvPr/>
          </p:nvSpPr>
          <p:spPr bwMode="auto">
            <a:xfrm>
              <a:off x="1247" y="1570"/>
              <a:ext cx="758" cy="778"/>
            </a:xfrm>
            <a:prstGeom prst="octagon">
              <a:avLst>
                <a:gd name="adj" fmla="val 35069"/>
              </a:avLst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8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105"/>
          <p:cNvGrpSpPr>
            <a:grpSpLocks/>
          </p:cNvGrpSpPr>
          <p:nvPr/>
        </p:nvGrpSpPr>
        <p:grpSpPr bwMode="auto">
          <a:xfrm>
            <a:off x="7611838" y="5322372"/>
            <a:ext cx="215900" cy="844550"/>
            <a:chOff x="1338" y="2160"/>
            <a:chExt cx="125" cy="578"/>
          </a:xfrm>
        </p:grpSpPr>
        <p:sp>
          <p:nvSpPr>
            <p:cNvPr id="45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8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9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0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2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3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4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5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6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8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9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0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2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3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4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5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6" name="Freeform 136" descr="Песок"/>
          <p:cNvSpPr>
            <a:spLocks/>
          </p:cNvSpPr>
          <p:nvPr/>
        </p:nvSpPr>
        <p:spPr bwMode="auto">
          <a:xfrm>
            <a:off x="7278688" y="5834393"/>
            <a:ext cx="965720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3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1" name="Заголовок 3"/>
          <p:cNvSpPr txBox="1">
            <a:spLocks/>
          </p:cNvSpPr>
          <p:nvPr/>
        </p:nvSpPr>
        <p:spPr>
          <a:xfrm>
            <a:off x="-6559" y="332656"/>
            <a:ext cx="8568952" cy="522664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6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Российский космонавт Валерий </a:t>
            </a:r>
            <a:r>
              <a:rPr lang="ru-RU" sz="36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Поляков установил </a:t>
            </a:r>
            <a:r>
              <a:rPr lang="ru-RU" sz="36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рекорд самого длинного одиночного полёта человека</a:t>
            </a:r>
            <a:r>
              <a:rPr lang="ru-RU" sz="36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 на </a:t>
            </a:r>
            <a:r>
              <a:rPr lang="ru-RU" sz="36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космической станции «Мир». Его нахождение там продолжалась с января 1994 по март 1995 года. </a:t>
            </a:r>
            <a:r>
              <a:rPr lang="ru-RU" sz="36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Сколько дней подряд провел он в полете</a:t>
            </a:r>
            <a:r>
              <a:rPr kumimoji="0" lang="ru-RU" sz="3200" b="1" i="0" u="none" strike="noStrike" kern="1200" cap="none" spc="0" normalizeH="0" baseline="0" noProof="0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?</a:t>
            </a:r>
            <a:endParaRPr kumimoji="0" lang="ru-RU" sz="3200" b="1" i="0" u="none" strike="noStrike" kern="1200" cap="none" spc="0" normalizeH="0" baseline="0" noProof="0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7" name="Заголовок 3"/>
          <p:cNvSpPr>
            <a:spLocks noGrp="1"/>
          </p:cNvSpPr>
          <p:nvPr>
            <p:ph type="ctrTitle" sz="quarter"/>
          </p:nvPr>
        </p:nvSpPr>
        <p:spPr>
          <a:xfrm>
            <a:off x="1475656" y="548680"/>
            <a:ext cx="6188224" cy="1138238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ru-RU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 12</a:t>
            </a:r>
            <a: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2" name="Заголовок 3"/>
          <p:cNvSpPr txBox="1">
            <a:spLocks/>
          </p:cNvSpPr>
          <p:nvPr/>
        </p:nvSpPr>
        <p:spPr>
          <a:xfrm>
            <a:off x="1624066" y="5457591"/>
            <a:ext cx="6188224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437 дней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3" name="Заголовок 3"/>
          <p:cNvSpPr txBox="1">
            <a:spLocks/>
          </p:cNvSpPr>
          <p:nvPr/>
        </p:nvSpPr>
        <p:spPr>
          <a:xfrm>
            <a:off x="14432" y="5501018"/>
            <a:ext cx="2843808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ответ</a:t>
            </a:r>
            <a:r>
              <a:rPr kumimoji="0" lang="ru-RU" sz="40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2" name="Управляющая кнопка: возврат 21">
            <a:hlinkClick r:id="rId5" action="ppaction://hlinksldjump" highlightClick="1"/>
          </p:cNvPr>
          <p:cNvSpPr/>
          <p:nvPr/>
        </p:nvSpPr>
        <p:spPr>
          <a:xfrm>
            <a:off x="8244408" y="5877272"/>
            <a:ext cx="610368" cy="682376"/>
          </a:xfrm>
          <a:prstGeom prst="actionButtonRetur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 descr="https://www.sciencedebate2008.com/space/kosmonavt_polyakov_valerij_vladimirovich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38" y="217964"/>
            <a:ext cx="3600000" cy="5397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6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60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42" grpId="0" animBg="1"/>
      <p:bldP spid="66" grpId="0" animBg="1"/>
      <p:bldP spid="72" grpId="0"/>
      <p:bldP spid="72" grpId="1"/>
      <p:bldP spid="7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амка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62"/>
            </a:avLst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Управляющая кнопка: возврат 21">
            <a:hlinkClick r:id="rId3" action="ppaction://hlinksldjump" highlightClick="1"/>
          </p:cNvPr>
          <p:cNvSpPr/>
          <p:nvPr/>
        </p:nvSpPr>
        <p:spPr>
          <a:xfrm>
            <a:off x="8244408" y="5877272"/>
            <a:ext cx="610368" cy="682376"/>
          </a:xfrm>
          <a:prstGeom prst="actionButtonRetur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AutoShape 130"/>
          <p:cNvSpPr>
            <a:spLocks noChangeArrowheads="1"/>
          </p:cNvSpPr>
          <p:nvPr/>
        </p:nvSpPr>
        <p:spPr bwMode="auto">
          <a:xfrm>
            <a:off x="7409608" y="3705653"/>
            <a:ext cx="1030880" cy="1074403"/>
          </a:xfrm>
          <a:prstGeom prst="octagon">
            <a:avLst>
              <a:gd name="adj" fmla="val 35069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2" name="Freeform 135" descr="Песок"/>
          <p:cNvSpPr>
            <a:spLocks/>
          </p:cNvSpPr>
          <p:nvPr/>
        </p:nvSpPr>
        <p:spPr bwMode="auto">
          <a:xfrm>
            <a:off x="7236296" y="4077072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" name="AutoShape 129"/>
          <p:cNvSpPr>
            <a:spLocks noChangeArrowheads="1"/>
          </p:cNvSpPr>
          <p:nvPr/>
        </p:nvSpPr>
        <p:spPr bwMode="auto">
          <a:xfrm>
            <a:off x="7236296" y="4653136"/>
            <a:ext cx="1030880" cy="1074403"/>
          </a:xfrm>
          <a:prstGeom prst="octagon">
            <a:avLst>
              <a:gd name="adj" fmla="val 35069"/>
            </a:avLst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sp>
          <p:nvSpPr>
            <p:cNvPr id="40" name="AutoShape 130"/>
            <p:cNvSpPr>
              <a:spLocks noChangeArrowheads="1"/>
            </p:cNvSpPr>
            <p:nvPr/>
          </p:nvSpPr>
          <p:spPr bwMode="auto">
            <a:xfrm>
              <a:off x="1247" y="1570"/>
              <a:ext cx="758" cy="778"/>
            </a:xfrm>
            <a:prstGeom prst="octagon">
              <a:avLst>
                <a:gd name="adj" fmla="val 35069"/>
              </a:avLst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8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45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8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9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0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2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3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4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5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6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8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9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0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2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3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4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5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6" name="Freeform 136" descr="Песок"/>
          <p:cNvSpPr>
            <a:spLocks/>
          </p:cNvSpPr>
          <p:nvPr/>
        </p:nvSpPr>
        <p:spPr bwMode="auto">
          <a:xfrm>
            <a:off x="7278689" y="5086350"/>
            <a:ext cx="965720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7" name="Заголовок 3"/>
          <p:cNvSpPr>
            <a:spLocks noGrp="1"/>
          </p:cNvSpPr>
          <p:nvPr>
            <p:ph type="ctrTitle" sz="quarter"/>
          </p:nvPr>
        </p:nvSpPr>
        <p:spPr>
          <a:xfrm>
            <a:off x="1475656" y="548680"/>
            <a:ext cx="6188224" cy="1138238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ru-RU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 10</a:t>
            </a:r>
            <a: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1" name="Заголовок 3"/>
          <p:cNvSpPr txBox="1">
            <a:spLocks/>
          </p:cNvSpPr>
          <p:nvPr/>
        </p:nvSpPr>
        <p:spPr>
          <a:xfrm>
            <a:off x="251520" y="1556792"/>
            <a:ext cx="8568952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«Чёртова карусель» – одно из самых сложных испытаний, которое проходят космонавты?</a:t>
            </a:r>
            <a: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Заголовок 3"/>
          <p:cNvSpPr txBox="1">
            <a:spLocks/>
          </p:cNvSpPr>
          <p:nvPr/>
        </p:nvSpPr>
        <p:spPr>
          <a:xfrm>
            <a:off x="539552" y="5719762"/>
            <a:ext cx="6188224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Центрифуга</a:t>
            </a:r>
            <a: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3" name="Заголовок 3"/>
          <p:cNvSpPr txBox="1">
            <a:spLocks/>
          </p:cNvSpPr>
          <p:nvPr/>
        </p:nvSpPr>
        <p:spPr>
          <a:xfrm>
            <a:off x="6300192" y="2492896"/>
            <a:ext cx="2843808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ответ</a:t>
            </a:r>
            <a: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218" name="Picture 2" descr="C:\Users\Ольга\Downloads\2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1259632" y="2708921"/>
            <a:ext cx="4608512" cy="30723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3" dur="6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60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42" grpId="0" animBg="1"/>
      <p:bldP spid="66" grpId="0" animBg="1"/>
      <p:bldP spid="72" grpId="0"/>
      <p:bldP spid="72" grpId="1"/>
      <p:bldP spid="7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амка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62"/>
            </a:avLst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Управляющая кнопка: возврат 21">
            <a:hlinkClick r:id="rId3" action="ppaction://hlinksldjump" highlightClick="1"/>
          </p:cNvPr>
          <p:cNvSpPr/>
          <p:nvPr/>
        </p:nvSpPr>
        <p:spPr>
          <a:xfrm>
            <a:off x="8244408" y="5877272"/>
            <a:ext cx="610368" cy="682376"/>
          </a:xfrm>
          <a:prstGeom prst="actionButtonRetur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AutoShape 130"/>
          <p:cNvSpPr>
            <a:spLocks noChangeArrowheads="1"/>
          </p:cNvSpPr>
          <p:nvPr/>
        </p:nvSpPr>
        <p:spPr bwMode="auto">
          <a:xfrm>
            <a:off x="7409608" y="3705653"/>
            <a:ext cx="1030880" cy="1074403"/>
          </a:xfrm>
          <a:prstGeom prst="octagon">
            <a:avLst>
              <a:gd name="adj" fmla="val 35069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2" name="Freeform 135" descr="Песок"/>
          <p:cNvSpPr>
            <a:spLocks/>
          </p:cNvSpPr>
          <p:nvPr/>
        </p:nvSpPr>
        <p:spPr bwMode="auto">
          <a:xfrm>
            <a:off x="7236296" y="4077072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" name="AutoShape 129"/>
          <p:cNvSpPr>
            <a:spLocks noChangeArrowheads="1"/>
          </p:cNvSpPr>
          <p:nvPr/>
        </p:nvSpPr>
        <p:spPr bwMode="auto">
          <a:xfrm>
            <a:off x="7236296" y="4653136"/>
            <a:ext cx="1030880" cy="1074403"/>
          </a:xfrm>
          <a:prstGeom prst="octagon">
            <a:avLst>
              <a:gd name="adj" fmla="val 35069"/>
            </a:avLst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sp>
          <p:nvSpPr>
            <p:cNvPr id="40" name="AutoShape 130"/>
            <p:cNvSpPr>
              <a:spLocks noChangeArrowheads="1"/>
            </p:cNvSpPr>
            <p:nvPr/>
          </p:nvSpPr>
          <p:spPr bwMode="auto">
            <a:xfrm>
              <a:off x="1247" y="1570"/>
              <a:ext cx="758" cy="778"/>
            </a:xfrm>
            <a:prstGeom prst="octagon">
              <a:avLst>
                <a:gd name="adj" fmla="val 35069"/>
              </a:avLst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8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45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8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9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0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2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3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4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5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6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8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9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0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2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3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4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5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6" name="Freeform 136" descr="Песок"/>
          <p:cNvSpPr>
            <a:spLocks/>
          </p:cNvSpPr>
          <p:nvPr/>
        </p:nvSpPr>
        <p:spPr bwMode="auto">
          <a:xfrm>
            <a:off x="7278689" y="5086350"/>
            <a:ext cx="965720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7" name="Заголовок 3"/>
          <p:cNvSpPr>
            <a:spLocks noGrp="1"/>
          </p:cNvSpPr>
          <p:nvPr>
            <p:ph type="ctrTitle" sz="quarter"/>
          </p:nvPr>
        </p:nvSpPr>
        <p:spPr>
          <a:xfrm>
            <a:off x="1475656" y="548680"/>
            <a:ext cx="6188224" cy="1138238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ru-RU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 6</a:t>
            </a:r>
            <a:br>
              <a:rPr lang="ru-RU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1" name="Заголовок 3"/>
          <p:cNvSpPr txBox="1">
            <a:spLocks/>
          </p:cNvSpPr>
          <p:nvPr/>
        </p:nvSpPr>
        <p:spPr>
          <a:xfrm>
            <a:off x="251520" y="1556792"/>
            <a:ext cx="8568952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Как называют космическую «дорогу» кораблей, спутников, планет?</a:t>
            </a:r>
            <a: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Заголовок 3"/>
          <p:cNvSpPr txBox="1">
            <a:spLocks/>
          </p:cNvSpPr>
          <p:nvPr/>
        </p:nvSpPr>
        <p:spPr>
          <a:xfrm>
            <a:off x="539552" y="5719762"/>
            <a:ext cx="6188224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Орбита</a:t>
            </a:r>
            <a: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3" name="Заголовок 3"/>
          <p:cNvSpPr txBox="1">
            <a:spLocks/>
          </p:cNvSpPr>
          <p:nvPr/>
        </p:nvSpPr>
        <p:spPr>
          <a:xfrm>
            <a:off x="6300192" y="2492896"/>
            <a:ext cx="2843808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ответ</a:t>
            </a:r>
            <a: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42" name="Picture 2" descr="C:\Users\Ольга\Downloads\1377344918_rpym2cttzpqhwjg.jpeg"/>
          <p:cNvPicPr>
            <a:picLocks noChangeAspect="1" noChangeArrowheads="1"/>
          </p:cNvPicPr>
          <p:nvPr/>
        </p:nvPicPr>
        <p:blipFill>
          <a:blip r:embed="rId6" cstate="print"/>
          <a:srcRect b="7504"/>
          <a:stretch>
            <a:fillRect/>
          </a:stretch>
        </p:blipFill>
        <p:spPr bwMode="auto">
          <a:xfrm>
            <a:off x="899592" y="2708920"/>
            <a:ext cx="5715000" cy="29778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3" dur="6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60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42" grpId="0" animBg="1"/>
      <p:bldP spid="66" grpId="0" animBg="1"/>
      <p:bldP spid="72" grpId="0"/>
      <p:bldP spid="72" grpId="1"/>
      <p:bldP spid="7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амка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62"/>
            </a:avLst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Управляющая кнопка: возврат 21">
            <a:hlinkClick r:id="rId3" action="ppaction://hlinksldjump" highlightClick="1"/>
          </p:cNvPr>
          <p:cNvSpPr/>
          <p:nvPr/>
        </p:nvSpPr>
        <p:spPr>
          <a:xfrm>
            <a:off x="8244408" y="5877272"/>
            <a:ext cx="610368" cy="682376"/>
          </a:xfrm>
          <a:prstGeom prst="actionButtonRetur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AutoShape 130"/>
          <p:cNvSpPr>
            <a:spLocks noChangeArrowheads="1"/>
          </p:cNvSpPr>
          <p:nvPr/>
        </p:nvSpPr>
        <p:spPr bwMode="auto">
          <a:xfrm>
            <a:off x="7409608" y="3705653"/>
            <a:ext cx="1030880" cy="1074403"/>
          </a:xfrm>
          <a:prstGeom prst="octagon">
            <a:avLst>
              <a:gd name="adj" fmla="val 35069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2" name="Freeform 135" descr="Песок"/>
          <p:cNvSpPr>
            <a:spLocks/>
          </p:cNvSpPr>
          <p:nvPr/>
        </p:nvSpPr>
        <p:spPr bwMode="auto">
          <a:xfrm>
            <a:off x="7236296" y="4077072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" name="AutoShape 129"/>
          <p:cNvSpPr>
            <a:spLocks noChangeArrowheads="1"/>
          </p:cNvSpPr>
          <p:nvPr/>
        </p:nvSpPr>
        <p:spPr bwMode="auto">
          <a:xfrm>
            <a:off x="7236296" y="4653136"/>
            <a:ext cx="1030880" cy="1074403"/>
          </a:xfrm>
          <a:prstGeom prst="octagon">
            <a:avLst>
              <a:gd name="adj" fmla="val 35069"/>
            </a:avLst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sp>
          <p:nvSpPr>
            <p:cNvPr id="40" name="AutoShape 130"/>
            <p:cNvSpPr>
              <a:spLocks noChangeArrowheads="1"/>
            </p:cNvSpPr>
            <p:nvPr/>
          </p:nvSpPr>
          <p:spPr bwMode="auto">
            <a:xfrm>
              <a:off x="1247" y="1570"/>
              <a:ext cx="758" cy="778"/>
            </a:xfrm>
            <a:prstGeom prst="octagon">
              <a:avLst>
                <a:gd name="adj" fmla="val 35069"/>
              </a:avLst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5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8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45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8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9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0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2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3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4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5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6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8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9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0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2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3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4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5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6" name="Freeform 136" descr="Песок"/>
          <p:cNvSpPr>
            <a:spLocks/>
          </p:cNvSpPr>
          <p:nvPr/>
        </p:nvSpPr>
        <p:spPr bwMode="auto">
          <a:xfrm>
            <a:off x="7278689" y="5086350"/>
            <a:ext cx="965720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4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7" name="Заголовок 3"/>
          <p:cNvSpPr>
            <a:spLocks noGrp="1"/>
          </p:cNvSpPr>
          <p:nvPr>
            <p:ph type="ctrTitle" sz="quarter"/>
          </p:nvPr>
        </p:nvSpPr>
        <p:spPr>
          <a:xfrm>
            <a:off x="1475656" y="548680"/>
            <a:ext cx="6188224" cy="1138238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ru-RU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 1</a:t>
            </a:r>
            <a: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1" name="Заголовок 3"/>
          <p:cNvSpPr txBox="1">
            <a:spLocks/>
          </p:cNvSpPr>
          <p:nvPr/>
        </p:nvSpPr>
        <p:spPr>
          <a:xfrm>
            <a:off x="251520" y="1556792"/>
            <a:ext cx="8568952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Как называются автоматический космический корабль многоразового использования, созданный впервые в нашей стране?</a:t>
            </a:r>
            <a: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Заголовок 3"/>
          <p:cNvSpPr txBox="1">
            <a:spLocks/>
          </p:cNvSpPr>
          <p:nvPr/>
        </p:nvSpPr>
        <p:spPr>
          <a:xfrm>
            <a:off x="539552" y="5719762"/>
            <a:ext cx="6188224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«Буран»</a:t>
            </a:r>
            <a: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3" name="Заголовок 3"/>
          <p:cNvSpPr txBox="1">
            <a:spLocks/>
          </p:cNvSpPr>
          <p:nvPr/>
        </p:nvSpPr>
        <p:spPr>
          <a:xfrm>
            <a:off x="6300192" y="2492896"/>
            <a:ext cx="2843808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ответ</a:t>
            </a:r>
            <a: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1267" name="Picture 3" descr="C:\Users\Ольга\Downloads\f0d445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323528" y="2852936"/>
            <a:ext cx="6578432" cy="28506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3" dur="6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60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42" grpId="0" animBg="1"/>
      <p:bldP spid="66" grpId="0" animBg="1"/>
      <p:bldP spid="72" grpId="0"/>
      <p:bldP spid="72" grpId="1"/>
      <p:bldP spid="7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амка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62"/>
            </a:avLst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Управляющая кнопка: возврат 21">
            <a:hlinkClick r:id="" action="ppaction://hlinkshowjump?jump=nextslide" highlightClick="1"/>
          </p:cNvPr>
          <p:cNvSpPr/>
          <p:nvPr/>
        </p:nvSpPr>
        <p:spPr>
          <a:xfrm>
            <a:off x="8244408" y="5877272"/>
            <a:ext cx="610368" cy="682376"/>
          </a:xfrm>
          <a:prstGeom prst="actionButtonRetur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AutoShape 130"/>
          <p:cNvSpPr>
            <a:spLocks noChangeArrowheads="1"/>
          </p:cNvSpPr>
          <p:nvPr/>
        </p:nvSpPr>
        <p:spPr bwMode="auto">
          <a:xfrm>
            <a:off x="7409608" y="3705653"/>
            <a:ext cx="1030880" cy="1074403"/>
          </a:xfrm>
          <a:prstGeom prst="octagon">
            <a:avLst>
              <a:gd name="adj" fmla="val 35069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2" name="Freeform 135" descr="Песок"/>
          <p:cNvSpPr>
            <a:spLocks/>
          </p:cNvSpPr>
          <p:nvPr/>
        </p:nvSpPr>
        <p:spPr bwMode="auto">
          <a:xfrm>
            <a:off x="7236296" y="4077072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3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" name="AutoShape 129"/>
          <p:cNvSpPr>
            <a:spLocks noChangeArrowheads="1"/>
          </p:cNvSpPr>
          <p:nvPr/>
        </p:nvSpPr>
        <p:spPr bwMode="auto">
          <a:xfrm>
            <a:off x="7236296" y="4653136"/>
            <a:ext cx="1030880" cy="1074403"/>
          </a:xfrm>
          <a:prstGeom prst="octagon">
            <a:avLst>
              <a:gd name="adj" fmla="val 35069"/>
            </a:avLst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sp>
          <p:nvSpPr>
            <p:cNvPr id="40" name="AutoShape 130"/>
            <p:cNvSpPr>
              <a:spLocks noChangeArrowheads="1"/>
            </p:cNvSpPr>
            <p:nvPr/>
          </p:nvSpPr>
          <p:spPr bwMode="auto">
            <a:xfrm>
              <a:off x="1247" y="1570"/>
              <a:ext cx="758" cy="778"/>
            </a:xfrm>
            <a:prstGeom prst="octagon">
              <a:avLst>
                <a:gd name="adj" fmla="val 35069"/>
              </a:avLst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4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8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45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8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9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0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2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3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4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5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6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8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9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0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2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3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4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5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3" cstate="email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6" name="Freeform 136" descr="Песок"/>
          <p:cNvSpPr>
            <a:spLocks/>
          </p:cNvSpPr>
          <p:nvPr/>
        </p:nvSpPr>
        <p:spPr bwMode="auto">
          <a:xfrm>
            <a:off x="7278689" y="5086350"/>
            <a:ext cx="965720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3" cstate="email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7" name="Заголовок 3"/>
          <p:cNvSpPr>
            <a:spLocks noGrp="1"/>
          </p:cNvSpPr>
          <p:nvPr>
            <p:ph type="ctrTitle" sz="quarter"/>
          </p:nvPr>
        </p:nvSpPr>
        <p:spPr>
          <a:xfrm>
            <a:off x="1475656" y="548680"/>
            <a:ext cx="6188224" cy="1138238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ru-RU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 3</a:t>
            </a:r>
            <a: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1" name="Заголовок 3"/>
          <p:cNvSpPr txBox="1">
            <a:spLocks/>
          </p:cNvSpPr>
          <p:nvPr/>
        </p:nvSpPr>
        <p:spPr>
          <a:xfrm>
            <a:off x="251520" y="1556792"/>
            <a:ext cx="8568952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Звёздная страна, где находится бесчисленное количество звёздных городов - галактик?</a:t>
            </a:r>
            <a: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Заголовок 3"/>
          <p:cNvSpPr txBox="1">
            <a:spLocks/>
          </p:cNvSpPr>
          <p:nvPr/>
        </p:nvSpPr>
        <p:spPr>
          <a:xfrm>
            <a:off x="539552" y="5719762"/>
            <a:ext cx="6188224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Вселенная</a:t>
            </a:r>
            <a: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cap="none" spc="0" normalizeH="0" baseline="0" noProof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3" name="Заголовок 3"/>
          <p:cNvSpPr txBox="1">
            <a:spLocks/>
          </p:cNvSpPr>
          <p:nvPr/>
        </p:nvSpPr>
        <p:spPr>
          <a:xfrm>
            <a:off x="6300192" y="2492896"/>
            <a:ext cx="2843808" cy="113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ответ</a:t>
            </a:r>
            <a: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72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7200" b="1" i="0" u="none" strike="noStrike" kern="120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290" name="Picture 2" descr="C:\Users\Ольга\Downloads\1362405924_1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1907704" y="2852936"/>
            <a:ext cx="3755256" cy="28164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3" dur="6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60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42" grpId="0" animBg="1"/>
      <p:bldP spid="66" grpId="0" animBg="1"/>
      <p:bldP spid="72" grpId="0"/>
      <p:bldP spid="72" grpId="1"/>
      <p:bldP spid="7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амка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62"/>
            </a:avLst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Управляющая кнопка: возврат 21">
            <a:hlinkClick r:id="" action="ppaction://hlinkshowjump?jump=endshow" highlightClick="1"/>
          </p:cNvPr>
          <p:cNvSpPr/>
          <p:nvPr/>
        </p:nvSpPr>
        <p:spPr>
          <a:xfrm>
            <a:off x="8244408" y="5877272"/>
            <a:ext cx="610368" cy="682376"/>
          </a:xfrm>
          <a:prstGeom prst="actionButtonRetur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AutoShape 130"/>
          <p:cNvSpPr>
            <a:spLocks noChangeArrowheads="1"/>
          </p:cNvSpPr>
          <p:nvPr/>
        </p:nvSpPr>
        <p:spPr bwMode="auto">
          <a:xfrm>
            <a:off x="7409608" y="3705653"/>
            <a:ext cx="1030880" cy="1074403"/>
          </a:xfrm>
          <a:prstGeom prst="octagon">
            <a:avLst>
              <a:gd name="adj" fmla="val 35069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7" name="Заголовок 3"/>
          <p:cNvSpPr>
            <a:spLocks noGrp="1"/>
          </p:cNvSpPr>
          <p:nvPr>
            <p:ph type="ctrTitle" sz="quarter"/>
          </p:nvPr>
        </p:nvSpPr>
        <p:spPr>
          <a:xfrm>
            <a:off x="755576" y="548680"/>
            <a:ext cx="7920880" cy="5400600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Ребята, вы очень умны!</a:t>
            </a:r>
            <a:b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Игра окончена!</a:t>
            </a:r>
            <a:b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Поздравляю с победой!</a:t>
            </a:r>
            <a:br>
              <a:rPr lang="ru-RU" sz="7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251520" y="5445224"/>
            <a:ext cx="65338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Таймер - автор</a:t>
            </a:r>
            <a:r>
              <a:rPr lang="ru-RU" dirty="0">
                <a:solidFill>
                  <a:srgbClr val="FF0000"/>
                </a:solidFill>
              </a:rPr>
              <a:t>: Важенин С.В., учитель истории</a:t>
            </a:r>
          </a:p>
          <a:p>
            <a:r>
              <a:rPr lang="ru-RU" dirty="0">
                <a:solidFill>
                  <a:srgbClr val="FF0000"/>
                </a:solidFill>
              </a:rPr>
              <a:t> МОУ СОШ с. </a:t>
            </a:r>
            <a:r>
              <a:rPr lang="ru-RU" dirty="0" err="1">
                <a:solidFill>
                  <a:srgbClr val="FF0000"/>
                </a:solidFill>
              </a:rPr>
              <a:t>Закаринье</a:t>
            </a:r>
            <a:r>
              <a:rPr lang="ru-RU" dirty="0">
                <a:solidFill>
                  <a:srgbClr val="FF0000"/>
                </a:solidFill>
              </a:rPr>
              <a:t> Слободского района Кировской области</a:t>
            </a:r>
          </a:p>
        </p:txBody>
      </p:sp>
      <p:sp>
        <p:nvSpPr>
          <p:cNvPr id="14" name="Рамка 1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62"/>
            </a:avLst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268760"/>
            <a:ext cx="7416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http://img-2007-08.photosight.ru/01/2226087.jpg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- сова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556792"/>
            <a:ext cx="7632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3"/>
              </a:rPr>
              <a:t>http://www.stranatur.ru/cms_files/Image/baikonur/proton.jpg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- космодром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844824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4"/>
              </a:rPr>
              <a:t>http://www.bmstu.ru/scholars/content/img_gallery/771804588232.jpg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- Байконур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2132856"/>
            <a:ext cx="48893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5"/>
              </a:rPr>
              <a:t>http://www.3dgallery.ru/art/702n6.jpg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- «Восток»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2420888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6"/>
              </a:rPr>
              <a:t>http://alexsnews.com/wp-content/uploads/cosmonaut.jpg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- невесомость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2708920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7"/>
              </a:rPr>
              <a:t>http://qrok.net/uploads/posts/2010-04/thumbs/1270700735_0_25f01_21512a67_xl.jpg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- скафандр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3212976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8"/>
              </a:rPr>
              <a:t>http://www.astroscope.com.ua/lab/wp-content/uploads/2010/08/mars30dwba_400.jpg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- телескоп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51520" y="3789040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9"/>
              </a:rPr>
              <a:t>http://russian7.ru/wp-content/uploads/2013/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- Лайка</a:t>
            </a:r>
            <a:r>
              <a:rPr lang="en-US" dirty="0" smtClean="0"/>
              <a:t>11/4-663x497.jpg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51520" y="4077072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10"/>
              </a:rPr>
              <a:t>http://www.techguide.ru/sites/default/files/images/1/belka-i-strelka-2.jpg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- Белка и Стрелка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1520" y="4581128"/>
            <a:ext cx="7848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11"/>
              </a:rPr>
              <a:t>http://loveopium.ru/content/2011/04/994190e164ac_14C63/2.jpg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- центрифуга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51520" y="4869160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12"/>
              </a:rPr>
              <a:t>http://www.citysmile.org/uploads/posts/20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- орбита</a:t>
            </a:r>
            <a:r>
              <a:rPr lang="en-US" dirty="0" smtClean="0"/>
              <a:t>13-08/1377344918_rpym2cttzpqhwjg.jpeg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http://www.hint4.me/uploads/posts/2013-03/1362405924_1.jpg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251520" y="980728"/>
            <a:ext cx="85689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13"/>
              </a:rPr>
              <a:t>http://www.hint4.me/uploads/posts/2013-03/1362405924_1.jpg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- Вселенная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1520" y="5157192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14"/>
              </a:rPr>
              <a:t>http://portal.etherway.ru/uploads/images/00/00/22/2011/06/09/f0d445.jpg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- </a:t>
            </a:r>
            <a:r>
              <a:rPr lang="ru-RU" dirty="0" err="1" smtClean="0">
                <a:solidFill>
                  <a:srgbClr val="FF0000"/>
                </a:solidFill>
              </a:rPr>
              <a:t>Шаттл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51520" y="188640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15"/>
              </a:rPr>
              <a:t>https://encrypted-tbn3.gstatic.com/images?q=tbn:ANd9GcSFGGJuBxK6Ao5QOTSYhm2kRTtz5Tq0hDrPgr-CB4PN7VwurdB3gIJbSw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- инопланетянин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1048</TotalTime>
  <Words>497</Words>
  <Application>Microsoft Office PowerPoint</Application>
  <PresentationFormat>Экран (4:3)</PresentationFormat>
  <Paragraphs>108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Arial Black</vt:lpstr>
      <vt:lpstr>Calibri</vt:lpstr>
      <vt:lpstr>Тема Office</vt:lpstr>
      <vt:lpstr>ИГРА  </vt:lpstr>
      <vt:lpstr>Презентация PowerPoint</vt:lpstr>
      <vt:lpstr>Презентация PowerPoint</vt:lpstr>
      <vt:lpstr>ВОПРОС 2  </vt:lpstr>
      <vt:lpstr>ВОПРОС 11  </vt:lpstr>
      <vt:lpstr>ВОПРОС 7 </vt:lpstr>
      <vt:lpstr>ВОПРОС 4  </vt:lpstr>
      <vt:lpstr>ВОПРОС 8  </vt:lpstr>
      <vt:lpstr>ВОПРОС 9  </vt:lpstr>
      <vt:lpstr>ВОПРОС 5  </vt:lpstr>
      <vt:lpstr>ВОПРОС 12  </vt:lpstr>
      <vt:lpstr>ВОПРОС 10  </vt:lpstr>
      <vt:lpstr>ВОПРОС 6  </vt:lpstr>
      <vt:lpstr>ВОПРОС 1  </vt:lpstr>
      <vt:lpstr>ВОПРОС 3  </vt:lpstr>
      <vt:lpstr>Ребята, вы очень умны! Игра окончена! Поздравляю с победой!  </vt:lpstr>
      <vt:lpstr>Презентация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Ольга</dc:creator>
  <cp:lastModifiedBy>Пользователь Windows</cp:lastModifiedBy>
  <cp:revision>25</cp:revision>
  <dcterms:created xsi:type="dcterms:W3CDTF">2014-03-26T15:53:19Z</dcterms:created>
  <dcterms:modified xsi:type="dcterms:W3CDTF">2021-04-15T09:58:21Z</dcterms:modified>
</cp:coreProperties>
</file>