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71" r:id="rId3"/>
    <p:sldId id="259" r:id="rId4"/>
    <p:sldId id="272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-105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8507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1928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8937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6083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3282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9423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1667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0405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8808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0247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603328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49272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852757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9384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8320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000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92511-477C-4F36-BD57-156373F5CDF2}" type="datetimeFigureOut">
              <a:rPr lang="ru-RU" smtClean="0"/>
              <a:pPr/>
              <a:t>15.01.2023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CEFB16F-331E-463B-AA8B-D9A0F82C17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6442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3305286"/>
            <a:ext cx="7766936" cy="164630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Роль ключевых слов </a:t>
            </a:r>
            <a:br>
              <a:rPr lang="ru-RU" sz="4800" b="1" dirty="0" smtClean="0">
                <a:solidFill>
                  <a:srgbClr val="002060"/>
                </a:solidFill>
              </a:rPr>
            </a:br>
            <a:r>
              <a:rPr lang="ru-RU" sz="4800" b="1" dirty="0" smtClean="0">
                <a:solidFill>
                  <a:srgbClr val="002060"/>
                </a:solidFill>
              </a:rPr>
              <a:t>в обучении формулированию примеров-иллюстраций в сочинении ЕГЭ </a:t>
            </a:r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r>
              <a:rPr lang="ru-RU" sz="4800" b="1" dirty="0" smtClean="0">
                <a:solidFill>
                  <a:srgbClr val="002060"/>
                </a:solidFill>
              </a:rPr>
              <a:t>по русскому языку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63413" y="5267232"/>
            <a:ext cx="7766936" cy="1096899"/>
          </a:xfrm>
        </p:spPr>
        <p:txBody>
          <a:bodyPr>
            <a:normAutofit/>
          </a:bodyPr>
          <a:lstStyle/>
          <a:p>
            <a:r>
              <a:rPr lang="ru-RU" sz="2800" b="1" dirty="0" err="1" smtClean="0">
                <a:solidFill>
                  <a:srgbClr val="002060"/>
                </a:solidFill>
              </a:rPr>
              <a:t>Красилич</a:t>
            </a:r>
            <a:r>
              <a:rPr lang="ru-RU" sz="2800" b="1" dirty="0" smtClean="0">
                <a:solidFill>
                  <a:srgbClr val="002060"/>
                </a:solidFill>
              </a:rPr>
              <a:t> С.С., </a:t>
            </a:r>
            <a:r>
              <a:rPr lang="ru-RU" sz="2800" b="1" dirty="0" err="1" smtClean="0">
                <a:solidFill>
                  <a:srgbClr val="002060"/>
                </a:solidFill>
              </a:rPr>
              <a:t>Покаленко</a:t>
            </a:r>
            <a:r>
              <a:rPr lang="ru-RU" sz="2800" b="1" dirty="0" smtClean="0">
                <a:solidFill>
                  <a:srgbClr val="002060"/>
                </a:solidFill>
              </a:rPr>
              <a:t> О.В., </a:t>
            </a:r>
          </a:p>
          <a:p>
            <a:r>
              <a:rPr lang="ru-RU" sz="2800" b="1" dirty="0" smtClean="0">
                <a:solidFill>
                  <a:srgbClr val="002060"/>
                </a:solidFill>
              </a:rPr>
              <a:t>МАОУ «Гимназия №16» г. Кунгура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969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868" y="14557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Критерий №2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66376"/>
            <a:ext cx="11510118" cy="3880773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Количество примеров-иллюстраций</a:t>
            </a:r>
          </a:p>
          <a:p>
            <a:r>
              <a:rPr lang="ru-RU" sz="4800" b="1" dirty="0" smtClean="0">
                <a:solidFill>
                  <a:srgbClr val="002060"/>
                </a:solidFill>
              </a:rPr>
              <a:t>Наличие пояснений к примерам-иллюстрациям</a:t>
            </a:r>
          </a:p>
          <a:p>
            <a:r>
              <a:rPr lang="ru-RU" sz="4800" b="1" dirty="0" smtClean="0">
                <a:solidFill>
                  <a:srgbClr val="002060"/>
                </a:solidFill>
              </a:rPr>
              <a:t>Указание смысловой связи между примерами-иллюстрациями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316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609600"/>
            <a:ext cx="10686197" cy="13208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Работа с ключевыми словами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440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609600"/>
            <a:ext cx="10686197" cy="13208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Работа с ключевыми словами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013" y="1637731"/>
            <a:ext cx="11327641" cy="4403631"/>
          </a:xfrm>
        </p:spPr>
        <p:txBody>
          <a:bodyPr>
            <a:noAutofit/>
          </a:bodyPr>
          <a:lstStyle/>
          <a:p>
            <a:r>
              <a:rPr lang="ru-RU" sz="4400" b="1" i="1" u="sng" dirty="0">
                <a:solidFill>
                  <a:srgbClr val="002060"/>
                </a:solidFill>
              </a:rPr>
              <a:t>Ключевые слова </a:t>
            </a:r>
            <a:r>
              <a:rPr lang="ru-RU" sz="4400" b="1" i="1" dirty="0">
                <a:solidFill>
                  <a:srgbClr val="002060"/>
                </a:solidFill>
              </a:rPr>
              <a:t>— это текстовые метки, с помощью которых можно понять основную мысль и сформулировать проблему, над которой размышляет автор, и привести два примера-иллюстрации. </a:t>
            </a:r>
          </a:p>
        </p:txBody>
      </p:sp>
    </p:spTree>
    <p:extLst>
      <p:ext uri="{BB962C8B-B14F-4D97-AF65-F5344CB8AC3E}">
        <p14:creationId xmlns:p14="http://schemas.microsoft.com/office/powerpoint/2010/main" xmlns="" val="104440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013" y="0"/>
            <a:ext cx="10686197" cy="13208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</a:rPr>
              <a:t>Работа с ключевыми словами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012" y="928048"/>
            <a:ext cx="10426889" cy="4403631"/>
          </a:xfrm>
        </p:spPr>
        <p:txBody>
          <a:bodyPr>
            <a:noAutofit/>
          </a:bodyPr>
          <a:lstStyle/>
          <a:p>
            <a:r>
              <a:rPr lang="ru-RU" sz="3200" i="1" dirty="0">
                <a:solidFill>
                  <a:srgbClr val="002060"/>
                </a:solidFill>
              </a:rPr>
              <a:t>Ключевые слова также помогают определить, </a:t>
            </a:r>
            <a:r>
              <a:rPr lang="ru-RU" sz="3600" i="1" dirty="0">
                <a:solidFill>
                  <a:srgbClr val="C00000"/>
                </a:solidFill>
              </a:rPr>
              <a:t>как</a:t>
            </a:r>
            <a:r>
              <a:rPr lang="ru-RU" sz="3200" i="1" dirty="0">
                <a:solidFill>
                  <a:srgbClr val="002060"/>
                </a:solidFill>
              </a:rPr>
              <a:t> связаны между собой примеры-иллюстрации, то есть установить логические отношения между </a:t>
            </a:r>
            <a:r>
              <a:rPr lang="ru-RU" sz="3200" i="1" dirty="0" smtClean="0">
                <a:solidFill>
                  <a:srgbClr val="002060"/>
                </a:solidFill>
              </a:rPr>
              <a:t>ними:</a:t>
            </a:r>
          </a:p>
          <a:p>
            <a:r>
              <a:rPr lang="ru-RU" sz="4000" b="1" i="1" dirty="0" smtClean="0">
                <a:solidFill>
                  <a:srgbClr val="002060"/>
                </a:solidFill>
              </a:rPr>
              <a:t>причинно-следственные   </a:t>
            </a:r>
          </a:p>
          <a:p>
            <a:r>
              <a:rPr lang="ru-RU" sz="4000" b="1" i="1" dirty="0" smtClean="0">
                <a:solidFill>
                  <a:srgbClr val="002060"/>
                </a:solidFill>
              </a:rPr>
              <a:t>пояснительно-дополнительные</a:t>
            </a:r>
          </a:p>
          <a:p>
            <a:r>
              <a:rPr lang="ru-RU" sz="4000" b="1" i="1" dirty="0" smtClean="0">
                <a:solidFill>
                  <a:srgbClr val="002060"/>
                </a:solidFill>
              </a:rPr>
              <a:t>противопоставительные </a:t>
            </a:r>
          </a:p>
          <a:p>
            <a:r>
              <a:rPr lang="ru-RU" sz="4000" b="1" i="1" dirty="0" smtClean="0">
                <a:solidFill>
                  <a:srgbClr val="002060"/>
                </a:solidFill>
              </a:rPr>
              <a:t>сопоставительные </a:t>
            </a:r>
          </a:p>
          <a:p>
            <a:r>
              <a:rPr lang="ru-RU" sz="4000" b="1" i="1" dirty="0" smtClean="0">
                <a:solidFill>
                  <a:srgbClr val="002060"/>
                </a:solidFill>
              </a:rPr>
              <a:t>временного следования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837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0124"/>
            <a:ext cx="12037326" cy="681023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1)Сейчас</a:t>
            </a:r>
            <a:r>
              <a:rPr lang="ru-RU" sz="2400" dirty="0">
                <a:solidFill>
                  <a:srgbClr val="002060"/>
                </a:solidFill>
              </a:rPr>
              <a:t>, где бы я ни жил, у меня нет и в помине той жаркой радостной тяги в город, которая была в юности. (2)Наоборот, я всё чаще и чаще чувствую, что мне не хватает дедушкиного дома</a:t>
            </a:r>
            <a:r>
              <a:rPr lang="ru-RU" sz="2400" dirty="0" smtClean="0">
                <a:solidFill>
                  <a:srgbClr val="002060"/>
                </a:solidFill>
              </a:rPr>
              <a:t>. (</a:t>
            </a:r>
            <a:r>
              <a:rPr lang="ru-RU" sz="2400" dirty="0">
                <a:solidFill>
                  <a:srgbClr val="002060"/>
                </a:solidFill>
              </a:rPr>
              <a:t>3)Может быть, потому, что дедушкиного дома уже нет — старые умерли, а молодые переехали в город или поближе к нему. (4)А когда он был, всё не хватало времени бывать там чаще, я его всё оставлял про запас. (5)И вот теперь там никого нет, и мне кажется, что я ограблен, что какой-то мой главный корень обрублен.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(6)Даже если я там бывал редко, самой своей жизнью, своим очажным дымом, доброй тенью своих деревьев он помогал мне издали, делал меня смелей и уверенней в себе. (7)Я был почти неуязвим, потому что часть моей жизни, моё начало шумело и жило в горах. (8)Когда человек ощущает своё начало и своё продолжение, он щедрей и правильней располагает своей жизнью и его трудней ограбить, потому что он не все свои богатства держит при себе.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(9) Мне не хватает дедушкиного дома с его большим зелёным двором, со старой яблоней (обнимая её ствол, лезла к вершине могучая виноградная лоза), с зелёным шатром грецкого ореха.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(10)Сколько недозрелых яблок посбивали мы с нашей старой яблони, сколько недозрелых орехов, покрытых толстой зеленой кожурой с еще нежной скорлупой, с ещё не загустевшим ядрышком внутри!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(11)Мне не хватает просторной кухни в дедушкином доме с земляным полом, с большим жарким очагом, с длинной тяжёлой скамьей, стоящей у очага. (12)На ней мы сидели по вечерами и слушали бесконечные охотничьи истории или рассказы о разрытых кладах в старых крепостях.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(13)Мне не хватает вечерней переклички женщин с холма на холм, или с котловины в гору, или с горы в ложбину.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(14)Как одинок, как чист женский голос в холодеющем вечернем воздухе!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(15)Я всё чаще и чаще чувствую, как мне не хватает дедушкиного дома.</a:t>
            </a:r>
          </a:p>
          <a:p>
            <a:pPr marL="0" indent="0" algn="r">
              <a:buNone/>
            </a:pPr>
            <a:r>
              <a:rPr lang="ru-RU" dirty="0"/>
              <a:t>(По Ф. Искандеру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743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898" y="259307"/>
            <a:ext cx="10890913" cy="60869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dirty="0"/>
              <a:t>1)Сейчас, где бы я ни жил, у меня нет и в помине той жаркой радостной тяги в город, которая была в юности. (2)Наоборот, я всё чаще и чаще чувствую, что мне не хватает дедушкиного дома.</a:t>
            </a:r>
          </a:p>
          <a:p>
            <a:endParaRPr lang="ru-RU" b="1" dirty="0"/>
          </a:p>
        </p:txBody>
      </p:sp>
      <p:sp>
        <p:nvSpPr>
          <p:cNvPr id="4" name="Овал 3"/>
          <p:cNvSpPr/>
          <p:nvPr/>
        </p:nvSpPr>
        <p:spPr>
          <a:xfrm>
            <a:off x="7383438" y="1064526"/>
            <a:ext cx="1978925" cy="102358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726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898" y="259307"/>
            <a:ext cx="10890913" cy="60869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dirty="0"/>
              <a:t>1)Сейчас, где бы я ни жил, у меня нет и в помине той жаркой радостной тяги в город, которая была в юности. (2)Наоборот, я всё чаще и чаще чувствую, что мне не хватает дедушкиного дома.</a:t>
            </a:r>
          </a:p>
          <a:p>
            <a:endParaRPr lang="ru-RU" b="1" dirty="0"/>
          </a:p>
        </p:txBody>
      </p:sp>
      <p:sp>
        <p:nvSpPr>
          <p:cNvPr id="4" name="Овал 3"/>
          <p:cNvSpPr/>
          <p:nvPr/>
        </p:nvSpPr>
        <p:spPr>
          <a:xfrm>
            <a:off x="7383438" y="1064526"/>
            <a:ext cx="1978925" cy="102358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982640" y="150126"/>
            <a:ext cx="2565778" cy="113276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229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433" y="1746913"/>
            <a:ext cx="9171296" cy="52816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5400" b="1" dirty="0"/>
              <a:t>1)Сейчас, где бы я ни жил, у меня нет и в помине той жаркой радостной тяги в город, которая была в юности. (2)Наоборот, я всё чаще и чаще чувствую, что мне не хватает дедушкиного дома.</a:t>
            </a:r>
          </a:p>
          <a:p>
            <a:endParaRPr lang="ru-RU" b="1" dirty="0"/>
          </a:p>
        </p:txBody>
      </p:sp>
      <p:sp>
        <p:nvSpPr>
          <p:cNvPr id="4" name="Овал 3"/>
          <p:cNvSpPr/>
          <p:nvPr/>
        </p:nvSpPr>
        <p:spPr>
          <a:xfrm>
            <a:off x="7369790" y="2251880"/>
            <a:ext cx="1733267" cy="88710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955345" y="1392073"/>
            <a:ext cx="2565778" cy="113276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59308" y="245157"/>
            <a:ext cx="10577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u="sng" dirty="0" smtClean="0">
                <a:solidFill>
                  <a:srgbClr val="002060"/>
                </a:solidFill>
              </a:rPr>
              <a:t>Что даёт человеку память о детских годах?</a:t>
            </a:r>
            <a:endParaRPr lang="ru-RU" sz="3600" b="1" i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034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433" y="1746913"/>
            <a:ext cx="9171296" cy="52816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5400" b="1" dirty="0"/>
              <a:t>1)Сейчас, где бы я ни жил, у меня нет и в помине той </a:t>
            </a:r>
            <a:r>
              <a:rPr lang="ru-RU" sz="5400" b="1" dirty="0">
                <a:solidFill>
                  <a:srgbClr val="C00000"/>
                </a:solidFill>
              </a:rPr>
              <a:t>жаркой радостной тяги в город</a:t>
            </a:r>
            <a:r>
              <a:rPr lang="ru-RU" sz="5400" b="1" dirty="0"/>
              <a:t>, которая была в юности. (2)Наоборот, я всё чаще и чаще чувствую, что мне не хватает дедушкиного дома.</a:t>
            </a:r>
          </a:p>
          <a:p>
            <a:endParaRPr lang="ru-RU" b="1" dirty="0"/>
          </a:p>
        </p:txBody>
      </p:sp>
      <p:sp>
        <p:nvSpPr>
          <p:cNvPr id="4" name="Овал 3"/>
          <p:cNvSpPr/>
          <p:nvPr/>
        </p:nvSpPr>
        <p:spPr>
          <a:xfrm>
            <a:off x="7369790" y="2251880"/>
            <a:ext cx="1733267" cy="88710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955345" y="1392073"/>
            <a:ext cx="2565778" cy="113276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59308" y="245157"/>
            <a:ext cx="10577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u="sng" dirty="0" smtClean="0">
                <a:solidFill>
                  <a:srgbClr val="002060"/>
                </a:solidFill>
              </a:rPr>
              <a:t>Что даёт человеку память о детских годах?</a:t>
            </a:r>
            <a:endParaRPr lang="ru-RU" sz="3600" b="1" i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820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830" y="232012"/>
            <a:ext cx="10481480" cy="58093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>
                <a:solidFill>
                  <a:srgbClr val="002060"/>
                </a:solidFill>
              </a:rPr>
              <a:t>Писатель обращает наше внимание на то, что главное чувство героя в детстве заключается в </a:t>
            </a:r>
            <a:r>
              <a:rPr lang="ru-RU" sz="3600" dirty="0">
                <a:solidFill>
                  <a:srgbClr val="C00000"/>
                </a:solidFill>
              </a:rPr>
              <a:t>«жаркой радости тяги в город»</a:t>
            </a:r>
            <a:r>
              <a:rPr lang="ru-RU" sz="3600" dirty="0">
                <a:solidFill>
                  <a:srgbClr val="002060"/>
                </a:solidFill>
              </a:rPr>
              <a:t>.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dirty="0">
                <a:solidFill>
                  <a:srgbClr val="002060"/>
                </a:solidFill>
              </a:rPr>
              <a:t>Интерпретируя данную мысль, приходим к пониманию, что это естественное состояние молодого человека, перед которым открыт целый еще не изведанный мир. Именно в это время человек ищет лучшего, ему не с чем сравнивать, нет понимания ценности родного дома, родных людей, ценности воспоминания о детстве. </a:t>
            </a:r>
          </a:p>
        </p:txBody>
      </p:sp>
    </p:spTree>
    <p:extLst>
      <p:ext uri="{BB962C8B-B14F-4D97-AF65-F5344CB8AC3E}">
        <p14:creationId xmlns:p14="http://schemas.microsoft.com/office/powerpoint/2010/main" xmlns="" val="114928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433" y="1746913"/>
            <a:ext cx="9171296" cy="52816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5400" b="1" dirty="0"/>
              <a:t>1)Сейчас, где бы я ни жил, у меня нет и в помине той </a:t>
            </a:r>
            <a:r>
              <a:rPr lang="ru-RU" sz="5400" b="1" dirty="0">
                <a:solidFill>
                  <a:srgbClr val="C00000"/>
                </a:solidFill>
              </a:rPr>
              <a:t>жаркой радостной тяги в город</a:t>
            </a:r>
            <a:r>
              <a:rPr lang="ru-RU" sz="5400" b="1" dirty="0"/>
              <a:t>, которая была в юности. (2)Наоборот, я всё чаще и чаще чувствую, что </a:t>
            </a:r>
            <a:r>
              <a:rPr lang="ru-RU" sz="5400" b="1" dirty="0">
                <a:solidFill>
                  <a:schemeClr val="accent4"/>
                </a:solidFill>
              </a:rPr>
              <a:t>мне не хватает дедушкиного дома</a:t>
            </a:r>
            <a:r>
              <a:rPr lang="ru-RU" sz="5400" b="1" dirty="0"/>
              <a:t>.</a:t>
            </a:r>
          </a:p>
          <a:p>
            <a:endParaRPr lang="ru-RU" b="1" dirty="0"/>
          </a:p>
        </p:txBody>
      </p:sp>
      <p:sp>
        <p:nvSpPr>
          <p:cNvPr id="4" name="Овал 3"/>
          <p:cNvSpPr/>
          <p:nvPr/>
        </p:nvSpPr>
        <p:spPr>
          <a:xfrm>
            <a:off x="7369790" y="2251880"/>
            <a:ext cx="1733267" cy="88710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955345" y="1392073"/>
            <a:ext cx="2565778" cy="113276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59308" y="245157"/>
            <a:ext cx="10577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u="sng" dirty="0" smtClean="0">
                <a:solidFill>
                  <a:srgbClr val="002060"/>
                </a:solidFill>
              </a:rPr>
              <a:t>Что даёт человеку память о детских годах?</a:t>
            </a:r>
            <a:endParaRPr lang="ru-RU" sz="3600" b="1" i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644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071" y="140720"/>
            <a:ext cx="11441878" cy="6341967"/>
          </a:xfrm>
        </p:spPr>
        <p:txBody>
          <a:bodyPr>
            <a:normAutofit lnSpcReduction="10000"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(3)Может быть, потому, что дедушкиного дома уже нет — старые умерли, а молодые переехали в город или поближе к нему. (4)А когда он был, всё не хватало времени бывать там чаще, я его всё оставлял про запас. (5)И вот теперь там никого нет, и мне кажется, что я ограблен, что какой-то мой главный корень обрублен.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981" y="714683"/>
            <a:ext cx="7898027" cy="7592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981" y="5682467"/>
            <a:ext cx="3138985" cy="786571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145071" y="127072"/>
            <a:ext cx="11441878" cy="634196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400" b="1" dirty="0" smtClean="0">
                <a:solidFill>
                  <a:srgbClr val="002060"/>
                </a:solidFill>
              </a:rPr>
              <a:t>(3)Может быть, потому, что </a:t>
            </a:r>
            <a:r>
              <a:rPr lang="ru-RU" sz="4400" b="1" dirty="0" smtClean="0">
                <a:solidFill>
                  <a:schemeClr val="accent4"/>
                </a:solidFill>
              </a:rPr>
              <a:t>дедушкиного дома уже нет </a:t>
            </a:r>
            <a:r>
              <a:rPr lang="ru-RU" sz="4400" b="1" dirty="0" smtClean="0">
                <a:solidFill>
                  <a:srgbClr val="002060"/>
                </a:solidFill>
              </a:rPr>
              <a:t>— старые умерли, а молодые переехали в город или поближе к нему. (4)А когда он был, всё не хватало времени бывать там чаще, я его всё оставлял про запас. (5)И вот теперь там никого нет, и мне кажется, что я</a:t>
            </a:r>
            <a:r>
              <a:rPr lang="ru-RU" sz="4400" b="1" dirty="0" smtClean="0">
                <a:solidFill>
                  <a:schemeClr val="accent4"/>
                </a:solidFill>
              </a:rPr>
              <a:t> ограблен</a:t>
            </a:r>
            <a:r>
              <a:rPr lang="ru-RU" sz="4400" b="1" dirty="0" smtClean="0">
                <a:solidFill>
                  <a:srgbClr val="002060"/>
                </a:solidFill>
              </a:rPr>
              <a:t>, что какой-то мой </a:t>
            </a:r>
            <a:r>
              <a:rPr lang="ru-RU" sz="4400" b="1" dirty="0" smtClean="0">
                <a:solidFill>
                  <a:schemeClr val="accent4"/>
                </a:solidFill>
              </a:rPr>
              <a:t>главный корень обрублен.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981" y="5668819"/>
            <a:ext cx="3138985" cy="7865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8919" y="5013726"/>
            <a:ext cx="5595581" cy="7865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8912" y="4344984"/>
            <a:ext cx="3138985" cy="78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064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364" y="191070"/>
            <a:ext cx="10085696" cy="52407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b="1" dirty="0">
                <a:solidFill>
                  <a:srgbClr val="002060"/>
                </a:solidFill>
              </a:rPr>
              <a:t>(6)Даже если я там </a:t>
            </a:r>
            <a:r>
              <a:rPr lang="ru-RU" sz="4800" b="1" dirty="0">
                <a:solidFill>
                  <a:schemeClr val="accent4"/>
                </a:solidFill>
              </a:rPr>
              <a:t>бывал редко</a:t>
            </a:r>
            <a:r>
              <a:rPr lang="ru-RU" sz="4800" b="1" dirty="0">
                <a:solidFill>
                  <a:srgbClr val="002060"/>
                </a:solidFill>
              </a:rPr>
              <a:t>, самой своей жизнью, своим очажным дымом, доброй тенью своих деревьев он помогал мне издали, </a:t>
            </a:r>
            <a:r>
              <a:rPr lang="ru-RU" sz="4800" b="1" u="sng" dirty="0">
                <a:solidFill>
                  <a:schemeClr val="accent4"/>
                </a:solidFill>
              </a:rPr>
              <a:t>делал меня смелей и уверенней в себе. </a:t>
            </a:r>
          </a:p>
        </p:txBody>
      </p:sp>
    </p:spTree>
    <p:extLst>
      <p:ext uri="{BB962C8B-B14F-4D97-AF65-F5344CB8AC3E}">
        <p14:creationId xmlns:p14="http://schemas.microsoft.com/office/powerpoint/2010/main" xmlns="" val="242994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364" y="191070"/>
            <a:ext cx="10085696" cy="52407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b="1" dirty="0">
                <a:solidFill>
                  <a:srgbClr val="002060"/>
                </a:solidFill>
              </a:rPr>
              <a:t>(6)Даже если я там </a:t>
            </a:r>
            <a:r>
              <a:rPr lang="ru-RU" sz="4800" b="1" dirty="0">
                <a:solidFill>
                  <a:schemeClr val="accent4"/>
                </a:solidFill>
              </a:rPr>
              <a:t>бывал редко</a:t>
            </a:r>
            <a:r>
              <a:rPr lang="ru-RU" sz="4800" b="1" dirty="0">
                <a:solidFill>
                  <a:srgbClr val="002060"/>
                </a:solidFill>
              </a:rPr>
              <a:t>, самой своей жизнью, своим очажным дымом, доброй тенью своих деревьев он помогал мне издали, </a:t>
            </a:r>
            <a:r>
              <a:rPr lang="ru-RU" sz="4800" b="1" u="sng" dirty="0">
                <a:solidFill>
                  <a:schemeClr val="accent4"/>
                </a:solidFill>
              </a:rPr>
              <a:t>делал меня смелей и уверенней в себе.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7379" y="5288340"/>
            <a:ext cx="120646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/>
              <a:t>С появлением опыта пришло понимание жизни.</a:t>
            </a:r>
            <a:endParaRPr lang="ru-RU" sz="4800" b="1" i="1" dirty="0"/>
          </a:p>
        </p:txBody>
      </p:sp>
    </p:spTree>
    <p:extLst>
      <p:ext uri="{BB962C8B-B14F-4D97-AF65-F5344CB8AC3E}">
        <p14:creationId xmlns:p14="http://schemas.microsoft.com/office/powerpoint/2010/main" xmlns="" val="343901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716" y="272955"/>
            <a:ext cx="11122926" cy="57684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400" b="1" dirty="0" smtClean="0"/>
              <a:t>   Таким </a:t>
            </a:r>
            <a:r>
              <a:rPr lang="ru-RU" sz="4400" b="1" dirty="0"/>
              <a:t>образом, интерпретируя текст, мы создаем два  примера-иллюстрации, противопоставленные друг другу,   которые  подводят к пониманию </a:t>
            </a:r>
            <a:r>
              <a:rPr lang="ru-RU" sz="4400" b="1" u="sng" dirty="0"/>
              <a:t>позиции автора </a:t>
            </a:r>
            <a:r>
              <a:rPr lang="ru-RU" sz="4400" b="1" dirty="0"/>
              <a:t>текста: </a:t>
            </a:r>
            <a:r>
              <a:rPr lang="ru-RU" sz="4400" b="1" i="1" dirty="0">
                <a:solidFill>
                  <a:srgbClr val="002060"/>
                </a:solidFill>
              </a:rPr>
              <a:t>детские впечатления, память о тех людях, которые были рядом с тобой в детстве, делают человека увереннее, помогают ему сохранить свою душу</a:t>
            </a:r>
            <a:r>
              <a:rPr lang="ru-RU" sz="44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72659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</TotalTime>
  <Words>1042</Words>
  <Application>Microsoft Office PowerPoint</Application>
  <PresentationFormat>Произвольный</PresentationFormat>
  <Paragraphs>41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Грань</vt:lpstr>
      <vt:lpstr>Роль ключевых слов  в обучении формулированию примеров-иллюстраций в сочинении ЕГЭ  по русскому языку</vt:lpstr>
      <vt:lpstr>Критерий №2</vt:lpstr>
      <vt:lpstr>Работа с ключевыми словами</vt:lpstr>
      <vt:lpstr>Работа с ключевыми словами</vt:lpstr>
      <vt:lpstr>Работа с ключевыми словами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ключевых слов  в обучении формулированию примеров-иллюстраций в сочинении ЕГЭ – 2019 по русскому языку</dc:title>
  <dc:creator>User</dc:creator>
  <cp:lastModifiedBy>User</cp:lastModifiedBy>
  <cp:revision>10</cp:revision>
  <dcterms:created xsi:type="dcterms:W3CDTF">2019-01-20T10:37:42Z</dcterms:created>
  <dcterms:modified xsi:type="dcterms:W3CDTF">2023-01-15T16:04:08Z</dcterms:modified>
</cp:coreProperties>
</file>