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4" name="Google Shape;34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bg>
      <p:bgPr>
        <a:blipFill>
          <a:blip r:embed="rId2">
            <a:alphaModFix amt="93000"/>
          </a:blip>
          <a:stretch>
            <a:fillRect/>
          </a:stretch>
        </a:blip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6" name="Google Shape;46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7" name="Google Shape;47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8" name="Google Shape;48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9" name="Google Shape;49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5" name="Google Shape;55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 amt="81000"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jpg"/><Relationship Id="rId4" Type="http://schemas.openxmlformats.org/officeDocument/2006/relationships/image" Target="../media/image18.jpg"/><Relationship Id="rId5" Type="http://schemas.openxmlformats.org/officeDocument/2006/relationships/image" Target="../media/image4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gif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9.jpg"/><Relationship Id="rId4" Type="http://schemas.openxmlformats.org/officeDocument/2006/relationships/image" Target="../media/image7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Relationship Id="rId4" Type="http://schemas.openxmlformats.org/officeDocument/2006/relationships/image" Target="../media/image8.jpg"/><Relationship Id="rId5" Type="http://schemas.openxmlformats.org/officeDocument/2006/relationships/image" Target="../media/image10.jpg"/><Relationship Id="rId6" Type="http://schemas.openxmlformats.org/officeDocument/2006/relationships/image" Target="../media/image1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/>
          <p:nvPr>
            <p:ph type="ctrTitle"/>
          </p:nvPr>
        </p:nvSpPr>
        <p:spPr>
          <a:xfrm>
            <a:off x="251520" y="1268760"/>
            <a:ext cx="8568952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Comic Sans MS"/>
              <a:buNone/>
            </a:pPr>
            <a:r>
              <a:rPr b="1" lang="ru-RU" sz="66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Конкурс чтецов</a:t>
            </a:r>
            <a:endParaRPr b="1" sz="6600">
              <a:solidFill>
                <a:schemeClr val="dk2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9" name="Google Shape;89;p13"/>
          <p:cNvSpPr txBox="1"/>
          <p:nvPr>
            <p:ph idx="1" type="subTitle"/>
          </p:nvPr>
        </p:nvSpPr>
        <p:spPr>
          <a:xfrm>
            <a:off x="1403648" y="3068960"/>
            <a:ext cx="6400800" cy="11247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7200"/>
              <a:buNone/>
            </a:pPr>
            <a:r>
              <a:rPr b="1" lang="ru-RU" sz="720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Пасха </a:t>
            </a:r>
            <a:endParaRPr b="1" sz="7200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0" name="Google Shape;90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/>
          <p:nvPr/>
        </p:nvSpPr>
        <p:spPr>
          <a:xfrm>
            <a:off x="2195736" y="3645024"/>
            <a:ext cx="3240360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66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Яйца</a:t>
            </a:r>
            <a:r>
              <a:rPr b="1" i="0" lang="ru-RU" sz="4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0" sz="48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22"/>
          <p:cNvSpPr txBox="1"/>
          <p:nvPr/>
        </p:nvSpPr>
        <p:spPr>
          <a:xfrm>
            <a:off x="251520" y="188640"/>
            <a:ext cx="7632848" cy="40324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3600" u="none" cap="none" strike="noStrike">
                <a:solidFill>
                  <a:srgbClr val="DAEEF3"/>
                </a:solidFill>
                <a:latin typeface="Calibri"/>
                <a:ea typeface="Calibri"/>
                <a:cs typeface="Calibri"/>
                <a:sym typeface="Calibri"/>
              </a:rPr>
              <a:t>Красные, синие и расписные,</a:t>
            </a:r>
            <a:endParaRPr/>
          </a:p>
          <a:p>
            <a:pPr indent="-342900" lvl="0" marL="342900" marR="0" rtl="0" algn="l">
              <a:spcBef>
                <a:spcPts val="720"/>
              </a:spcBef>
              <a:spcAft>
                <a:spcPts val="0"/>
              </a:spcAft>
              <a:buNone/>
            </a:pPr>
            <a:r>
              <a:rPr b="1" i="0" lang="ru-RU" sz="3600" u="none" cap="none" strike="noStrike">
                <a:solidFill>
                  <a:srgbClr val="DAEEF3"/>
                </a:solidFill>
                <a:latin typeface="Calibri"/>
                <a:ea typeface="Calibri"/>
                <a:cs typeface="Calibri"/>
                <a:sym typeface="Calibri"/>
              </a:rPr>
              <a:t>Их освящать мы приносим в корзине.</a:t>
            </a:r>
            <a:endParaRPr/>
          </a:p>
          <a:p>
            <a:pPr indent="-342900" lvl="0" marL="342900" marR="0" rtl="0" algn="l">
              <a:spcBef>
                <a:spcPts val="720"/>
              </a:spcBef>
              <a:spcAft>
                <a:spcPts val="0"/>
              </a:spcAft>
              <a:buNone/>
            </a:pPr>
            <a:r>
              <a:rPr b="1" i="0" lang="ru-RU" sz="3600" u="none" cap="none" strike="noStrike">
                <a:solidFill>
                  <a:srgbClr val="DAEEF3"/>
                </a:solidFill>
                <a:latin typeface="Calibri"/>
                <a:ea typeface="Calibri"/>
                <a:cs typeface="Calibri"/>
                <a:sym typeface="Calibri"/>
              </a:rPr>
              <a:t>В играх пасхальных без них никуда.</a:t>
            </a:r>
            <a:endParaRPr/>
          </a:p>
          <a:p>
            <a:pPr indent="-342900" lvl="0" marL="342900" marR="0" rtl="0" algn="l">
              <a:spcBef>
                <a:spcPts val="720"/>
              </a:spcBef>
              <a:spcAft>
                <a:spcPts val="0"/>
              </a:spcAft>
              <a:buNone/>
            </a:pPr>
            <a:r>
              <a:rPr b="1" i="0" lang="ru-RU" sz="3600" u="none" cap="none" strike="noStrike">
                <a:solidFill>
                  <a:srgbClr val="DAEEF3"/>
                </a:solidFill>
                <a:latin typeface="Calibri"/>
                <a:ea typeface="Calibri"/>
                <a:cs typeface="Calibri"/>
                <a:sym typeface="Calibri"/>
              </a:rPr>
              <a:t>Кроме того, это просто еда. </a:t>
            </a:r>
            <a:endParaRPr b="1" i="0" sz="3600" u="none" cap="none" strike="noStrike">
              <a:solidFill>
                <a:srgbClr val="DAEEF3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50" name="Google Shape;150;p2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4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3"/>
          <p:cNvSpPr/>
          <p:nvPr/>
        </p:nvSpPr>
        <p:spPr>
          <a:xfrm>
            <a:off x="1907704" y="3212976"/>
            <a:ext cx="3240360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60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Свеча </a:t>
            </a:r>
            <a:endParaRPr b="1" i="0" sz="48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23"/>
          <p:cNvSpPr txBox="1"/>
          <p:nvPr/>
        </p:nvSpPr>
        <p:spPr>
          <a:xfrm>
            <a:off x="251520" y="188640"/>
            <a:ext cx="7632848" cy="40324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600" u="none" cap="none" strike="noStrike">
              <a:solidFill>
                <a:srgbClr val="DAEEF3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57" name="Google Shape;157;p23"/>
          <p:cNvSpPr/>
          <p:nvPr/>
        </p:nvSpPr>
        <p:spPr>
          <a:xfrm>
            <a:off x="323528" y="260648"/>
            <a:ext cx="8496944" cy="25545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rgbClr val="DAEEF3"/>
                </a:solidFill>
                <a:latin typeface="Comic Sans MS"/>
                <a:ea typeface="Comic Sans MS"/>
                <a:cs typeface="Comic Sans MS"/>
                <a:sym typeface="Comic Sans MS"/>
              </a:rPr>
              <a:t>Когда её зажгут под образами </a:t>
            </a:r>
            <a:br>
              <a:rPr b="1" i="0" lang="ru-RU" sz="4000" u="none" cap="none" strike="noStrike">
                <a:solidFill>
                  <a:srgbClr val="DAEEF3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b="1" i="0" lang="ru-RU" sz="4000" u="none" cap="none" strike="noStrike">
                <a:solidFill>
                  <a:srgbClr val="DAEEF3"/>
                </a:solidFill>
                <a:latin typeface="Comic Sans MS"/>
                <a:ea typeface="Comic Sans MS"/>
                <a:cs typeface="Comic Sans MS"/>
                <a:sym typeface="Comic Sans MS"/>
              </a:rPr>
              <a:t>Она заплачет тихими слезами.</a:t>
            </a:r>
            <a:br>
              <a:rPr b="1" i="0" lang="ru-RU" sz="4000" u="none" cap="none" strike="noStrike">
                <a:solidFill>
                  <a:srgbClr val="DAEEF3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b="1" i="0" lang="ru-RU" sz="4000" u="none" cap="none" strike="noStrike">
                <a:solidFill>
                  <a:srgbClr val="DAEEF3"/>
                </a:solidFill>
                <a:latin typeface="Comic Sans MS"/>
                <a:ea typeface="Comic Sans MS"/>
                <a:cs typeface="Comic Sans MS"/>
                <a:sym typeface="Comic Sans MS"/>
              </a:rPr>
              <a:t>Слеза её светла и горяча —</a:t>
            </a:r>
            <a:br>
              <a:rPr b="1" i="0" lang="ru-RU" sz="4000" u="none" cap="none" strike="noStrike">
                <a:solidFill>
                  <a:srgbClr val="DAEEF3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b="1" i="0" lang="ru-RU" sz="4000" u="none" cap="none" strike="noStrike">
                <a:solidFill>
                  <a:srgbClr val="DAEEF3"/>
                </a:solidFill>
                <a:latin typeface="Comic Sans MS"/>
                <a:ea typeface="Comic Sans MS"/>
                <a:cs typeface="Comic Sans MS"/>
                <a:sym typeface="Comic Sans MS"/>
              </a:rPr>
              <a:t>То белая пасхальная … </a:t>
            </a:r>
            <a:endParaRPr b="1" sz="4000">
              <a:solidFill>
                <a:srgbClr val="DAEEF3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58" name="Google Shape;158;p2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4"/>
          <p:cNvSpPr/>
          <p:nvPr/>
        </p:nvSpPr>
        <p:spPr>
          <a:xfrm>
            <a:off x="1259632" y="3140968"/>
            <a:ext cx="5688632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6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Воистину воскресе! </a:t>
            </a:r>
            <a:endParaRPr b="1" sz="4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4"/>
          <p:cNvSpPr txBox="1"/>
          <p:nvPr/>
        </p:nvSpPr>
        <p:spPr>
          <a:xfrm>
            <a:off x="251520" y="188640"/>
            <a:ext cx="7632848" cy="40324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600" u="none" cap="none" strike="noStrike">
              <a:solidFill>
                <a:srgbClr val="DAEEF3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65" name="Google Shape;165;p24"/>
          <p:cNvSpPr/>
          <p:nvPr/>
        </p:nvSpPr>
        <p:spPr>
          <a:xfrm>
            <a:off x="179512" y="188640"/>
            <a:ext cx="8424936" cy="31700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4000">
                <a:solidFill>
                  <a:srgbClr val="DAEEF3"/>
                </a:solidFill>
                <a:latin typeface="Comic Sans MS"/>
                <a:ea typeface="Comic Sans MS"/>
                <a:cs typeface="Comic Sans MS"/>
                <a:sym typeface="Comic Sans MS"/>
              </a:rPr>
              <a:t>Вместо Здравствуй!»</a:t>
            </a:r>
            <a:br>
              <a:rPr b="1" lang="ru-RU" sz="4000">
                <a:solidFill>
                  <a:srgbClr val="DAEEF3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b="1" lang="ru-RU" sz="4000">
                <a:solidFill>
                  <a:srgbClr val="DAEEF3"/>
                </a:solidFill>
                <a:latin typeface="Comic Sans MS"/>
                <a:ea typeface="Comic Sans MS"/>
                <a:cs typeface="Comic Sans MS"/>
                <a:sym typeface="Comic Sans MS"/>
              </a:rPr>
              <a:t>Мы в дни Пасхи</a:t>
            </a:r>
            <a:br>
              <a:rPr b="1" lang="ru-RU" sz="4000">
                <a:solidFill>
                  <a:srgbClr val="DAEEF3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b="1" lang="ru-RU" sz="4000">
                <a:solidFill>
                  <a:srgbClr val="DAEEF3"/>
                </a:solidFill>
                <a:latin typeface="Comic Sans MS"/>
                <a:ea typeface="Comic Sans MS"/>
                <a:cs typeface="Comic Sans MS"/>
                <a:sym typeface="Comic Sans MS"/>
              </a:rPr>
              <a:t>Говорим: «Христос Воскрес!»</a:t>
            </a:r>
            <a:br>
              <a:rPr b="1" lang="ru-RU" sz="4000">
                <a:solidFill>
                  <a:srgbClr val="DAEEF3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b="1" lang="ru-RU" sz="4000">
                <a:solidFill>
                  <a:srgbClr val="DAEEF3"/>
                </a:solidFill>
                <a:latin typeface="Comic Sans MS"/>
                <a:ea typeface="Comic Sans MS"/>
                <a:cs typeface="Comic Sans MS"/>
                <a:sym typeface="Comic Sans MS"/>
              </a:rPr>
              <a:t>Нам в ответ с добром и лаской</a:t>
            </a:r>
            <a:br>
              <a:rPr b="1" lang="ru-RU" sz="4000">
                <a:solidFill>
                  <a:srgbClr val="DAEEF3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b="1" lang="ru-RU" sz="4000">
                <a:solidFill>
                  <a:srgbClr val="DAEEF3"/>
                </a:solidFill>
                <a:latin typeface="Comic Sans MS"/>
                <a:ea typeface="Comic Sans MS"/>
                <a:cs typeface="Comic Sans MS"/>
                <a:sym typeface="Comic Sans MS"/>
              </a:rPr>
              <a:t>Шлют ... </a:t>
            </a:r>
            <a:endParaRPr b="1" sz="4000">
              <a:solidFill>
                <a:srgbClr val="DAEEF3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66" name="Google Shape;166;p2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 amt="81000"/>
          </a:blip>
          <a:stretch>
            <a:fillRect/>
          </a:stretch>
        </a:blip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gpreview.jpg" id="176" name="Google Shape;176;p26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 rot="1261719">
            <a:off x="4782908" y="652046"/>
            <a:ext cx="4072780" cy="236283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onstola.ru-260695.jpg" id="177" name="Google Shape;177;p26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63688" y="2996952"/>
            <a:ext cx="6480720" cy="36454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Администратор\Desktop\пасха\mqdefault.jpg" id="178" name="Google Shape;178;p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1233591">
            <a:off x="298814" y="532634"/>
            <a:ext cx="4464988" cy="2511556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7"/>
          <p:cNvSpPr txBox="1"/>
          <p:nvPr>
            <p:ph idx="1" type="body"/>
          </p:nvPr>
        </p:nvSpPr>
        <p:spPr>
          <a:xfrm>
            <a:off x="179512" y="620688"/>
            <a:ext cx="8496944" cy="64807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DAEEF3"/>
              </a:buClr>
              <a:buSzPts val="3600"/>
              <a:buNone/>
            </a:pPr>
            <a:r>
              <a:rPr lang="ru-RU" sz="3600">
                <a:solidFill>
                  <a:srgbClr val="DAEEF3"/>
                </a:solidFill>
                <a:latin typeface="Comic Sans MS"/>
                <a:ea typeface="Comic Sans MS"/>
                <a:cs typeface="Comic Sans MS"/>
                <a:sym typeface="Comic Sans MS"/>
              </a:rPr>
              <a:t>Воскресенье за неделю до Пасхи называется:</a:t>
            </a:r>
            <a:endParaRPr sz="3600">
              <a:solidFill>
                <a:srgbClr val="DAEEF3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85" name="Google Shape;185;p27"/>
          <p:cNvSpPr txBox="1"/>
          <p:nvPr>
            <p:ph idx="2" type="body"/>
          </p:nvPr>
        </p:nvSpPr>
        <p:spPr>
          <a:xfrm>
            <a:off x="971600" y="1700808"/>
            <a:ext cx="4040188" cy="26642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600"/>
              <a:buChar char="•"/>
            </a:pPr>
            <a:r>
              <a:rPr b="1" lang="ru-RU" sz="3600">
                <a:solidFill>
                  <a:srgbClr val="FFFF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Цветочное</a:t>
            </a:r>
            <a:endParaRPr/>
          </a:p>
          <a:p>
            <a:pPr indent="-342900" lvl="0" marL="342900" rtl="0" algn="l">
              <a:spcBef>
                <a:spcPts val="720"/>
              </a:spcBef>
              <a:spcAft>
                <a:spcPts val="0"/>
              </a:spcAft>
              <a:buClr>
                <a:srgbClr val="FFFF00"/>
              </a:buClr>
              <a:buSzPts val="3600"/>
              <a:buChar char="•"/>
            </a:pPr>
            <a:r>
              <a:rPr b="1" lang="ru-RU" sz="3600">
                <a:solidFill>
                  <a:srgbClr val="FFFF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Вербное</a:t>
            </a:r>
            <a:endParaRPr/>
          </a:p>
          <a:p>
            <a:pPr indent="-342900" lvl="0" marL="342900" rtl="0" algn="l">
              <a:spcBef>
                <a:spcPts val="720"/>
              </a:spcBef>
              <a:spcAft>
                <a:spcPts val="0"/>
              </a:spcAft>
              <a:buClr>
                <a:srgbClr val="FFFF00"/>
              </a:buClr>
              <a:buSzPts val="3600"/>
              <a:buChar char="•"/>
            </a:pPr>
            <a:r>
              <a:rPr b="1" lang="ru-RU" sz="3600">
                <a:solidFill>
                  <a:srgbClr val="FFFF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Святое </a:t>
            </a:r>
            <a:endParaRPr b="1" sz="3600">
              <a:solidFill>
                <a:srgbClr val="FFFF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cxnSp>
        <p:nvCxnSpPr>
          <p:cNvPr id="186" name="Google Shape;186;p27"/>
          <p:cNvCxnSpPr/>
          <p:nvPr/>
        </p:nvCxnSpPr>
        <p:spPr>
          <a:xfrm>
            <a:off x="323528" y="1412776"/>
            <a:ext cx="8568952" cy="0"/>
          </a:xfrm>
          <a:prstGeom prst="straightConnector1">
            <a:avLst/>
          </a:prstGeom>
          <a:noFill/>
          <a:ln cap="flat" cmpd="sng" w="57150">
            <a:solidFill>
              <a:srgbClr val="DAE5F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7" name="Google Shape;187;p2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8"/>
          <p:cNvSpPr txBox="1"/>
          <p:nvPr>
            <p:ph idx="1" type="body"/>
          </p:nvPr>
        </p:nvSpPr>
        <p:spPr>
          <a:xfrm>
            <a:off x="179512" y="620688"/>
            <a:ext cx="8496944" cy="64807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DAEEF3"/>
              </a:buClr>
              <a:buSzPts val="3600"/>
              <a:buNone/>
            </a:pPr>
            <a:r>
              <a:rPr lang="ru-RU" sz="3600">
                <a:solidFill>
                  <a:srgbClr val="DAEEF3"/>
                </a:solidFill>
                <a:latin typeface="Comic Sans MS"/>
                <a:ea typeface="Comic Sans MS"/>
                <a:cs typeface="Comic Sans MS"/>
                <a:sym typeface="Comic Sans MS"/>
              </a:rPr>
              <a:t>Как называется неделя по празднованию Пасхи?</a:t>
            </a:r>
            <a:endParaRPr sz="3600">
              <a:solidFill>
                <a:srgbClr val="DAEEF3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93" name="Google Shape;193;p28"/>
          <p:cNvSpPr txBox="1"/>
          <p:nvPr>
            <p:ph idx="2" type="body"/>
          </p:nvPr>
        </p:nvSpPr>
        <p:spPr>
          <a:xfrm>
            <a:off x="971600" y="1700808"/>
            <a:ext cx="4824536" cy="26642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600"/>
              <a:buChar char="•"/>
            </a:pPr>
            <a:r>
              <a:rPr b="1" lang="ru-RU" sz="3600">
                <a:solidFill>
                  <a:srgbClr val="FFFF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Пасхальная</a:t>
            </a:r>
            <a:endParaRPr/>
          </a:p>
          <a:p>
            <a:pPr indent="-342900" lvl="0" marL="342900" rtl="0" algn="l">
              <a:spcBef>
                <a:spcPts val="720"/>
              </a:spcBef>
              <a:spcAft>
                <a:spcPts val="0"/>
              </a:spcAft>
              <a:buClr>
                <a:srgbClr val="FFFF00"/>
              </a:buClr>
              <a:buSzPts val="3600"/>
              <a:buChar char="•"/>
            </a:pPr>
            <a:r>
              <a:rPr b="1" lang="ru-RU" sz="3600">
                <a:solidFill>
                  <a:srgbClr val="FFFF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Праздничная</a:t>
            </a:r>
            <a:endParaRPr/>
          </a:p>
          <a:p>
            <a:pPr indent="-342900" lvl="0" marL="342900" rtl="0" algn="l">
              <a:spcBef>
                <a:spcPts val="720"/>
              </a:spcBef>
              <a:spcAft>
                <a:spcPts val="0"/>
              </a:spcAft>
              <a:buClr>
                <a:srgbClr val="FFFF00"/>
              </a:buClr>
              <a:buSzPts val="3600"/>
              <a:buChar char="•"/>
            </a:pPr>
            <a:r>
              <a:rPr b="1" lang="ru-RU" sz="3600">
                <a:solidFill>
                  <a:srgbClr val="FFFF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Светлая седмица</a:t>
            </a:r>
            <a:endParaRPr b="1" sz="3600">
              <a:solidFill>
                <a:srgbClr val="FFFF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cxnSp>
        <p:nvCxnSpPr>
          <p:cNvPr id="194" name="Google Shape;194;p28"/>
          <p:cNvCxnSpPr/>
          <p:nvPr/>
        </p:nvCxnSpPr>
        <p:spPr>
          <a:xfrm>
            <a:off x="323528" y="1412776"/>
            <a:ext cx="8568952" cy="0"/>
          </a:xfrm>
          <a:prstGeom prst="straightConnector1">
            <a:avLst/>
          </a:prstGeom>
          <a:noFill/>
          <a:ln cap="flat" cmpd="sng" w="57150">
            <a:solidFill>
              <a:srgbClr val="DAE5F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5" name="Google Shape;195;p2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9"/>
          <p:cNvSpPr txBox="1"/>
          <p:nvPr>
            <p:ph idx="1" type="body"/>
          </p:nvPr>
        </p:nvSpPr>
        <p:spPr>
          <a:xfrm>
            <a:off x="179512" y="620688"/>
            <a:ext cx="8496944" cy="64807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DAEEF3"/>
              </a:buClr>
              <a:buSzPts val="3600"/>
              <a:buNone/>
            </a:pPr>
            <a:r>
              <a:rPr lang="ru-RU" sz="3600">
                <a:solidFill>
                  <a:srgbClr val="DAEEF3"/>
                </a:solidFill>
                <a:latin typeface="Comic Sans MS"/>
                <a:ea typeface="Comic Sans MS"/>
                <a:cs typeface="Comic Sans MS"/>
                <a:sym typeface="Comic Sans MS"/>
              </a:rPr>
              <a:t>Что освящают в церкви на Пасху?</a:t>
            </a:r>
            <a:endParaRPr sz="3600">
              <a:solidFill>
                <a:srgbClr val="DAEEF3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01" name="Google Shape;201;p29"/>
          <p:cNvSpPr txBox="1"/>
          <p:nvPr>
            <p:ph idx="2" type="body"/>
          </p:nvPr>
        </p:nvSpPr>
        <p:spPr>
          <a:xfrm>
            <a:off x="971600" y="1700808"/>
            <a:ext cx="4824536" cy="26642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600"/>
              <a:buChar char="•"/>
            </a:pPr>
            <a:r>
              <a:rPr b="1" lang="ru-RU" sz="3600">
                <a:solidFill>
                  <a:srgbClr val="FFFF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Творожную пасху</a:t>
            </a:r>
            <a:endParaRPr/>
          </a:p>
          <a:p>
            <a:pPr indent="-342900" lvl="0" marL="342900" rtl="0" algn="l">
              <a:spcBef>
                <a:spcPts val="720"/>
              </a:spcBef>
              <a:spcAft>
                <a:spcPts val="0"/>
              </a:spcAft>
              <a:buClr>
                <a:srgbClr val="FFFF00"/>
              </a:buClr>
              <a:buSzPts val="3600"/>
              <a:buChar char="•"/>
            </a:pPr>
            <a:r>
              <a:rPr b="1" lang="ru-RU" sz="3600">
                <a:solidFill>
                  <a:srgbClr val="FFFF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Куличи</a:t>
            </a:r>
            <a:endParaRPr/>
          </a:p>
          <a:p>
            <a:pPr indent="-342900" lvl="0" marL="342900" rtl="0" algn="l">
              <a:spcBef>
                <a:spcPts val="720"/>
              </a:spcBef>
              <a:spcAft>
                <a:spcPts val="0"/>
              </a:spcAft>
              <a:buClr>
                <a:srgbClr val="FFFF00"/>
              </a:buClr>
              <a:buSzPts val="3600"/>
              <a:buChar char="•"/>
            </a:pPr>
            <a:r>
              <a:rPr b="1" lang="ru-RU" sz="3600">
                <a:solidFill>
                  <a:srgbClr val="FFFF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Яйца </a:t>
            </a:r>
            <a:endParaRPr b="1" sz="3600">
              <a:solidFill>
                <a:srgbClr val="FFFF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cxnSp>
        <p:nvCxnSpPr>
          <p:cNvPr id="202" name="Google Shape;202;p29"/>
          <p:cNvCxnSpPr/>
          <p:nvPr/>
        </p:nvCxnSpPr>
        <p:spPr>
          <a:xfrm>
            <a:off x="323528" y="1412776"/>
            <a:ext cx="8568952" cy="0"/>
          </a:xfrm>
          <a:prstGeom prst="straightConnector1">
            <a:avLst/>
          </a:prstGeom>
          <a:noFill/>
          <a:ln cap="flat" cmpd="sng" w="57150">
            <a:solidFill>
              <a:srgbClr val="DAE5F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03" name="Google Shape;203;p2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0"/>
          <p:cNvSpPr txBox="1"/>
          <p:nvPr>
            <p:ph idx="1" type="body"/>
          </p:nvPr>
        </p:nvSpPr>
        <p:spPr>
          <a:xfrm>
            <a:off x="179512" y="620688"/>
            <a:ext cx="8496944" cy="64807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DAEEF3"/>
              </a:buClr>
              <a:buSzPts val="3600"/>
              <a:buNone/>
            </a:pPr>
            <a:r>
              <a:rPr lang="ru-RU" sz="3600">
                <a:solidFill>
                  <a:srgbClr val="DAEEF3"/>
                </a:solidFill>
                <a:latin typeface="Comic Sans MS"/>
                <a:ea typeface="Comic Sans MS"/>
                <a:cs typeface="Comic Sans MS"/>
                <a:sym typeface="Comic Sans MS"/>
              </a:rPr>
              <a:t>Что называют писанками ?</a:t>
            </a:r>
            <a:endParaRPr sz="3600">
              <a:solidFill>
                <a:srgbClr val="DAEEF3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09" name="Google Shape;209;p30"/>
          <p:cNvSpPr txBox="1"/>
          <p:nvPr>
            <p:ph idx="2" type="body"/>
          </p:nvPr>
        </p:nvSpPr>
        <p:spPr>
          <a:xfrm>
            <a:off x="971600" y="1700808"/>
            <a:ext cx="6048672" cy="26642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600"/>
              <a:buChar char="•"/>
            </a:pPr>
            <a:r>
              <a:rPr b="1" lang="ru-RU" sz="3600">
                <a:solidFill>
                  <a:srgbClr val="FFFF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Расписанную посуду</a:t>
            </a:r>
            <a:endParaRPr/>
          </a:p>
          <a:p>
            <a:pPr indent="-342900" lvl="0" marL="342900" rtl="0" algn="l">
              <a:spcBef>
                <a:spcPts val="720"/>
              </a:spcBef>
              <a:spcAft>
                <a:spcPts val="0"/>
              </a:spcAft>
              <a:buClr>
                <a:srgbClr val="FFFF00"/>
              </a:buClr>
              <a:buSzPts val="3600"/>
              <a:buChar char="•"/>
            </a:pPr>
            <a:r>
              <a:rPr b="1" lang="ru-RU" sz="3600">
                <a:solidFill>
                  <a:srgbClr val="FFFF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Расписанные яйца</a:t>
            </a:r>
            <a:endParaRPr/>
          </a:p>
          <a:p>
            <a:pPr indent="-342900" lvl="0" marL="342900" rtl="0" algn="l">
              <a:spcBef>
                <a:spcPts val="720"/>
              </a:spcBef>
              <a:spcAft>
                <a:spcPts val="0"/>
              </a:spcAft>
              <a:buClr>
                <a:srgbClr val="FFFF00"/>
              </a:buClr>
              <a:buSzPts val="3600"/>
              <a:buChar char="•"/>
            </a:pPr>
            <a:r>
              <a:rPr b="1" lang="ru-RU" sz="3600">
                <a:solidFill>
                  <a:srgbClr val="FFFF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Расписанные игрушки</a:t>
            </a:r>
            <a:endParaRPr b="1" sz="3600">
              <a:solidFill>
                <a:srgbClr val="FFFF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cxnSp>
        <p:nvCxnSpPr>
          <p:cNvPr id="210" name="Google Shape;210;p30"/>
          <p:cNvCxnSpPr/>
          <p:nvPr/>
        </p:nvCxnSpPr>
        <p:spPr>
          <a:xfrm>
            <a:off x="323528" y="1412776"/>
            <a:ext cx="8568952" cy="0"/>
          </a:xfrm>
          <a:prstGeom prst="straightConnector1">
            <a:avLst/>
          </a:prstGeom>
          <a:noFill/>
          <a:ln cap="flat" cmpd="sng" w="57150">
            <a:solidFill>
              <a:srgbClr val="DAE5F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1" name="Google Shape;211;p3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1"/>
          <p:cNvSpPr txBox="1"/>
          <p:nvPr>
            <p:ph idx="1" type="body"/>
          </p:nvPr>
        </p:nvSpPr>
        <p:spPr>
          <a:xfrm>
            <a:off x="179512" y="620688"/>
            <a:ext cx="8496944" cy="64807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DAEEF3"/>
              </a:buClr>
              <a:buSzPts val="3600"/>
              <a:buNone/>
            </a:pPr>
            <a:r>
              <a:rPr lang="ru-RU" sz="3600">
                <a:solidFill>
                  <a:srgbClr val="DAEEF3"/>
                </a:solidFill>
                <a:latin typeface="Comic Sans MS"/>
                <a:ea typeface="Comic Sans MS"/>
                <a:cs typeface="Comic Sans MS"/>
                <a:sym typeface="Comic Sans MS"/>
              </a:rPr>
              <a:t>С какими словами приходит Пасха?</a:t>
            </a:r>
            <a:endParaRPr sz="3600">
              <a:solidFill>
                <a:srgbClr val="DAEEF3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17" name="Google Shape;217;p31"/>
          <p:cNvSpPr txBox="1"/>
          <p:nvPr>
            <p:ph idx="2" type="body"/>
          </p:nvPr>
        </p:nvSpPr>
        <p:spPr>
          <a:xfrm>
            <a:off x="971600" y="1700808"/>
            <a:ext cx="6048672" cy="26642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600"/>
              <a:buChar char="•"/>
            </a:pPr>
            <a:r>
              <a:rPr b="1" lang="ru-RU" sz="3600">
                <a:solidFill>
                  <a:srgbClr val="FFFF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Доброе утро</a:t>
            </a:r>
            <a:endParaRPr/>
          </a:p>
          <a:p>
            <a:pPr indent="-342900" lvl="0" marL="342900" rtl="0" algn="l">
              <a:spcBef>
                <a:spcPts val="720"/>
              </a:spcBef>
              <a:spcAft>
                <a:spcPts val="0"/>
              </a:spcAft>
              <a:buClr>
                <a:srgbClr val="FFFF00"/>
              </a:buClr>
              <a:buSzPts val="3600"/>
              <a:buChar char="•"/>
            </a:pPr>
            <a:r>
              <a:rPr b="1" lang="ru-RU" sz="3600">
                <a:solidFill>
                  <a:srgbClr val="FFFF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Здравствуйте</a:t>
            </a:r>
            <a:endParaRPr/>
          </a:p>
          <a:p>
            <a:pPr indent="-342900" lvl="0" marL="342900" rtl="0" algn="l">
              <a:spcBef>
                <a:spcPts val="720"/>
              </a:spcBef>
              <a:spcAft>
                <a:spcPts val="0"/>
              </a:spcAft>
              <a:buClr>
                <a:srgbClr val="FFFF00"/>
              </a:buClr>
              <a:buSzPts val="3600"/>
              <a:buChar char="•"/>
            </a:pPr>
            <a:r>
              <a:rPr b="1" lang="ru-RU" sz="3600">
                <a:solidFill>
                  <a:srgbClr val="FFFF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Христос воскресе!</a:t>
            </a:r>
            <a:endParaRPr/>
          </a:p>
        </p:txBody>
      </p:sp>
      <p:cxnSp>
        <p:nvCxnSpPr>
          <p:cNvPr id="218" name="Google Shape;218;p31"/>
          <p:cNvCxnSpPr/>
          <p:nvPr/>
        </p:nvCxnSpPr>
        <p:spPr>
          <a:xfrm>
            <a:off x="323528" y="1412776"/>
            <a:ext cx="8568952" cy="0"/>
          </a:xfrm>
          <a:prstGeom prst="straightConnector1">
            <a:avLst/>
          </a:prstGeom>
          <a:noFill/>
          <a:ln cap="flat" cmpd="sng" w="57150">
            <a:solidFill>
              <a:srgbClr val="DAE5F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9" name="Google Shape;219;p3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 amt="81000"/>
          </a:blip>
          <a:stretch>
            <a:fillRect/>
          </a:stretch>
        </a:blip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raditsionnaya-pasha.jpg" id="224" name="Google Shape;224;p3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520" y="260648"/>
            <a:ext cx="6048672" cy="29189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крашанки-728x387.jpg" id="225" name="Google Shape;225;p32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20888" y="3068960"/>
            <a:ext cx="6923112" cy="368028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3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хв.jpg" id="231" name="Google Shape;231;p3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512" y="1052736"/>
            <a:ext cx="8806993" cy="4392488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3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 amt="81000"/>
          </a:blip>
          <a:stretch>
            <a:fillRect/>
          </a:stretch>
        </a:blip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 amt="81000"/>
          </a:blip>
          <a:stretch>
            <a:fillRect/>
          </a:stretch>
        </a:blip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 amt="81000"/>
          </a:blip>
          <a:stretch>
            <a:fillRect/>
          </a:stretch>
        </a:blip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/>
          <p:nvPr>
            <p:ph type="title"/>
          </p:nvPr>
        </p:nvSpPr>
        <p:spPr>
          <a:xfrm>
            <a:off x="457200" y="274638"/>
            <a:ext cx="8229600" cy="7060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Font typeface="Comic Sans MS"/>
              <a:buNone/>
            </a:pPr>
            <a:r>
              <a:rPr b="1" lang="ru-RU" sz="3959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Светлое Христово Воскресение</a:t>
            </a:r>
            <a:endParaRPr b="1" sz="3959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descr="2523302983.jpg" id="116" name="Google Shape;116;p18"/>
          <p:cNvPicPr preferRelativeResize="0"/>
          <p:nvPr>
            <p:ph idx="4294967295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5536" y="931862"/>
            <a:ext cx="8569325" cy="5926138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Администратор\Desktop\пасха\1491901899_pasha-dlya-detej-74.jpg" id="122" name="Google Shape;122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1507452">
            <a:off x="311932" y="612819"/>
            <a:ext cx="3914804" cy="285289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344011_20268thumb650.jpg" id="123" name="Google Shape;123;p19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 rot="1145803">
            <a:off x="4032726" y="3275300"/>
            <a:ext cx="5048410" cy="283487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1.jpg" id="124" name="Google Shape;124;p19"/>
          <p:cNvPicPr preferRelativeResize="0"/>
          <p:nvPr>
            <p:ph idx="1" type="body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3861048"/>
            <a:ext cx="5011072" cy="281872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Администратор\Desktop\пасха\hqdefault.jpg" id="125" name="Google Shape;125;p1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211960" y="116632"/>
            <a:ext cx="4566253" cy="342469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0"/>
          <p:cNvSpPr txBox="1"/>
          <p:nvPr>
            <p:ph type="title"/>
          </p:nvPr>
        </p:nvSpPr>
        <p:spPr>
          <a:xfrm>
            <a:off x="4499992" y="274638"/>
            <a:ext cx="4186808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omic Sans MS"/>
              <a:buNone/>
            </a:pPr>
            <a:r>
              <a:rPr b="1" lang="ru-RU" sz="6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Загадки </a:t>
            </a:r>
            <a:endParaRPr b="1" sz="6000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32" name="Google Shape;132;p20"/>
          <p:cNvSpPr txBox="1"/>
          <p:nvPr>
            <p:ph idx="1" type="body"/>
          </p:nvPr>
        </p:nvSpPr>
        <p:spPr>
          <a:xfrm>
            <a:off x="179512" y="188641"/>
            <a:ext cx="5184576" cy="4104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AF1DD"/>
              </a:buClr>
              <a:buSzPts val="2960"/>
              <a:buNone/>
            </a:pPr>
            <a:r>
              <a:rPr b="1" lang="ru-RU" sz="2960">
                <a:solidFill>
                  <a:srgbClr val="EAF1DD"/>
                </a:solidFill>
                <a:latin typeface="Comic Sans MS"/>
                <a:ea typeface="Comic Sans MS"/>
                <a:cs typeface="Comic Sans MS"/>
                <a:sym typeface="Comic Sans MS"/>
              </a:rPr>
              <a:t>Душа ликует молча,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rgbClr val="EAF1DD"/>
              </a:buClr>
              <a:buSzPts val="2960"/>
              <a:buNone/>
            </a:pPr>
            <a:r>
              <a:rPr b="1" lang="ru-RU" sz="2960">
                <a:solidFill>
                  <a:srgbClr val="EAF1DD"/>
                </a:solidFill>
                <a:latin typeface="Comic Sans MS"/>
                <a:ea typeface="Comic Sans MS"/>
                <a:cs typeface="Comic Sans MS"/>
                <a:sym typeface="Comic Sans MS"/>
              </a:rPr>
              <a:t>Не требуя награды,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rgbClr val="EAF1DD"/>
              </a:buClr>
              <a:buSzPts val="2960"/>
              <a:buNone/>
            </a:pPr>
            <a:r>
              <a:rPr b="1" lang="ru-RU" sz="2960">
                <a:solidFill>
                  <a:srgbClr val="EAF1DD"/>
                </a:solidFill>
                <a:latin typeface="Comic Sans MS"/>
                <a:ea typeface="Comic Sans MS"/>
                <a:cs typeface="Comic Sans MS"/>
                <a:sym typeface="Comic Sans MS"/>
              </a:rPr>
              <a:t>И люди все сегодня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rgbClr val="EAF1DD"/>
              </a:buClr>
              <a:buSzPts val="2960"/>
              <a:buNone/>
            </a:pPr>
            <a:r>
              <a:rPr b="1" lang="ru-RU" sz="2960">
                <a:solidFill>
                  <a:srgbClr val="EAF1DD"/>
                </a:solidFill>
                <a:latin typeface="Comic Sans MS"/>
                <a:ea typeface="Comic Sans MS"/>
                <a:cs typeface="Comic Sans MS"/>
                <a:sym typeface="Comic Sans MS"/>
              </a:rPr>
              <a:t>Улыбчивы, нарядны.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rgbClr val="EAF1DD"/>
              </a:buClr>
              <a:buSzPts val="2960"/>
              <a:buNone/>
            </a:pPr>
            <a:r>
              <a:rPr b="1" lang="ru-RU" sz="2960">
                <a:solidFill>
                  <a:srgbClr val="EAF1DD"/>
                </a:solidFill>
                <a:latin typeface="Comic Sans MS"/>
                <a:ea typeface="Comic Sans MS"/>
                <a:cs typeface="Comic Sans MS"/>
                <a:sym typeface="Comic Sans MS"/>
              </a:rPr>
              <a:t>Кто носится с конфеткой,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rgbClr val="EAF1DD"/>
              </a:buClr>
              <a:buSzPts val="2960"/>
              <a:buNone/>
            </a:pPr>
            <a:r>
              <a:rPr b="1" lang="ru-RU" sz="2960">
                <a:solidFill>
                  <a:srgbClr val="EAF1DD"/>
                </a:solidFill>
                <a:latin typeface="Comic Sans MS"/>
                <a:ea typeface="Comic Sans MS"/>
                <a:cs typeface="Comic Sans MS"/>
                <a:sym typeface="Comic Sans MS"/>
              </a:rPr>
              <a:t>А кто-то и с яйцом,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rgbClr val="EAF1DD"/>
              </a:buClr>
              <a:buSzPts val="2960"/>
              <a:buNone/>
            </a:pPr>
            <a:r>
              <a:rPr b="1" lang="ru-RU" sz="2960">
                <a:solidFill>
                  <a:srgbClr val="EAF1DD"/>
                </a:solidFill>
                <a:latin typeface="Comic Sans MS"/>
                <a:ea typeface="Comic Sans MS"/>
                <a:cs typeface="Comic Sans MS"/>
                <a:sym typeface="Comic Sans MS"/>
              </a:rPr>
              <a:t>Какой сегодня праздник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rgbClr val="EAF1DD"/>
              </a:buClr>
              <a:buSzPts val="2960"/>
              <a:buNone/>
            </a:pPr>
            <a:r>
              <a:rPr b="1" lang="ru-RU" sz="2960">
                <a:solidFill>
                  <a:srgbClr val="EAF1DD"/>
                </a:solidFill>
                <a:latin typeface="Comic Sans MS"/>
                <a:ea typeface="Comic Sans MS"/>
                <a:cs typeface="Comic Sans MS"/>
                <a:sym typeface="Comic Sans MS"/>
              </a:rPr>
              <a:t>Заходит в каждый дом?</a:t>
            </a:r>
            <a:r>
              <a:rPr b="1" lang="ru-RU" sz="2960">
                <a:solidFill>
                  <a:srgbClr val="EAF1DD"/>
                </a:solidFill>
              </a:rPr>
              <a:t> </a:t>
            </a:r>
            <a:endParaRPr b="1" sz="2960">
              <a:solidFill>
                <a:srgbClr val="EAF1DD"/>
              </a:solidFill>
            </a:endParaRPr>
          </a:p>
        </p:txBody>
      </p:sp>
      <p:sp>
        <p:nvSpPr>
          <p:cNvPr id="133" name="Google Shape;133;p20"/>
          <p:cNvSpPr/>
          <p:nvPr/>
        </p:nvSpPr>
        <p:spPr>
          <a:xfrm>
            <a:off x="5436096" y="1556792"/>
            <a:ext cx="2971564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7200" u="none" cap="none" strike="noStrike">
                <a:solidFill>
                  <a:srgbClr val="85B1FF"/>
                </a:solidFill>
                <a:latin typeface="Calibri"/>
                <a:ea typeface="Calibri"/>
                <a:cs typeface="Calibri"/>
                <a:sym typeface="Calibri"/>
              </a:rPr>
              <a:t>Пасха</a:t>
            </a:r>
            <a:endParaRPr b="1" i="0" sz="7200" u="none" cap="none" strike="noStrike">
              <a:solidFill>
                <a:srgbClr val="85B1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/>
          <p:nvPr>
            <p:ph type="title"/>
          </p:nvPr>
        </p:nvSpPr>
        <p:spPr>
          <a:xfrm>
            <a:off x="4957192" y="188640"/>
            <a:ext cx="4186808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omic Sans MS"/>
              <a:buNone/>
            </a:pPr>
            <a:r>
              <a:rPr b="1" lang="ru-RU" sz="6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Загадки </a:t>
            </a:r>
            <a:endParaRPr b="1" sz="6000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40" name="Google Shape;140;p21"/>
          <p:cNvSpPr txBox="1"/>
          <p:nvPr>
            <p:ph idx="1" type="body"/>
          </p:nvPr>
        </p:nvSpPr>
        <p:spPr>
          <a:xfrm>
            <a:off x="179512" y="188641"/>
            <a:ext cx="5184576" cy="4104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EAF1DD"/>
              </a:buClr>
              <a:buSzPts val="3200"/>
              <a:buNone/>
            </a:pPr>
            <a:r>
              <a:rPr b="1" lang="ru-RU">
                <a:solidFill>
                  <a:srgbClr val="EAF1DD"/>
                </a:solidFill>
                <a:latin typeface="Comic Sans MS"/>
                <a:ea typeface="Comic Sans MS"/>
                <a:cs typeface="Comic Sans MS"/>
                <a:sym typeface="Comic Sans MS"/>
              </a:rPr>
              <a:t>Мягкий и румяный,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rgbClr val="EAF1DD"/>
              </a:buClr>
              <a:buSzPts val="3200"/>
              <a:buNone/>
            </a:pPr>
            <a:r>
              <a:rPr b="1" lang="ru-RU">
                <a:solidFill>
                  <a:srgbClr val="EAF1DD"/>
                </a:solidFill>
                <a:latin typeface="Comic Sans MS"/>
                <a:ea typeface="Comic Sans MS"/>
                <a:cs typeface="Comic Sans MS"/>
                <a:sym typeface="Comic Sans MS"/>
              </a:rPr>
              <a:t>Пекут его раз в год,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rgbClr val="EAF1DD"/>
              </a:buClr>
              <a:buSzPts val="3200"/>
              <a:buNone/>
            </a:pPr>
            <a:r>
              <a:rPr b="1" lang="ru-RU">
                <a:solidFill>
                  <a:srgbClr val="EAF1DD"/>
                </a:solidFill>
                <a:latin typeface="Comic Sans MS"/>
                <a:ea typeface="Comic Sans MS"/>
                <a:cs typeface="Comic Sans MS"/>
                <a:sym typeface="Comic Sans MS"/>
              </a:rPr>
              <a:t>Посыпкой посыпают,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rgbClr val="EAF1DD"/>
              </a:buClr>
              <a:buSzPts val="3200"/>
              <a:buNone/>
            </a:pPr>
            <a:r>
              <a:rPr b="1" lang="ru-RU">
                <a:solidFill>
                  <a:srgbClr val="EAF1DD"/>
                </a:solidFill>
                <a:latin typeface="Comic Sans MS"/>
                <a:ea typeface="Comic Sans MS"/>
                <a:cs typeface="Comic Sans MS"/>
                <a:sym typeface="Comic Sans MS"/>
              </a:rPr>
              <a:t>Ну, кто же назовет?</a:t>
            </a:r>
            <a:endParaRPr b="1">
              <a:solidFill>
                <a:srgbClr val="EAF1DD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41" name="Google Shape;141;p21"/>
          <p:cNvSpPr/>
          <p:nvPr/>
        </p:nvSpPr>
        <p:spPr>
          <a:xfrm>
            <a:off x="971600" y="2780928"/>
            <a:ext cx="4320480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60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Пасхальный кулич</a:t>
            </a:r>
            <a:endParaRPr b="1" i="0" sz="60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21"/>
          <p:cNvSpPr txBox="1"/>
          <p:nvPr/>
        </p:nvSpPr>
        <p:spPr>
          <a:xfrm>
            <a:off x="179512" y="188640"/>
            <a:ext cx="5184576" cy="4104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F1DD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EAF1DD"/>
                </a:solidFill>
                <a:latin typeface="Comic Sans MS"/>
                <a:ea typeface="Comic Sans MS"/>
                <a:cs typeface="Comic Sans MS"/>
                <a:sym typeface="Comic Sans MS"/>
              </a:rPr>
              <a:t>Мягкий и румяный,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EAF1DD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EAF1DD"/>
                </a:solidFill>
                <a:latin typeface="Comic Sans MS"/>
                <a:ea typeface="Comic Sans MS"/>
                <a:cs typeface="Comic Sans MS"/>
                <a:sym typeface="Comic Sans MS"/>
              </a:rPr>
              <a:t>Пекут его раз в год,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EAF1DD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EAF1DD"/>
                </a:solidFill>
                <a:latin typeface="Comic Sans MS"/>
                <a:ea typeface="Comic Sans MS"/>
                <a:cs typeface="Comic Sans MS"/>
                <a:sym typeface="Comic Sans MS"/>
              </a:rPr>
              <a:t>Посыпкой посыпают,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EAF1DD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EAF1DD"/>
                </a:solidFill>
                <a:latin typeface="Comic Sans MS"/>
                <a:ea typeface="Comic Sans MS"/>
                <a:cs typeface="Comic Sans MS"/>
                <a:sym typeface="Comic Sans MS"/>
              </a:rPr>
              <a:t>Ну, кто же назовет?</a:t>
            </a:r>
            <a:endParaRPr b="1" i="0" sz="3200" u="none" cap="none" strike="noStrike">
              <a:solidFill>
                <a:srgbClr val="EAF1DD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43" name="Google Shape;143;p2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