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63" r:id="rId5"/>
    <p:sldId id="261" r:id="rId6"/>
    <p:sldId id="264" r:id="rId7"/>
    <p:sldId id="265" r:id="rId8"/>
    <p:sldId id="266" r:id="rId9"/>
    <p:sldId id="267" r:id="rId10"/>
    <p:sldId id="268"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123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A5AEDC-EFDD-4754-B4CD-B9DADA83A13C}" type="datetimeFigureOut">
              <a:rPr lang="ru-RU" smtClean="0"/>
              <a:t>06.02.2021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39367C-AEE4-435E-A3BF-B12B2B23EE6D}" type="slidenum">
              <a:rPr lang="ru-RU" smtClean="0"/>
              <a:t>‹#›</a:t>
            </a:fld>
            <a:endParaRPr lang="ru-RU"/>
          </a:p>
        </p:txBody>
      </p:sp>
    </p:spTree>
    <p:extLst>
      <p:ext uri="{BB962C8B-B14F-4D97-AF65-F5344CB8AC3E}">
        <p14:creationId xmlns:p14="http://schemas.microsoft.com/office/powerpoint/2010/main" val="330514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639367C-AEE4-435E-A3BF-B12B2B23EE6D}" type="slidenum">
              <a:rPr lang="ru-RU" smtClean="0"/>
              <a:t>3</a:t>
            </a:fld>
            <a:endParaRPr lang="ru-RU"/>
          </a:p>
        </p:txBody>
      </p:sp>
    </p:spTree>
    <p:extLst>
      <p:ext uri="{BB962C8B-B14F-4D97-AF65-F5344CB8AC3E}">
        <p14:creationId xmlns:p14="http://schemas.microsoft.com/office/powerpoint/2010/main" val="37449380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06.02.2021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06.02.2021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06.02.2021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06.02.2021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06.02.2021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06.02.2021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06.02.2021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836712"/>
            <a:ext cx="8229600" cy="1872208"/>
          </a:xfrm>
        </p:spPr>
        <p:txBody>
          <a:bodyPr>
            <a:normAutofit/>
          </a:bodyPr>
          <a:lstStyle/>
          <a:p>
            <a:pPr fontAlgn="base"/>
            <a:r>
              <a:rPr lang="ru-RU" sz="1800" b="1" dirty="0">
                <a:latin typeface="Times New Roman" panose="02020603050405020304" pitchFamily="18" charset="0"/>
                <a:cs typeface="Times New Roman" panose="02020603050405020304" pitchFamily="18" charset="0"/>
              </a:rPr>
              <a:t>МУНИЦИПАЛЬНОЕ  БЮДЖЕТНОЕ </a:t>
            </a:r>
            <a:br>
              <a:rPr lang="ru-RU" sz="1800" b="1" dirty="0">
                <a:latin typeface="Times New Roman" panose="02020603050405020304" pitchFamily="18" charset="0"/>
                <a:cs typeface="Times New Roman" panose="02020603050405020304" pitchFamily="18" charset="0"/>
              </a:rPr>
            </a:br>
            <a:r>
              <a:rPr lang="ru-RU" sz="1800" b="1" dirty="0">
                <a:latin typeface="Times New Roman" panose="02020603050405020304" pitchFamily="18" charset="0"/>
                <a:cs typeface="Times New Roman" panose="02020603050405020304" pitchFamily="18" charset="0"/>
              </a:rPr>
              <a:t>ДОШКОЛЬНОЕ ОБРАЗОВАТЕЛЬНОЕ УЧРЕЖДЕНИЕ </a:t>
            </a:r>
            <a:br>
              <a:rPr lang="ru-RU" sz="1800" b="1" dirty="0">
                <a:latin typeface="Times New Roman" panose="02020603050405020304" pitchFamily="18" charset="0"/>
                <a:cs typeface="Times New Roman" panose="02020603050405020304" pitchFamily="18" charset="0"/>
              </a:rPr>
            </a:br>
            <a:r>
              <a:rPr lang="ru-RU" sz="1800" b="1" dirty="0">
                <a:latin typeface="Times New Roman" panose="02020603050405020304" pitchFamily="18" charset="0"/>
                <a:cs typeface="Times New Roman" panose="02020603050405020304" pitchFamily="18" charset="0"/>
              </a:rPr>
              <a:t>ДЕТСКИЙ САД №18  ПОС. ГИРЕЙ</a:t>
            </a:r>
            <a:br>
              <a:rPr lang="ru-RU" sz="1800" b="1" dirty="0">
                <a:latin typeface="Times New Roman" panose="02020603050405020304" pitchFamily="18" charset="0"/>
                <a:cs typeface="Times New Roman" panose="02020603050405020304" pitchFamily="18" charset="0"/>
              </a:rPr>
            </a:br>
            <a:r>
              <a:rPr lang="ru-RU" sz="1800" b="1" dirty="0">
                <a:latin typeface="Times New Roman" panose="02020603050405020304" pitchFamily="18" charset="0"/>
                <a:cs typeface="Times New Roman" panose="02020603050405020304" pitchFamily="18" charset="0"/>
              </a:rPr>
              <a:t>МУНИЦИПАЛЬНОГО ОБРАЗОВАНИЯ </a:t>
            </a:r>
            <a:br>
              <a:rPr lang="ru-RU" sz="1800" b="1" dirty="0">
                <a:latin typeface="Times New Roman" panose="02020603050405020304" pitchFamily="18" charset="0"/>
                <a:cs typeface="Times New Roman" panose="02020603050405020304" pitchFamily="18" charset="0"/>
              </a:rPr>
            </a:br>
            <a:r>
              <a:rPr lang="ru-RU" sz="1800" b="1" dirty="0">
                <a:latin typeface="Times New Roman" panose="02020603050405020304" pitchFamily="18" charset="0"/>
                <a:cs typeface="Times New Roman" panose="02020603050405020304" pitchFamily="18" charset="0"/>
              </a:rPr>
              <a:t>ГУЛЬКЕВИЧЕСКИЙ РАЙОН</a:t>
            </a:r>
            <a:endParaRPr lang="ru-RU" sz="18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457200" y="2708920"/>
            <a:ext cx="8147248" cy="3417243"/>
          </a:xfrm>
        </p:spPr>
        <p:txBody>
          <a:bodyPr/>
          <a:lstStyle/>
          <a:p>
            <a:pPr marL="0" indent="0" algn="ctr">
              <a:buNone/>
            </a:pPr>
            <a:r>
              <a:rPr lang="ru-RU" b="1" dirty="0">
                <a:latin typeface="Times New Roman" panose="02020603050405020304" pitchFamily="18" charset="0"/>
                <a:cs typeface="Times New Roman" panose="02020603050405020304" pitchFamily="18" charset="0"/>
              </a:rPr>
              <a:t>Консультация для родителей:</a:t>
            </a:r>
            <a:endParaRPr lang="ru-RU" dirty="0">
              <a:latin typeface="Times New Roman" panose="02020603050405020304" pitchFamily="18" charset="0"/>
              <a:cs typeface="Times New Roman" panose="02020603050405020304" pitchFamily="18" charset="0"/>
            </a:endParaRPr>
          </a:p>
          <a:p>
            <a:pPr marL="0" indent="0" algn="ctr">
              <a:buNone/>
            </a:pPr>
            <a:r>
              <a:rPr lang="ru-RU" b="1" dirty="0">
                <a:latin typeface="Times New Roman" panose="02020603050405020304" pitchFamily="18" charset="0"/>
                <a:cs typeface="Times New Roman" panose="02020603050405020304" pitchFamily="18" charset="0"/>
              </a:rPr>
              <a:t>Поделки из природного материала </a:t>
            </a:r>
            <a:endParaRPr lang="ru-RU" b="1" dirty="0" smtClean="0">
              <a:latin typeface="Times New Roman" panose="02020603050405020304" pitchFamily="18" charset="0"/>
              <a:cs typeface="Times New Roman" panose="02020603050405020304" pitchFamily="18" charset="0"/>
            </a:endParaRPr>
          </a:p>
          <a:p>
            <a:pPr marL="0" indent="0" algn="ctr">
              <a:buNone/>
            </a:pPr>
            <a:endParaRPr lang="ru-RU" b="1" dirty="0">
              <a:latin typeface="Times New Roman" panose="02020603050405020304" pitchFamily="18" charset="0"/>
              <a:cs typeface="Times New Roman" panose="02020603050405020304" pitchFamily="18" charset="0"/>
            </a:endParaRPr>
          </a:p>
          <a:p>
            <a:pPr marL="0" indent="0" algn="ctr">
              <a:buNone/>
            </a:pPr>
            <a:r>
              <a:rPr lang="ru-RU" b="1" dirty="0" smtClean="0">
                <a:latin typeface="Times New Roman" panose="02020603050405020304" pitchFamily="18" charset="0"/>
                <a:cs typeface="Times New Roman" panose="02020603050405020304" pitchFamily="18" charset="0"/>
              </a:rPr>
              <a:t>Воспитатель:</a:t>
            </a:r>
            <a:br>
              <a:rPr lang="ru-RU" b="1" dirty="0" smtClean="0">
                <a:latin typeface="Times New Roman" panose="02020603050405020304" pitchFamily="18" charset="0"/>
                <a:cs typeface="Times New Roman" panose="02020603050405020304" pitchFamily="18" charset="0"/>
              </a:rPr>
            </a:br>
            <a:r>
              <a:rPr lang="ru-RU" b="1" dirty="0" smtClean="0">
                <a:latin typeface="Times New Roman" panose="02020603050405020304" pitchFamily="18" charset="0"/>
                <a:cs typeface="Times New Roman" panose="02020603050405020304" pitchFamily="18" charset="0"/>
              </a:rPr>
              <a:t>Кондратьева Л.В.</a:t>
            </a:r>
            <a:endParaRPr lang="ru-RU"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018516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1052736"/>
            <a:ext cx="7787208" cy="5073427"/>
          </a:xfrm>
        </p:spPr>
        <p:txBody>
          <a:bodyPr>
            <a:normAutofit lnSpcReduction="10000"/>
          </a:bodyPr>
          <a:lstStyle/>
          <a:p>
            <a:pPr marL="0" indent="0">
              <a:buNone/>
            </a:pPr>
            <a:r>
              <a:rPr lang="ru-RU" sz="3000" b="1" i="1" dirty="0">
                <a:latin typeface="Times New Roman" panose="02020603050405020304" pitchFamily="18" charset="0"/>
                <a:cs typeface="Times New Roman" panose="02020603050405020304" pitchFamily="18" charset="0"/>
              </a:rPr>
              <a:t>Поделки из природного материала дети особенно любят, ведь их можно сотворить из того, что они сами найдут в парке, в поле, в лесу, на морском побережье или в горах. Главное – чтобы хватило фантазии превратить ракушки, гальку, камушки, веточки, сухие плоды, шишки, желуди, каштаны, орехи, семена или соцветия своими руками в нечто необычайное!  К тому же природный материал – самый экологический материал для занятий с детьми.</a:t>
            </a:r>
            <a:r>
              <a:rPr lang="ru-RU" sz="3000" b="1" dirty="0">
                <a:latin typeface="Times New Roman" panose="02020603050405020304" pitchFamily="18" charset="0"/>
                <a:cs typeface="Times New Roman" panose="02020603050405020304" pitchFamily="18" charset="0"/>
              </a:rPr>
              <a:t> </a:t>
            </a:r>
          </a:p>
          <a:p>
            <a:pPr marL="0" indent="0">
              <a:buNone/>
            </a:pP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2697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smtClean="0"/>
              <a:t/>
            </a:r>
            <a:br>
              <a:rPr lang="ru-RU" sz="3200" b="1" dirty="0" smtClean="0"/>
            </a:br>
            <a:r>
              <a:rPr lang="ru-RU" sz="3200" b="1" dirty="0" smtClean="0"/>
              <a:t>Изготовление </a:t>
            </a:r>
            <a:r>
              <a:rPr lang="ru-RU" sz="3200" b="1" dirty="0"/>
              <a:t>поделок из природного материала развивает навыки:</a:t>
            </a:r>
            <a:r>
              <a:rPr lang="ru-RU" sz="3200" dirty="0"/>
              <a:t/>
            </a:r>
            <a:br>
              <a:rPr lang="ru-RU" sz="3200" dirty="0"/>
            </a:br>
            <a:endParaRPr lang="ru-RU" sz="3200" dirty="0"/>
          </a:p>
        </p:txBody>
      </p:sp>
      <p:sp>
        <p:nvSpPr>
          <p:cNvPr id="3" name="Объект 2"/>
          <p:cNvSpPr>
            <a:spLocks noGrp="1"/>
          </p:cNvSpPr>
          <p:nvPr>
            <p:ph idx="1"/>
          </p:nvPr>
        </p:nvSpPr>
        <p:spPr/>
        <p:txBody>
          <a:bodyPr>
            <a:normAutofit fontScale="77500" lnSpcReduction="20000"/>
          </a:bodyPr>
          <a:lstStyle/>
          <a:p>
            <a:pPr lvl="0"/>
            <a:r>
              <a:rPr lang="ru-RU" b="1" dirty="0" smtClean="0">
                <a:solidFill>
                  <a:srgbClr val="002060"/>
                </a:solidFill>
              </a:rPr>
              <a:t>развивает </a:t>
            </a:r>
            <a:r>
              <a:rPr lang="ru-RU" b="1" dirty="0">
                <a:solidFill>
                  <a:srgbClr val="002060"/>
                </a:solidFill>
              </a:rPr>
              <a:t>мелкую моторику;</a:t>
            </a:r>
          </a:p>
          <a:p>
            <a:pPr lvl="0"/>
            <a:r>
              <a:rPr lang="ru-RU" b="1" dirty="0">
                <a:solidFill>
                  <a:srgbClr val="002060"/>
                </a:solidFill>
              </a:rPr>
              <a:t>учит ставить цель и визуализировать ее на протяжении творческого процесса;</a:t>
            </a:r>
          </a:p>
          <a:p>
            <a:pPr lvl="0"/>
            <a:r>
              <a:rPr lang="ru-RU" b="1" dirty="0">
                <a:solidFill>
                  <a:srgbClr val="002060"/>
                </a:solidFill>
              </a:rPr>
              <a:t>экспериментировать и искать оптимальные пути продвижения к цели;</a:t>
            </a:r>
          </a:p>
          <a:p>
            <a:pPr lvl="0"/>
            <a:r>
              <a:rPr lang="ru-RU" b="1" dirty="0">
                <a:solidFill>
                  <a:srgbClr val="002060"/>
                </a:solidFill>
              </a:rPr>
              <a:t>развивает пространственное воображение;</a:t>
            </a:r>
          </a:p>
          <a:p>
            <a:pPr lvl="0"/>
            <a:r>
              <a:rPr lang="ru-RU" b="1" dirty="0">
                <a:solidFill>
                  <a:srgbClr val="002060"/>
                </a:solidFill>
              </a:rPr>
              <a:t>учит видеть цельную вещь в разрозненных элементах;</a:t>
            </a:r>
          </a:p>
          <a:p>
            <a:pPr lvl="0"/>
            <a:r>
              <a:rPr lang="ru-RU" b="1" dirty="0">
                <a:solidFill>
                  <a:srgbClr val="002060"/>
                </a:solidFill>
              </a:rPr>
              <a:t>развивает внимание и аккуратность, терпение и старательность;</a:t>
            </a:r>
          </a:p>
          <a:p>
            <a:pPr lvl="0"/>
            <a:r>
              <a:rPr lang="ru-RU" b="1" dirty="0">
                <a:solidFill>
                  <a:srgbClr val="002060"/>
                </a:solidFill>
              </a:rPr>
              <a:t>пробуждает интерес к творческому конструированию</a:t>
            </a:r>
          </a:p>
          <a:p>
            <a:pPr lvl="0"/>
            <a:r>
              <a:rPr lang="ru-RU" b="1" dirty="0">
                <a:solidFill>
                  <a:srgbClr val="002060"/>
                </a:solidFill>
              </a:rPr>
              <a:t>знакомит с чувством вдохновения;</a:t>
            </a:r>
          </a:p>
          <a:p>
            <a:r>
              <a:rPr lang="ru-RU" b="1" dirty="0">
                <a:solidFill>
                  <a:srgbClr val="002060"/>
                </a:solidFill>
              </a:rPr>
              <a:t>учит бережно относиться к природе.</a:t>
            </a:r>
            <a:endParaRPr lang="ru-RU" b="1" dirty="0">
              <a:solidFill>
                <a:srgbClr val="002060"/>
              </a:solidFill>
            </a:endParaRPr>
          </a:p>
        </p:txBody>
      </p:sp>
    </p:spTree>
    <p:extLst>
      <p:ext uri="{BB962C8B-B14F-4D97-AF65-F5344CB8AC3E}">
        <p14:creationId xmlns:p14="http://schemas.microsoft.com/office/powerpoint/2010/main" val="2093585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Times New Roman" panose="02020603050405020304" pitchFamily="18" charset="0"/>
                <a:cs typeface="Times New Roman" panose="02020603050405020304" pitchFamily="18" charset="0"/>
              </a:rPr>
              <a:t>Веселые камушки</a:t>
            </a:r>
            <a:endParaRPr lang="ru-RU" b="1"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a:xfrm>
            <a:off x="4067944" y="1600200"/>
            <a:ext cx="4618856" cy="4525963"/>
          </a:xfrm>
        </p:spPr>
        <p:txBody>
          <a:bodyPr>
            <a:normAutofit fontScale="85000" lnSpcReduction="20000"/>
          </a:bodyPr>
          <a:lstStyle/>
          <a:p>
            <a:pPr marL="0" indent="0">
              <a:buNone/>
            </a:pPr>
            <a:r>
              <a:rPr lang="ru-RU" b="1" dirty="0" smtClean="0">
                <a:latin typeface="Times New Roman" panose="02020603050405020304" pitchFamily="18" charset="0"/>
                <a:cs typeface="Times New Roman" panose="02020603050405020304" pitchFamily="18" charset="0"/>
              </a:rPr>
              <a:t>Все ребята </a:t>
            </a:r>
            <a:r>
              <a:rPr lang="ru-RU" b="1" dirty="0">
                <a:latin typeface="Times New Roman" panose="02020603050405020304" pitchFamily="18" charset="0"/>
                <a:cs typeface="Times New Roman" panose="02020603050405020304" pitchFamily="18" charset="0"/>
              </a:rPr>
              <a:t>любят собирать </a:t>
            </a:r>
            <a:r>
              <a:rPr lang="ru-RU" b="1" dirty="0" smtClean="0">
                <a:latin typeface="Times New Roman" panose="02020603050405020304" pitchFamily="18" charset="0"/>
                <a:cs typeface="Times New Roman" panose="02020603050405020304" pitchFamily="18" charset="0"/>
              </a:rPr>
              <a:t>камешки</a:t>
            </a:r>
            <a:r>
              <a:rPr lang="ru-RU" b="1" dirty="0">
                <a:latin typeface="Times New Roman" panose="02020603050405020304" pitchFamily="18" charset="0"/>
                <a:cs typeface="Times New Roman" panose="02020603050405020304" pitchFamily="18" charset="0"/>
              </a:rPr>
              <a:t>. Кисточка и краски превратят </a:t>
            </a:r>
            <a:r>
              <a:rPr lang="ru-RU" b="1" dirty="0" smtClean="0">
                <a:latin typeface="Times New Roman" panose="02020603050405020304" pitchFamily="18" charset="0"/>
                <a:cs typeface="Times New Roman" panose="02020603050405020304" pitchFamily="18" charset="0"/>
              </a:rPr>
              <a:t>обычные камни в </a:t>
            </a:r>
            <a:r>
              <a:rPr lang="ru-RU" b="1" dirty="0">
                <a:latin typeface="Times New Roman" panose="02020603050405020304" pitchFamily="18" charset="0"/>
                <a:cs typeface="Times New Roman" panose="02020603050405020304" pitchFamily="18" charset="0"/>
              </a:rPr>
              <a:t>жучка, божью коровку, </a:t>
            </a:r>
            <a:r>
              <a:rPr lang="ru-RU" b="1" dirty="0" smtClean="0">
                <a:latin typeface="Times New Roman" panose="02020603050405020304" pitchFamily="18" charset="0"/>
                <a:cs typeface="Times New Roman" panose="02020603050405020304" pitchFamily="18" charset="0"/>
              </a:rPr>
              <a:t>стрекозу, </a:t>
            </a:r>
            <a:r>
              <a:rPr lang="ru-RU" b="1" dirty="0">
                <a:latin typeface="Times New Roman" panose="02020603050405020304" pitchFamily="18" charset="0"/>
                <a:cs typeface="Times New Roman" panose="02020603050405020304" pitchFamily="18" charset="0"/>
              </a:rPr>
              <a:t>сову или грибок. Сама форма камешка подскажет малышу, какой образ лучше создать. На камешек наносится краска – и образ готов. Камушки между собой склеиваются пластилином. После того, как </a:t>
            </a:r>
            <a:r>
              <a:rPr lang="ru-RU" b="1" dirty="0" smtClean="0">
                <a:latin typeface="Times New Roman" panose="02020603050405020304" pitchFamily="18" charset="0"/>
                <a:cs typeface="Times New Roman" panose="02020603050405020304" pitchFamily="18" charset="0"/>
              </a:rPr>
              <a:t>поделка </a:t>
            </a:r>
            <a:r>
              <a:rPr lang="ru-RU" b="1" dirty="0">
                <a:latin typeface="Times New Roman" panose="02020603050405020304" pitchFamily="18" charset="0"/>
                <a:cs typeface="Times New Roman" panose="02020603050405020304" pitchFamily="18" charset="0"/>
              </a:rPr>
              <a:t>высохнет, для придания блеска покройте его бесцветным лаком.</a:t>
            </a:r>
            <a:endParaRPr lang="ru-RU" b="1" dirty="0">
              <a:latin typeface="Times New Roman" panose="02020603050405020304" pitchFamily="18" charset="0"/>
              <a:cs typeface="Times New Roman" panose="02020603050405020304" pitchFamily="18" charset="0"/>
            </a:endParaRPr>
          </a:p>
        </p:txBody>
      </p:sp>
      <p:pic>
        <p:nvPicPr>
          <p:cNvPr id="1026" name="Picture 2" descr="C:\Users\Юра\Desktop\Новая папка\99ccbd7840d45d8c8c3e23ef05bafdb4.jpg"/>
          <p:cNvPicPr>
            <a:picLocks noGrp="1" noChangeAspect="1" noChangeArrowheads="1"/>
          </p:cNvPicPr>
          <p:nvPr>
            <p:ph sz="half" idx="1"/>
          </p:nvPr>
        </p:nvPicPr>
        <p:blipFill rotWithShape="1">
          <a:blip r:embed="rId2" cstate="print">
            <a:extLst>
              <a:ext uri="{28A0092B-C50C-407E-A947-70E740481C1C}">
                <a14:useLocalDpi xmlns:a14="http://schemas.microsoft.com/office/drawing/2010/main" val="0"/>
              </a:ext>
            </a:extLst>
          </a:blip>
          <a:srcRect l="17259" r="12740" b="13582"/>
          <a:stretch/>
        </p:blipFill>
        <p:spPr bwMode="auto">
          <a:xfrm>
            <a:off x="611560" y="2420888"/>
            <a:ext cx="2721935" cy="31114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086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Times New Roman" panose="02020603050405020304" pitchFamily="18" charset="0"/>
                <a:cs typeface="Times New Roman" panose="02020603050405020304" pitchFamily="18" charset="0"/>
              </a:rPr>
              <a:t>Улитка</a:t>
            </a:r>
            <a:endParaRPr lang="ru-RU" b="1"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p:txBody>
          <a:bodyPr>
            <a:normAutofit fontScale="77500" lnSpcReduction="20000"/>
          </a:bodyPr>
          <a:lstStyle/>
          <a:p>
            <a:pPr marL="0" indent="0">
              <a:buNone/>
            </a:pPr>
            <a:r>
              <a:rPr lang="ru-RU" b="1" dirty="0" smtClean="0">
                <a:latin typeface="Times New Roman" panose="02020603050405020304" pitchFamily="18" charset="0"/>
                <a:cs typeface="Times New Roman" panose="02020603050405020304" pitchFamily="18" charset="0"/>
              </a:rPr>
              <a:t>Собранные с детьми ракушки </a:t>
            </a:r>
            <a:r>
              <a:rPr lang="ru-RU" b="1" dirty="0">
                <a:latin typeface="Times New Roman" panose="02020603050405020304" pitchFamily="18" charset="0"/>
                <a:cs typeface="Times New Roman" panose="02020603050405020304" pitchFamily="18" charset="0"/>
              </a:rPr>
              <a:t>промойте тщательно в проточной воде и подсушите на солнце. Можно покрыть ракушки прозрачным лаком – они будут блестеть как в воде.</a:t>
            </a:r>
          </a:p>
          <a:p>
            <a:pPr marL="0" indent="0">
              <a:buNone/>
            </a:pPr>
            <a:r>
              <a:rPr lang="ru-RU" b="1" dirty="0">
                <a:latin typeface="Times New Roman" panose="02020603050405020304" pitchFamily="18" charset="0"/>
                <a:cs typeface="Times New Roman" panose="02020603050405020304" pitchFamily="18" charset="0"/>
              </a:rPr>
              <a:t>Отберите несколько спирально закрученных раковин. </a:t>
            </a:r>
            <a:endParaRPr lang="ru-RU" b="1" dirty="0" smtClean="0">
              <a:latin typeface="Times New Roman" panose="02020603050405020304" pitchFamily="18" charset="0"/>
              <a:cs typeface="Times New Roman" panose="02020603050405020304" pitchFamily="18" charset="0"/>
            </a:endParaRPr>
          </a:p>
          <a:p>
            <a:pPr marL="0" indent="0">
              <a:buNone/>
            </a:pPr>
            <a:r>
              <a:rPr lang="ru-RU" b="1" dirty="0">
                <a:latin typeface="Times New Roman" panose="02020603050405020304" pitchFamily="18" charset="0"/>
                <a:cs typeface="Times New Roman" panose="02020603050405020304" pitchFamily="18" charset="0"/>
              </a:rPr>
              <a:t>В</a:t>
            </a:r>
            <a:r>
              <a:rPr lang="ru-RU" b="1" dirty="0" smtClean="0">
                <a:latin typeface="Times New Roman" panose="02020603050405020304" pitchFamily="18" charset="0"/>
                <a:cs typeface="Times New Roman" panose="02020603050405020304" pitchFamily="18" charset="0"/>
              </a:rPr>
              <a:t>ылепите из пластилина </a:t>
            </a:r>
            <a:r>
              <a:rPr lang="ru-RU" b="1" dirty="0">
                <a:latin typeface="Times New Roman" panose="02020603050405020304" pitchFamily="18" charset="0"/>
                <a:cs typeface="Times New Roman" panose="02020603050405020304" pitchFamily="18" charset="0"/>
              </a:rPr>
              <a:t>фигурку улитки: голову, рожки, хвост. Закрепите раковину </a:t>
            </a:r>
            <a:r>
              <a:rPr lang="ru-RU" b="1" dirty="0" smtClean="0">
                <a:latin typeface="Times New Roman" panose="02020603050405020304" pitchFamily="18" charset="0"/>
                <a:cs typeface="Times New Roman" panose="02020603050405020304" pitchFamily="18" charset="0"/>
              </a:rPr>
              <a:t>на спине.</a:t>
            </a:r>
          </a:p>
          <a:p>
            <a:pPr marL="0" indent="0">
              <a:buNone/>
            </a:pPr>
            <a:r>
              <a:rPr lang="ru-RU" b="1" dirty="0" smtClean="0">
                <a:latin typeface="Times New Roman" panose="02020603050405020304" pitchFamily="18" charset="0"/>
                <a:cs typeface="Times New Roman" panose="02020603050405020304" pitchFamily="18" charset="0"/>
              </a:rPr>
              <a:t>Улитка готова.</a:t>
            </a:r>
            <a:endParaRPr lang="ru-RU" b="1" dirty="0">
              <a:latin typeface="Times New Roman" panose="02020603050405020304" pitchFamily="18" charset="0"/>
              <a:cs typeface="Times New Roman" panose="02020603050405020304" pitchFamily="18" charset="0"/>
            </a:endParaRPr>
          </a:p>
          <a:p>
            <a:endParaRPr lang="ru-RU" b="1" dirty="0"/>
          </a:p>
        </p:txBody>
      </p:sp>
      <p:pic>
        <p:nvPicPr>
          <p:cNvPr id="2050" name="Picture 2" descr="C:\Users\Юра\Desktop\Новая папка\610052.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57200" y="2335244"/>
            <a:ext cx="4038600" cy="3055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306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Times New Roman" panose="02020603050405020304" pitchFamily="18" charset="0"/>
                <a:cs typeface="Times New Roman" panose="02020603050405020304" pitchFamily="18" charset="0"/>
              </a:rPr>
              <a:t>Зверушки из </a:t>
            </a:r>
            <a:r>
              <a:rPr lang="ru-RU" b="1" dirty="0">
                <a:latin typeface="Times New Roman" panose="02020603050405020304" pitchFamily="18" charset="0"/>
                <a:cs typeface="Times New Roman" panose="02020603050405020304" pitchFamily="18" charset="0"/>
              </a:rPr>
              <a:t>ш</a:t>
            </a:r>
            <a:r>
              <a:rPr lang="ru-RU" b="1" dirty="0" smtClean="0">
                <a:latin typeface="Times New Roman" panose="02020603050405020304" pitchFamily="18" charset="0"/>
                <a:cs typeface="Times New Roman" panose="02020603050405020304" pitchFamily="18" charset="0"/>
              </a:rPr>
              <a:t>ишек</a:t>
            </a:r>
            <a:endParaRPr lang="ru-RU" b="1"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p:txBody>
          <a:bodyPr/>
          <a:lstStyle/>
          <a:p>
            <a:pPr marL="0" indent="0">
              <a:buNone/>
            </a:pPr>
            <a:r>
              <a:rPr lang="ru-RU" b="1" dirty="0" smtClean="0">
                <a:latin typeface="Times New Roman" panose="02020603050405020304" pitchFamily="18" charset="0"/>
                <a:cs typeface="Times New Roman" panose="02020603050405020304" pitchFamily="18" charset="0"/>
              </a:rPr>
              <a:t>Используйте пластилин и не ограничивайте фантазию ребенка. Для этой работы вам понадобятся глазки, которые придадут вашим работам особенно забавный вид.</a:t>
            </a:r>
            <a:endParaRPr lang="ru-RU" b="1" dirty="0">
              <a:latin typeface="Times New Roman" panose="02020603050405020304" pitchFamily="18" charset="0"/>
              <a:cs typeface="Times New Roman" panose="02020603050405020304" pitchFamily="18" charset="0"/>
            </a:endParaRPr>
          </a:p>
        </p:txBody>
      </p:sp>
      <p:pic>
        <p:nvPicPr>
          <p:cNvPr id="3074" name="Picture 2" descr="C:\Users\Юра\Desktop\Новая папка\plastilinovye-igrushki-shishki.jpg"/>
          <p:cNvPicPr>
            <a:picLocks noGrp="1" noChangeAspect="1" noChangeArrowheads="1"/>
          </p:cNvPicPr>
          <p:nvPr>
            <p:ph sz="half" idx="1"/>
          </p:nvPr>
        </p:nvPicPr>
        <p:blipFill rotWithShape="1">
          <a:blip r:embed="rId2">
            <a:extLst>
              <a:ext uri="{28A0092B-C50C-407E-A947-70E740481C1C}">
                <a14:useLocalDpi xmlns:a14="http://schemas.microsoft.com/office/drawing/2010/main" val="0"/>
              </a:ext>
            </a:extLst>
          </a:blip>
          <a:srcRect l="12329" r="11332"/>
          <a:stretch/>
        </p:blipFill>
        <p:spPr bwMode="auto">
          <a:xfrm>
            <a:off x="552893" y="2060848"/>
            <a:ext cx="3423684" cy="3205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623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Times New Roman" panose="02020603050405020304" pitchFamily="18" charset="0"/>
                <a:cs typeface="Times New Roman" panose="02020603050405020304" pitchFamily="18" charset="0"/>
              </a:rPr>
              <a:t>Листочки</a:t>
            </a:r>
            <a:endParaRPr lang="ru-RU" b="1"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a:xfrm>
            <a:off x="4283968" y="1600200"/>
            <a:ext cx="4402832" cy="4525963"/>
          </a:xfrm>
        </p:spPr>
        <p:txBody>
          <a:bodyPr/>
          <a:lstStyle/>
          <a:p>
            <a:pPr marL="0" indent="0">
              <a:buNone/>
            </a:pPr>
            <a:r>
              <a:rPr lang="ru-RU" b="1" dirty="0" smtClean="0">
                <a:latin typeface="Times New Roman" panose="02020603050405020304" pitchFamily="18" charset="0"/>
                <a:cs typeface="Times New Roman" panose="02020603050405020304" pitchFamily="18" charset="0"/>
              </a:rPr>
              <a:t>Ещё один материал, который пригодится нам для работы это листочки. Соберите листья во время прогулки. Используйте </a:t>
            </a:r>
          </a:p>
          <a:p>
            <a:pPr marL="0" indent="0">
              <a:buNone/>
            </a:pPr>
            <a:r>
              <a:rPr lang="ru-RU" b="1" dirty="0" smtClean="0">
                <a:latin typeface="Times New Roman" panose="02020603050405020304" pitchFamily="18" charset="0"/>
                <a:cs typeface="Times New Roman" panose="02020603050405020304" pitchFamily="18" charset="0"/>
              </a:rPr>
              <a:t>клей и лист </a:t>
            </a:r>
          </a:p>
          <a:p>
            <a:pPr marL="0" indent="0">
              <a:buNone/>
            </a:pPr>
            <a:r>
              <a:rPr lang="ru-RU" b="1" dirty="0" smtClean="0">
                <a:latin typeface="Times New Roman" panose="02020603050405020304" pitchFamily="18" charset="0"/>
                <a:cs typeface="Times New Roman" panose="02020603050405020304" pitchFamily="18" charset="0"/>
              </a:rPr>
              <a:t>бумаги для </a:t>
            </a:r>
          </a:p>
          <a:p>
            <a:pPr marL="0" indent="0">
              <a:buNone/>
            </a:pPr>
            <a:r>
              <a:rPr lang="ru-RU" b="1" dirty="0" smtClean="0">
                <a:latin typeface="Times New Roman" panose="02020603050405020304" pitchFamily="18" charset="0"/>
                <a:cs typeface="Times New Roman" panose="02020603050405020304" pitchFamily="18" charset="0"/>
              </a:rPr>
              <a:t>творчества.</a:t>
            </a:r>
            <a:endParaRPr lang="ru-RU" b="1" dirty="0">
              <a:latin typeface="Times New Roman" panose="02020603050405020304" pitchFamily="18" charset="0"/>
              <a:cs typeface="Times New Roman" panose="02020603050405020304" pitchFamily="18" charset="0"/>
            </a:endParaRPr>
          </a:p>
        </p:txBody>
      </p:sp>
      <p:pic>
        <p:nvPicPr>
          <p:cNvPr id="4098" name="Picture 2" descr="C:\Users\Юра\Desktop\Новая папка\Podelki-iz-listev-6.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46392" y="1600200"/>
            <a:ext cx="3860215"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9861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latin typeface="Times New Roman" panose="02020603050405020304" pitchFamily="18" charset="0"/>
                <a:cs typeface="Times New Roman" panose="02020603050405020304" pitchFamily="18" charset="0"/>
              </a:rPr>
              <a:t>Желуди</a:t>
            </a:r>
            <a:endParaRPr lang="ru-RU" b="1" dirty="0">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2"/>
          </p:nvPr>
        </p:nvSpPr>
        <p:spPr/>
        <p:txBody>
          <a:bodyPr/>
          <a:lstStyle/>
          <a:p>
            <a:pPr marL="0" indent="0">
              <a:buNone/>
            </a:pPr>
            <a:r>
              <a:rPr lang="ru-RU" b="1" dirty="0" smtClean="0"/>
              <a:t>Очень удобный, красивый и разнообразный материал для творчества с детьми. Используйте для склеивания пластилин или спички.</a:t>
            </a:r>
            <a:endParaRPr lang="ru-RU" b="1" dirty="0"/>
          </a:p>
        </p:txBody>
      </p:sp>
      <p:pic>
        <p:nvPicPr>
          <p:cNvPr id="5122" name="Picture 2" descr="C:\Users\Юра\Desktop\Новая папка\jeludy3.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23528" y="2420888"/>
            <a:ext cx="4038600" cy="3028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0797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fontScale="77500" lnSpcReduction="20000"/>
          </a:bodyPr>
          <a:lstStyle/>
          <a:p>
            <a:pPr marL="0" indent="0">
              <a:buNone/>
            </a:pPr>
            <a:r>
              <a:rPr lang="ru-RU" b="1" i="1" dirty="0">
                <a:latin typeface="Times New Roman" panose="02020603050405020304" pitchFamily="18" charset="0"/>
                <a:cs typeface="Times New Roman" panose="02020603050405020304" pitchFamily="18" charset="0"/>
              </a:rPr>
              <a:t>Чтобы ребенок понял последовательность работы, следует вначале показать, как изготовить поделку.  После того, как малыш узнал первые азы создания игрушки из природного материала, ему будет достаточно показать рисунок, картинку или фотографию готовой поделки, и он уже с пониманием процесса сможет изготовить ее самостоятельно. Затем ребенку нужно предлагать сделать из природного материала  сказочных персонажей или увиденных зверей в зоопарке. Подобные занятия значительно развивают творческие способности, фантазию и воображение детей.</a:t>
            </a:r>
            <a:endParaRPr lang="ru-RU" b="1" dirty="0">
              <a:latin typeface="Times New Roman" panose="02020603050405020304" pitchFamily="18" charset="0"/>
              <a:cs typeface="Times New Roman" panose="02020603050405020304" pitchFamily="18" charset="0"/>
            </a:endParaRPr>
          </a:p>
          <a:p>
            <a:r>
              <a:rPr lang="ru-RU" dirty="0"/>
              <a:t> </a:t>
            </a:r>
          </a:p>
          <a:p>
            <a:r>
              <a:rPr lang="ru-RU" dirty="0"/>
              <a:t> </a:t>
            </a:r>
          </a:p>
          <a:p>
            <a:endParaRPr lang="ru-RU" dirty="0"/>
          </a:p>
        </p:txBody>
      </p:sp>
    </p:spTree>
    <p:extLst>
      <p:ext uri="{BB962C8B-B14F-4D97-AF65-F5344CB8AC3E}">
        <p14:creationId xmlns:p14="http://schemas.microsoft.com/office/powerpoint/2010/main" val="3163050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ru-RU" b="1" dirty="0" smtClean="0">
                <a:latin typeface="Times New Roman" panose="02020603050405020304" pitchFamily="18" charset="0"/>
                <a:cs typeface="Times New Roman" panose="02020603050405020304" pitchFamily="18" charset="0"/>
              </a:rPr>
              <a:t>Спасибо за внимание.</a:t>
            </a:r>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715959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355</Words>
  <Application>Microsoft Office PowerPoint</Application>
  <PresentationFormat>Экран (4:3)</PresentationFormat>
  <Paragraphs>37</Paragraphs>
  <Slides>10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МУНИЦИПАЛЬНОЕ  БЮДЖЕТНОЕ  ДОШКОЛЬНОЕ ОБРАЗОВАТЕЛЬНОЕ УЧРЕЖДЕНИЕ  ДЕТСКИЙ САД №18  ПОС. ГИРЕЙ МУНИЦИПАЛЬНОГО ОБРАЗОВАНИЯ  ГУЛЬКЕВИЧЕСКИЙ РАЙОН</vt:lpstr>
      <vt:lpstr>Презентация PowerPoint</vt:lpstr>
      <vt:lpstr> Изготовление поделок из природного материала развивает навыки: </vt:lpstr>
      <vt:lpstr>Веселые камушки</vt:lpstr>
      <vt:lpstr>Улитка</vt:lpstr>
      <vt:lpstr>Зверушки из шишек</vt:lpstr>
      <vt:lpstr>Листочки</vt:lpstr>
      <vt:lpstr>Желуди</vt:lpstr>
      <vt:lpstr>Презентация PowerPoint</vt:lpstr>
      <vt:lpstr>Спасибо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БЮДЖЕТНОЕ  ДОШКОЛЬНОЕ ОБРАЗОВАТЕЛЬНОЕ УЧРЕЖДЕНИЕ  ДЕТСКИЙ САД №18  ПОС. ГИРЕЙ МУНИЦИПАЛЬНОГО ОБРАЗОВАНИЯ  ГУЛЬКЕВИЧЕСКИЙ РАЙОН</dc:title>
  <dc:creator>Юра</dc:creator>
  <cp:lastModifiedBy>Юра</cp:lastModifiedBy>
  <cp:revision>18</cp:revision>
  <dcterms:created xsi:type="dcterms:W3CDTF">2021-02-06T14:13:50Z</dcterms:created>
  <dcterms:modified xsi:type="dcterms:W3CDTF">2021-02-06T15:04:42Z</dcterms:modified>
</cp:coreProperties>
</file>