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21"/>
  </p:notesMasterIdLst>
  <p:sldIdLst>
    <p:sldId id="305" r:id="rId2"/>
    <p:sldId id="308" r:id="rId3"/>
    <p:sldId id="256" r:id="rId4"/>
    <p:sldId id="293" r:id="rId5"/>
    <p:sldId id="288" r:id="rId6"/>
    <p:sldId id="289" r:id="rId7"/>
    <p:sldId id="294" r:id="rId8"/>
    <p:sldId id="307" r:id="rId9"/>
    <p:sldId id="298" r:id="rId10"/>
    <p:sldId id="299" r:id="rId11"/>
    <p:sldId id="287" r:id="rId12"/>
    <p:sldId id="296" r:id="rId13"/>
    <p:sldId id="275" r:id="rId14"/>
    <p:sldId id="260" r:id="rId15"/>
    <p:sldId id="301" r:id="rId16"/>
    <p:sldId id="302" r:id="rId17"/>
    <p:sldId id="300" r:id="rId18"/>
    <p:sldId id="306" r:id="rId19"/>
    <p:sldId id="304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38B"/>
    <a:srgbClr val="CADE50"/>
    <a:srgbClr val="98E0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294" y="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FB8E4-64D3-490A-AD5E-A8BF0949C039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99F5BF-B151-4123-B985-1B289C58E2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1444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99F5BF-B151-4123-B985-1B289C58E2BA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9C352-A4D8-434D-9AAC-C87BFAB7F34E}" type="datetimeFigureOut">
              <a:rPr lang="ru-RU"/>
              <a:pPr>
                <a:defRPr/>
              </a:pPr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EC71B-8DD3-4190-BEC1-DA6285B79D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B18BD5-A36C-4F7A-8E7F-6DA9CC733234}" type="datetimeFigureOut">
              <a:rPr lang="ru-RU"/>
              <a:pPr>
                <a:defRPr/>
              </a:pPr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18A03-A05A-4546-80D0-5347BB7E70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2FE66-78F2-4CE0-8542-8FAB26C813F1}" type="datetimeFigureOut">
              <a:rPr lang="ru-RU"/>
              <a:pPr>
                <a:defRPr/>
              </a:pPr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FF3B1-00E7-4DFA-AD0C-F991A7B8AA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EF730-1FB8-4D85-AD26-E27CE2D7C1D3}" type="datetimeFigureOut">
              <a:rPr lang="ru-RU"/>
              <a:pPr>
                <a:defRPr/>
              </a:pPr>
              <a:t>10.02.2022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0FA81D-255D-4A83-9B16-E6F4E0867F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F3A49-BCAA-45C7-A32A-983BAEA74ACF}" type="datetimeFigureOut">
              <a:rPr lang="ru-RU"/>
              <a:pPr>
                <a:defRPr/>
              </a:pPr>
              <a:t>10.02.2022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E66AB-5F00-4A7F-9C3F-BF21D09909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CBFDC-1796-4442-BF45-CE807A98D134}" type="datetimeFigureOut">
              <a:rPr lang="ru-RU"/>
              <a:pPr>
                <a:defRPr/>
              </a:pPr>
              <a:t>10.02.2022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08F8E-A63B-4753-A935-37AF6654B4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E1AC2-622A-41D5-9006-336C36AF3AFA}" type="datetimeFigureOut">
              <a:rPr lang="ru-RU"/>
              <a:pPr>
                <a:defRPr/>
              </a:pPr>
              <a:t>10.02.2022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1FEE2-52CD-4ACB-A4FC-46A0D7932F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A78F1E-AD91-4687-8B2E-D365CB6842EF}" type="datetimeFigureOut">
              <a:rPr lang="ru-RU"/>
              <a:pPr>
                <a:defRPr/>
              </a:pPr>
              <a:t>10.02.2022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57D91-3BE0-44A8-98FC-420EE299D3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E58A8-5E02-46CA-BB1F-044339B7F952}" type="datetimeFigureOut">
              <a:rPr lang="ru-RU"/>
              <a:pPr>
                <a:defRPr/>
              </a:pPr>
              <a:t>10.02.2022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6F56B-3B90-4676-8368-9196D91FFF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0D7E5-C1EB-4B59-BF06-7317EA5DA6A5}" type="datetimeFigureOut">
              <a:rPr lang="ru-RU"/>
              <a:pPr>
                <a:defRPr/>
              </a:pPr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06565-8BB9-4F1B-B707-43BE855D42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A9509-3C83-4BAC-A53B-1F68D88008C2}" type="datetimeFigureOut">
              <a:rPr lang="ru-RU"/>
              <a:pPr>
                <a:defRPr/>
              </a:pPr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FB873-F662-4252-A093-E55A102CF8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DDADD52-948E-488C-B0F9-F4CEA7651E20}" type="datetimeFigureOut">
              <a:rPr lang="ru-RU"/>
              <a:pPr>
                <a:defRPr/>
              </a:pPr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D244268-77FD-41B4-B1D5-28F36EF8ED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irinasakun\Desktop\&#1047;&#1072;&#1074;&#1091;&#1095;%20&#1085;&#1072;%20&#1091;&#1088;&#1086;&#1082;\&#1043;&#1080;&#1084;&#1085;%20&#1056;&#1086;&#1089;&#1089;&#1080;&#1080;.mp3" TargetMode="Externa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404665"/>
            <a:ext cx="7342584" cy="319578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Урок русского языка </a:t>
            </a:r>
            <a:br>
              <a:rPr lang="ru-RU" dirty="0" smtClean="0"/>
            </a:br>
            <a:r>
              <a:rPr lang="ru-RU" dirty="0" smtClean="0"/>
              <a:t>в 6 классе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39952" y="6309320"/>
            <a:ext cx="1872208" cy="36004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sz="1800" dirty="0" smtClean="0"/>
              <a:t>2022 год</a:t>
            </a:r>
            <a:endParaRPr lang="ru-RU" sz="1800" dirty="0"/>
          </a:p>
        </p:txBody>
      </p:sp>
      <p:sp>
        <p:nvSpPr>
          <p:cNvPr id="4" name="TextBox 3"/>
          <p:cNvSpPr txBox="1"/>
          <p:nvPr/>
        </p:nvSpPr>
        <p:spPr>
          <a:xfrm>
            <a:off x="4499992" y="4653136"/>
            <a:ext cx="4290855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just"/>
            <a:r>
              <a:rPr lang="ru-RU" dirty="0" smtClean="0"/>
              <a:t>Составитель: </a:t>
            </a:r>
            <a:r>
              <a:rPr lang="ru-RU" dirty="0" err="1" smtClean="0"/>
              <a:t>Сакун</a:t>
            </a:r>
            <a:r>
              <a:rPr lang="ru-RU" dirty="0" smtClean="0"/>
              <a:t> Ирина Викторовна </a:t>
            </a:r>
          </a:p>
          <a:p>
            <a:pPr algn="just"/>
            <a:r>
              <a:rPr lang="ru-RU" dirty="0" smtClean="0"/>
              <a:t>Учитель русского языка и литературы </a:t>
            </a:r>
          </a:p>
          <a:p>
            <a:pPr algn="just"/>
            <a:r>
              <a:rPr lang="ru-RU" dirty="0" smtClean="0"/>
              <a:t>ГБОУ школы № 3 Петроградского района</a:t>
            </a:r>
          </a:p>
          <a:p>
            <a:pPr algn="just"/>
            <a:r>
              <a:rPr lang="ru-RU" dirty="0" smtClean="0"/>
              <a:t>г. Санкт-Петербурга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Орфографическая разминка </a:t>
            </a:r>
            <a:r>
              <a:rPr lang="ru-RU" sz="3200" dirty="0" smtClean="0"/>
              <a:t>(устно)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ru-RU" dirty="0" smtClean="0"/>
              <a:t> </a:t>
            </a:r>
            <a:r>
              <a:rPr lang="ru-RU" sz="3600" dirty="0" err="1" smtClean="0">
                <a:solidFill>
                  <a:srgbClr val="FF0000"/>
                </a:solidFill>
              </a:rPr>
              <a:t>н</a:t>
            </a:r>
            <a:r>
              <a:rPr lang="ru-RU" sz="3600" dirty="0" smtClean="0">
                <a:solidFill>
                  <a:srgbClr val="FF0000"/>
                </a:solidFill>
              </a:rPr>
              <a:t>  ? </a:t>
            </a:r>
            <a:r>
              <a:rPr lang="ru-RU" sz="3600" dirty="0" err="1" smtClean="0">
                <a:solidFill>
                  <a:srgbClr val="FF0000"/>
                </a:solidFill>
              </a:rPr>
              <a:t>нн</a:t>
            </a:r>
            <a:endParaRPr lang="ru-RU" sz="3600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dirty="0" smtClean="0"/>
              <a:t>1. </a:t>
            </a:r>
            <a:r>
              <a:rPr lang="ru-RU" dirty="0" err="1" smtClean="0"/>
              <a:t>Овся</a:t>
            </a:r>
            <a:r>
              <a:rPr lang="ru-RU" dirty="0" smtClean="0"/>
              <a:t>…</a:t>
            </a:r>
            <a:r>
              <a:rPr lang="ru-RU" dirty="0" err="1" smtClean="0"/>
              <a:t>ое</a:t>
            </a:r>
            <a:r>
              <a:rPr lang="ru-RU" dirty="0" smtClean="0"/>
              <a:t> печенье</a:t>
            </a:r>
          </a:p>
          <a:p>
            <a:pPr>
              <a:buNone/>
            </a:pPr>
            <a:r>
              <a:rPr lang="ru-RU" dirty="0" smtClean="0"/>
              <a:t>2. </a:t>
            </a:r>
            <a:r>
              <a:rPr lang="ru-RU" dirty="0" err="1" smtClean="0"/>
              <a:t>карти</a:t>
            </a:r>
            <a:r>
              <a:rPr lang="ru-RU" dirty="0" smtClean="0"/>
              <a:t>…</a:t>
            </a:r>
            <a:r>
              <a:rPr lang="ru-RU" dirty="0" err="1" smtClean="0"/>
              <a:t>ая</a:t>
            </a:r>
            <a:r>
              <a:rPr lang="ru-RU" dirty="0" smtClean="0"/>
              <a:t> галерея</a:t>
            </a:r>
          </a:p>
          <a:p>
            <a:pPr>
              <a:buNone/>
            </a:pPr>
            <a:r>
              <a:rPr lang="ru-RU" dirty="0" smtClean="0"/>
              <a:t>3. ветре…</a:t>
            </a:r>
            <a:r>
              <a:rPr lang="ru-RU" dirty="0" err="1" smtClean="0"/>
              <a:t>ая</a:t>
            </a:r>
            <a:r>
              <a:rPr lang="ru-RU" dirty="0" smtClean="0"/>
              <a:t> погода</a:t>
            </a:r>
          </a:p>
          <a:p>
            <a:pPr>
              <a:buNone/>
            </a:pPr>
            <a:r>
              <a:rPr lang="ru-RU" dirty="0" smtClean="0"/>
              <a:t>4. </a:t>
            </a:r>
            <a:r>
              <a:rPr lang="ru-RU" dirty="0" err="1" smtClean="0"/>
              <a:t>оловя</a:t>
            </a:r>
            <a:r>
              <a:rPr lang="ru-RU" dirty="0" smtClean="0"/>
              <a:t>…</a:t>
            </a:r>
            <a:r>
              <a:rPr lang="ru-RU" dirty="0" err="1" smtClean="0"/>
              <a:t>ый</a:t>
            </a:r>
            <a:r>
              <a:rPr lang="ru-RU" dirty="0" smtClean="0"/>
              <a:t> солдатик</a:t>
            </a:r>
          </a:p>
          <a:p>
            <a:pPr>
              <a:buNone/>
            </a:pPr>
            <a:r>
              <a:rPr lang="ru-RU" dirty="0" smtClean="0"/>
              <a:t>5. лебеди…</a:t>
            </a:r>
            <a:r>
              <a:rPr lang="ru-RU" dirty="0" err="1" smtClean="0"/>
              <a:t>ая</a:t>
            </a:r>
            <a:r>
              <a:rPr lang="ru-RU" dirty="0" smtClean="0"/>
              <a:t> песня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Не с ИП</a:t>
            </a: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(Не)</a:t>
            </a:r>
            <a:r>
              <a:rPr lang="ru-RU" dirty="0" err="1" smtClean="0">
                <a:solidFill>
                  <a:schemeClr val="tx1"/>
                </a:solidFill>
              </a:rPr>
              <a:t>лепый</a:t>
            </a:r>
            <a:r>
              <a:rPr lang="ru-RU" dirty="0" smtClean="0">
                <a:solidFill>
                  <a:schemeClr val="tx1"/>
                </a:solidFill>
              </a:rPr>
              <a:t> вопрос</a:t>
            </a: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(Не)глубокий овраг</a:t>
            </a: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(Не)широкая , а узкая</a:t>
            </a: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Далеко (не)удачный ответ</a:t>
            </a: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(не)интересный фильм</a:t>
            </a:r>
          </a:p>
          <a:p>
            <a:pPr algn="ctr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88024" y="1556792"/>
            <a:ext cx="3744416" cy="345638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800" b="1" dirty="0" smtClean="0">
                <a:solidFill>
                  <a:schemeClr val="tx2">
                    <a:satMod val="130000"/>
                  </a:schemeClr>
                </a:solidFill>
                <a:latin typeface="Arial" pitchFamily="34" charset="0"/>
                <a:cs typeface="Arial" pitchFamily="34" charset="0"/>
              </a:rPr>
              <a:t> 07  02 22</a:t>
            </a:r>
            <a:br>
              <a:rPr lang="ru-RU" sz="4800" b="1" dirty="0" smtClean="0">
                <a:solidFill>
                  <a:schemeClr val="tx2">
                    <a:satMod val="13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n-US" sz="4800" b="1" dirty="0" smtClean="0">
                <a:solidFill>
                  <a:schemeClr val="tx2">
                    <a:satMod val="130000"/>
                  </a:schemeClr>
                </a:solidFill>
                <a:latin typeface="Arial" pitchFamily="34" charset="0"/>
                <a:cs typeface="Arial" pitchFamily="34" charset="0"/>
              </a:rPr>
              <a:t>XXIV</a:t>
            </a:r>
            <a:r>
              <a:rPr lang="ru-RU" sz="4800" b="1" dirty="0" smtClean="0">
                <a:solidFill>
                  <a:schemeClr val="tx2">
                    <a:satMod val="13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4800" b="1" dirty="0" smtClean="0">
                <a:solidFill>
                  <a:schemeClr val="tx2">
                    <a:satMod val="13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n-US" sz="4800" b="1" dirty="0" smtClean="0">
                <a:solidFill>
                  <a:schemeClr val="tx2">
                    <a:satMod val="130000"/>
                  </a:schemeClr>
                </a:solidFill>
                <a:latin typeface="Arial" pitchFamily="34" charset="0"/>
                <a:cs typeface="Arial" pitchFamily="34" charset="0"/>
              </a:rPr>
              <a:t>203</a:t>
            </a:r>
            <a:br>
              <a:rPr lang="en-US" sz="4800" b="1" dirty="0" smtClean="0">
                <a:solidFill>
                  <a:schemeClr val="tx2">
                    <a:satMod val="13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n-US" sz="4800" b="1" dirty="0" smtClean="0">
                <a:solidFill>
                  <a:schemeClr val="tx2">
                    <a:satMod val="130000"/>
                  </a:schemeClr>
                </a:solidFill>
                <a:latin typeface="Arial" pitchFamily="34" charset="0"/>
                <a:cs typeface="Arial" pitchFamily="34" charset="0"/>
              </a:rPr>
              <a:t>15</a:t>
            </a:r>
            <a:endParaRPr lang="ru-RU" sz="4800" b="1" dirty="0">
              <a:solidFill>
                <a:schemeClr val="tx2">
                  <a:satMod val="13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652120" y="3886200"/>
            <a:ext cx="1656184" cy="62292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 smtClean="0"/>
          </a:p>
        </p:txBody>
      </p:sp>
      <p:pic>
        <p:nvPicPr>
          <p:cNvPr id="4" name="Рисунок 3"/>
          <p:cNvPicPr/>
          <p:nvPr/>
        </p:nvPicPr>
        <p:blipFill>
          <a:blip r:embed="rId3" cstate="print"/>
          <a:srcRect b="5121"/>
          <a:stretch>
            <a:fillRect/>
          </a:stretch>
        </p:blipFill>
        <p:spPr bwMode="auto">
          <a:xfrm>
            <a:off x="107504" y="1628800"/>
            <a:ext cx="4267200" cy="3326412"/>
          </a:xfrm>
          <a:prstGeom prst="rect">
            <a:avLst/>
          </a:prstGeom>
          <a:ln>
            <a:solidFill>
              <a:srgbClr val="C0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94" descr="06bda9bd896c26e0cc2feaaaa2232d33 - копия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94" descr="06bda9bd896c26e0cc2feaaaa2232d33 - копия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6021288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4" descr="06bda9bd896c26e0cc2feaaaa2232d33 - копия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021288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4" descr="06bda9bd896c26e0cc2feaaaa2232d33 - копия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08920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4" descr="06bda9bd896c26e0cc2feaaaa2232d33 - копия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25" y="6021288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4" descr="06bda9bd896c26e0cc2feaaaa2232d33 - копия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0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4" descr="06bda9bd896c26e0cc2feaaaa2232d33 - копия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25" y="2420888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94" descr="06bda9bd896c26e0cc2feaaaa2232d33 - копия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416" y="188640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2132856"/>
            <a:ext cx="7560840" cy="259228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800" b="1" dirty="0" smtClean="0">
                <a:solidFill>
                  <a:schemeClr val="tx2">
                    <a:satMod val="130000"/>
                  </a:schemeClr>
                </a:solidFill>
                <a:latin typeface="Arial" pitchFamily="34" charset="0"/>
                <a:cs typeface="Arial" pitchFamily="34" charset="0"/>
              </a:rPr>
              <a:t>Тема урока:</a:t>
            </a:r>
            <a:br>
              <a:rPr lang="ru-RU" sz="4800" b="1" dirty="0" smtClean="0">
                <a:solidFill>
                  <a:schemeClr val="tx2">
                    <a:satMod val="13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4800" b="1" dirty="0" smtClean="0">
                <a:solidFill>
                  <a:schemeClr val="tx2">
                    <a:satMod val="130000"/>
                  </a:schemeClr>
                </a:solidFill>
                <a:latin typeface="Arial" pitchFamily="34" charset="0"/>
                <a:cs typeface="Arial" pitchFamily="34" charset="0"/>
              </a:rPr>
              <a:t>«Имя  числительное»</a:t>
            </a:r>
            <a:endParaRPr lang="ru-RU" sz="4800" b="1" dirty="0">
              <a:solidFill>
                <a:schemeClr val="tx2">
                  <a:satMod val="13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>
              <a:buFont typeface="Wingdings 3" pitchFamily="18" charset="2"/>
              <a:buNone/>
            </a:pPr>
            <a:r>
              <a:rPr lang="ru-RU" b="1" u="sng" dirty="0" smtClean="0">
                <a:solidFill>
                  <a:srgbClr val="0070C0"/>
                </a:solidFill>
              </a:rPr>
              <a:t>Познакомимся</a:t>
            </a:r>
            <a:r>
              <a:rPr lang="ru-RU" b="1" i="1" dirty="0" smtClean="0">
                <a:solidFill>
                  <a:srgbClr val="0070C0"/>
                </a:solidFill>
              </a:rPr>
              <a:t> </a:t>
            </a:r>
          </a:p>
          <a:p>
            <a:pPr algn="ctr">
              <a:buFont typeface="Wingdings 3" pitchFamily="18" charset="2"/>
              <a:buNone/>
            </a:pPr>
            <a:r>
              <a:rPr lang="ru-RU" b="1" i="1" dirty="0" smtClean="0">
                <a:solidFill>
                  <a:schemeClr val="tx1"/>
                </a:solidFill>
              </a:rPr>
              <a:t>с именем числительным как частью речи</a:t>
            </a:r>
          </a:p>
          <a:p>
            <a:pPr algn="ctr">
              <a:buFont typeface="Wingdings 3" pitchFamily="18" charset="2"/>
              <a:buNone/>
            </a:pPr>
            <a:r>
              <a:rPr lang="ru-RU" b="1" u="sng" dirty="0" smtClean="0">
                <a:solidFill>
                  <a:srgbClr val="FF0000"/>
                </a:solidFill>
              </a:rPr>
              <a:t>Научимся находить </a:t>
            </a:r>
          </a:p>
          <a:p>
            <a:pPr algn="ctr">
              <a:buFont typeface="Wingdings 3" pitchFamily="18" charset="2"/>
              <a:buNone/>
            </a:pPr>
            <a:r>
              <a:rPr lang="ru-RU" b="1" i="1" dirty="0" smtClean="0">
                <a:solidFill>
                  <a:srgbClr val="FFC000"/>
                </a:solidFill>
              </a:rPr>
              <a:t>числительные в тексте</a:t>
            </a:r>
          </a:p>
          <a:p>
            <a:pPr algn="ctr">
              <a:buFont typeface="Wingdings 3" pitchFamily="18" charset="2"/>
              <a:buNone/>
            </a:pPr>
            <a:r>
              <a:rPr lang="ru-RU" b="1" u="sng" dirty="0" smtClean="0">
                <a:solidFill>
                  <a:srgbClr val="00B050"/>
                </a:solidFill>
              </a:rPr>
              <a:t>Узнаем</a:t>
            </a:r>
            <a:r>
              <a:rPr lang="ru-RU" b="1" u="sng" dirty="0" smtClean="0"/>
              <a:t> </a:t>
            </a:r>
            <a:r>
              <a:rPr lang="ru-RU" b="1" i="1" dirty="0" smtClean="0"/>
              <a:t> </a:t>
            </a:r>
          </a:p>
          <a:p>
            <a:pPr algn="ctr">
              <a:buFont typeface="Wingdings 3" pitchFamily="18" charset="2"/>
              <a:buNone/>
            </a:pPr>
            <a:r>
              <a:rPr lang="ru-RU" b="1" i="1" dirty="0" smtClean="0">
                <a:solidFill>
                  <a:srgbClr val="0070C0"/>
                </a:solidFill>
              </a:rPr>
              <a:t>о разрядах числительных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91680" y="260648"/>
            <a:ext cx="5400600" cy="115212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0070C0"/>
                </a:solidFill>
              </a:rPr>
              <a:t>Цели урока</a:t>
            </a:r>
            <a:r>
              <a:rPr lang="ru-RU" b="1" dirty="0" smtClean="0">
                <a:solidFill>
                  <a:srgbClr val="002060"/>
                </a:solidFill>
              </a:rPr>
              <a:t>: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Picture 94" descr="06bda9bd896c26e0cc2feaaaa2232d33 - копия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48680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4" descr="06bda9bd896c26e0cc2feaaaa2232d33 - копия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76672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94" descr="06bda9bd896c26e0cc2feaaaa2232d33 - копия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157192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67544" y="836712"/>
            <a:ext cx="7992888" cy="528945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i="1" dirty="0" smtClean="0">
                <a:solidFill>
                  <a:srgbClr val="002060"/>
                </a:solidFill>
              </a:rPr>
              <a:t>Имя числительное как особая часть речи сформировалась в </a:t>
            </a:r>
            <a:r>
              <a:rPr lang="ru-RU" b="1" i="1" dirty="0" smtClean="0">
                <a:solidFill>
                  <a:srgbClr val="C00000"/>
                </a:solidFill>
              </a:rPr>
              <a:t>XIII—XIV вв</a:t>
            </a:r>
            <a:r>
              <a:rPr lang="ru-RU" b="1" i="1" dirty="0" smtClean="0">
                <a:solidFill>
                  <a:srgbClr val="002060"/>
                </a:solidFill>
              </a:rPr>
              <a:t>.</a:t>
            </a:r>
          </a:p>
          <a:p>
            <a:r>
              <a:rPr lang="ru-RU" b="1" i="1" dirty="0" smtClean="0">
                <a:solidFill>
                  <a:srgbClr val="002060"/>
                </a:solidFill>
              </a:rPr>
              <a:t> В старославянском языке и до </a:t>
            </a:r>
            <a:r>
              <a:rPr lang="ru-RU" b="1" i="1" dirty="0" smtClean="0">
                <a:solidFill>
                  <a:srgbClr val="FF0000"/>
                </a:solidFill>
              </a:rPr>
              <a:t>XIII</a:t>
            </a:r>
            <a:r>
              <a:rPr lang="ru-RU" b="1" i="1" dirty="0" smtClean="0">
                <a:solidFill>
                  <a:srgbClr val="002060"/>
                </a:solidFill>
              </a:rPr>
              <a:t> в. </a:t>
            </a:r>
          </a:p>
          <a:p>
            <a:r>
              <a:rPr lang="ru-RU" b="1" i="1" dirty="0" smtClean="0">
                <a:solidFill>
                  <a:srgbClr val="002060"/>
                </a:solidFill>
              </a:rPr>
              <a:t>в древнерусском языке слова с числовым значением тяготели к существительным, прилагательным, местоимениям по значению и грамматическим категориям.</a:t>
            </a:r>
            <a:br>
              <a:rPr lang="ru-RU" b="1" i="1" dirty="0" smtClean="0">
                <a:solidFill>
                  <a:srgbClr val="002060"/>
                </a:solidFill>
              </a:rPr>
            </a:br>
            <a:endParaRPr lang="ru-RU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4294967295"/>
          </p:nvPr>
        </p:nvSpPr>
        <p:spPr>
          <a:xfrm>
            <a:off x="467544" y="332656"/>
            <a:ext cx="8280920" cy="266429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365760" indent="-283464" algn="ctr" eaLnBrk="1" fontAlgn="auto" hangingPunct="1">
              <a:lnSpc>
                <a:spcPct val="200000"/>
              </a:lnSpc>
              <a:spcAft>
                <a:spcPts val="0"/>
              </a:spcAft>
              <a:buNone/>
              <a:defRPr/>
            </a:pPr>
            <a:r>
              <a:rPr lang="ru-RU" sz="2800" dirty="0" smtClean="0"/>
              <a:t>	</a:t>
            </a:r>
            <a:r>
              <a:rPr lang="en-US" b="1" dirty="0" smtClean="0">
                <a:solidFill>
                  <a:srgbClr val="FF0000"/>
                </a:solidFill>
              </a:rPr>
              <a:t>203</a:t>
            </a:r>
            <a:r>
              <a:rPr lang="ru-RU" dirty="0" smtClean="0"/>
              <a:t> спортсмен</a:t>
            </a:r>
            <a:r>
              <a:rPr lang="en-US" dirty="0" smtClean="0"/>
              <a:t>f</a:t>
            </a:r>
            <a:r>
              <a:rPr lang="ru-RU" dirty="0" smtClean="0"/>
              <a:t> из России зарегистрированы Международным олимпийским комитетом для участия</a:t>
            </a:r>
          </a:p>
          <a:p>
            <a:pPr marL="365760" indent="-283464" algn="ctr" eaLnBrk="1" fontAlgn="auto" hangingPunct="1">
              <a:lnSpc>
                <a:spcPct val="200000"/>
              </a:lnSpc>
              <a:spcAft>
                <a:spcPts val="0"/>
              </a:spcAft>
              <a:buNone/>
              <a:defRPr/>
            </a:pPr>
            <a:r>
              <a:rPr lang="ru-RU" dirty="0" smtClean="0"/>
              <a:t> в</a:t>
            </a:r>
            <a:r>
              <a:rPr lang="en-US" dirty="0" smtClean="0"/>
              <a:t> XXIV</a:t>
            </a:r>
            <a:r>
              <a:rPr lang="ru-RU" dirty="0" smtClean="0"/>
              <a:t> зимних Олимпийских играх </a:t>
            </a:r>
            <a:r>
              <a:rPr lang="ru-RU" b="1" dirty="0" smtClean="0">
                <a:solidFill>
                  <a:srgbClr val="FF0000"/>
                </a:solidFill>
              </a:rPr>
              <a:t>20</a:t>
            </a:r>
            <a:r>
              <a:rPr lang="en-US" b="1" dirty="0" smtClean="0">
                <a:solidFill>
                  <a:srgbClr val="FF0000"/>
                </a:solidFill>
              </a:rPr>
              <a:t>22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года в Пекине </a:t>
            </a:r>
          </a:p>
          <a:p>
            <a:pPr marL="365760" indent="-283464" algn="ctr" eaLnBrk="1" fontAlgn="auto" hangingPunct="1">
              <a:lnSpc>
                <a:spcPct val="200000"/>
              </a:lnSpc>
              <a:spcAft>
                <a:spcPts val="0"/>
              </a:spcAft>
              <a:buNone/>
              <a:defRPr/>
            </a:pPr>
            <a:r>
              <a:rPr lang="ru-RU" dirty="0" smtClean="0"/>
              <a:t>(Китай).</a:t>
            </a:r>
          </a:p>
          <a:p>
            <a:pPr marL="365760" indent="-283464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b="1" i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1026" name="Picture 2" descr="C:\Users\admin\Desktop\Завуч на урок\Картинки к уроку\спор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12976"/>
            <a:ext cx="9144000" cy="269024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5153" t="17517" r="14563" b="13825"/>
          <a:stretch/>
        </p:blipFill>
        <p:spPr>
          <a:xfrm>
            <a:off x="323528" y="136630"/>
            <a:ext cx="8568952" cy="66967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4294967295"/>
          </p:nvPr>
        </p:nvSpPr>
        <p:spPr>
          <a:xfrm>
            <a:off x="683568" y="692696"/>
            <a:ext cx="7848872" cy="5184576"/>
          </a:xfrm>
        </p:spPr>
        <p:style>
          <a:lnRef idx="2">
            <a:schemeClr val="accent1"/>
          </a:lnRef>
          <a:fillRef idx="100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365760" indent="-283464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b="1" i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1026" name="Picture 2" descr="C:\Users\admin\Desktop\Завуч на урок\Картинки к уроку\5 колец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6212850"/>
              </p:ext>
            </p:extLst>
          </p:nvPr>
        </p:nvGraphicFramePr>
        <p:xfrm>
          <a:off x="971600" y="229336"/>
          <a:ext cx="7488832" cy="63907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4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44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0557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400" b="1" i="1" dirty="0" smtClean="0">
                          <a:solidFill>
                            <a:schemeClr val="bg1"/>
                          </a:solidFill>
                        </a:rPr>
                        <a:t>2022 </a:t>
                      </a:r>
                      <a:r>
                        <a:rPr lang="ru-RU" sz="4400" b="1" i="1" dirty="0" smtClean="0">
                          <a:solidFill>
                            <a:schemeClr val="bg1"/>
                          </a:solidFill>
                        </a:rPr>
                        <a:t>год </a:t>
                      </a:r>
                    </a:p>
                    <a:p>
                      <a:pPr algn="ctr"/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i="1" dirty="0" smtClean="0">
                          <a:solidFill>
                            <a:schemeClr val="bg1"/>
                          </a:solidFill>
                        </a:rPr>
                        <a:t>Две тысячи </a:t>
                      </a:r>
                      <a:r>
                        <a:rPr lang="ru-RU" sz="3200" b="1" i="1" dirty="0" smtClean="0">
                          <a:solidFill>
                            <a:schemeClr val="bg1"/>
                          </a:solidFill>
                        </a:rPr>
                        <a:t>двадцать второй </a:t>
                      </a:r>
                      <a:r>
                        <a:rPr lang="ru-RU" sz="3200" b="1" i="1" dirty="0" smtClean="0">
                          <a:solidFill>
                            <a:schemeClr val="bg1"/>
                          </a:solidFill>
                        </a:rPr>
                        <a:t>год</a:t>
                      </a:r>
                      <a:endParaRPr lang="ru-RU" sz="3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53502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ХХ</a:t>
                      </a:r>
                      <a:r>
                        <a:rPr lang="en-US" sz="2800" b="1" dirty="0" smtClean="0"/>
                        <a:t>IV</a:t>
                      </a:r>
                      <a:r>
                        <a:rPr lang="ru-RU" sz="2800" b="1" baseline="0" dirty="0" smtClean="0"/>
                        <a:t> </a:t>
                      </a:r>
                      <a:r>
                        <a:rPr lang="ru-RU" sz="2800" b="1" baseline="0" dirty="0" smtClean="0"/>
                        <a:t>зимние Олимпийские игры 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Двадцать</a:t>
                      </a:r>
                      <a:r>
                        <a:rPr lang="en-US" sz="2800" b="1" baseline="0" dirty="0" smtClean="0"/>
                        <a:t> </a:t>
                      </a:r>
                      <a:r>
                        <a:rPr lang="ru-RU" sz="2800" b="1" baseline="0" dirty="0" smtClean="0"/>
                        <a:t>четвертые зимние </a:t>
                      </a:r>
                      <a:r>
                        <a:rPr lang="ru-RU" sz="2800" b="1" dirty="0" smtClean="0"/>
                        <a:t>Олимпийские игры</a:t>
                      </a:r>
                      <a:endParaRPr lang="ru-RU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3502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203 спортсмена</a:t>
                      </a:r>
                      <a:endParaRPr lang="ru-RU" sz="2800" b="1" dirty="0" smtClean="0"/>
                    </a:p>
                    <a:p>
                      <a:pPr algn="ctr"/>
                      <a:r>
                        <a:rPr lang="ru-RU" sz="2800" b="1" dirty="0" smtClean="0"/>
                        <a:t>из</a:t>
                      </a:r>
                      <a:r>
                        <a:rPr lang="ru-RU" sz="2800" b="1" baseline="0" dirty="0" smtClean="0"/>
                        <a:t> России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Двести три спортсмена </a:t>
                      </a:r>
                      <a:r>
                        <a:rPr lang="ru-RU" sz="2800" b="1" dirty="0" smtClean="0"/>
                        <a:t>из России</a:t>
                      </a:r>
                      <a:endParaRPr lang="ru-RU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05573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92 страны 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Девяносто две страны</a:t>
                      </a:r>
                      <a:endParaRPr lang="ru-RU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05573">
                <a:tc gridSpan="2"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-Сколько видов спорта представлено на зимней Олимпиаде ? </a:t>
                      </a:r>
                      <a:endParaRPr lang="ru-RU" sz="28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" name="Picture 94" descr="06bda9bd896c26e0cc2feaaaa2232d33 - копия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4" descr="06bda9bd896c26e0cc2feaaaa2232d33 - копия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25" y="6324600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94" descr="06bda9bd896c26e0cc2feaaaa2232d33 - копия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25" y="0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4" descr="06bda9bd896c26e0cc2feaaaa2232d33 - копия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24600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4" descr="06bda9bd896c26e0cc2feaaaa2232d33 - копия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0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4" descr="06bda9bd896c26e0cc2feaaaa2232d33 - копия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08920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4" descr="06bda9bd896c26e0cc2feaaaa2232d33 - копия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25" y="2780928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4" descr="06bda9bd896c26e0cc2feaaaa2232d33 - копия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324600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611560" y="332654"/>
          <a:ext cx="7776864" cy="61206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84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20114">
                <a:tc gridSpan="2">
                  <a:txBody>
                    <a:bodyPr/>
                    <a:lstStyle/>
                    <a:p>
                      <a:pPr algn="ctr"/>
                      <a:r>
                        <a:rPr lang="ru-RU" sz="4000" b="1" dirty="0" smtClean="0"/>
                        <a:t>  И</a:t>
                      </a:r>
                      <a:r>
                        <a:rPr lang="ru-RU" sz="4000" b="1" baseline="0" dirty="0" smtClean="0"/>
                        <a:t>МЕНА </a:t>
                      </a:r>
                      <a:r>
                        <a:rPr lang="ru-RU" sz="4000" b="1" dirty="0" smtClean="0"/>
                        <a:t>ЧИСЛИТЕЛЬНЫЕ</a:t>
                      </a:r>
                      <a:endParaRPr lang="ru-RU" sz="4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0114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КОЛИЧЕСТВЕННЫЕ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ПОРЯДКОВЫЕ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011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СКОЛЬКО?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КАКОЙ?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011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ОДИН (1)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ПЕРВЫЙ</a:t>
                      </a:r>
                      <a:endParaRPr lang="ru-RU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2011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ПЯТЬ (5)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ПЯТЫЙ</a:t>
                      </a:r>
                      <a:endParaRPr lang="ru-RU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20114">
                <a:tc>
                  <a:txBody>
                    <a:bodyPr/>
                    <a:lstStyle/>
                    <a:p>
                      <a:pPr algn="ctr"/>
                      <a:r>
                        <a:rPr lang="ru-RU" sz="2800" b="1" smtClean="0"/>
                        <a:t>СЕМЬ (7)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СЕДЬМОЙ</a:t>
                      </a:r>
                      <a:endParaRPr lang="ru-RU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23528" y="116632"/>
            <a:ext cx="8590657" cy="633670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 fontScale="25000" lnSpcReduction="20000"/>
          </a:bodyPr>
          <a:lstStyle/>
          <a:p>
            <a:pPr marL="0" indent="450850" algn="ctr" eaLnBrk="1" fontAlgn="auto" hangingPunct="1">
              <a:lnSpc>
                <a:spcPct val="12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5600" b="1" i="1" dirty="0" smtClean="0">
                <a:solidFill>
                  <a:srgbClr val="0070C0"/>
                </a:solidFill>
                <a:latin typeface="+mj-lt"/>
                <a:cs typeface="Arial" pitchFamily="34" charset="0"/>
              </a:rPr>
              <a:t>ХХ</a:t>
            </a:r>
            <a:r>
              <a:rPr lang="en-US" sz="5600" b="1" i="1" dirty="0" smtClean="0">
                <a:solidFill>
                  <a:srgbClr val="0070C0"/>
                </a:solidFill>
                <a:latin typeface="+mj-lt"/>
                <a:cs typeface="Arial" pitchFamily="34" charset="0"/>
              </a:rPr>
              <a:t>III </a:t>
            </a:r>
            <a:r>
              <a:rPr lang="ru-RU" sz="5600" b="1" i="1" dirty="0" smtClean="0">
                <a:solidFill>
                  <a:srgbClr val="0070C0"/>
                </a:solidFill>
                <a:latin typeface="+mj-lt"/>
                <a:cs typeface="Arial" pitchFamily="34" charset="0"/>
              </a:rPr>
              <a:t>зимние Олимпийские Игры в </a:t>
            </a:r>
            <a:r>
              <a:rPr lang="ru-RU" sz="5600" b="1" i="1" dirty="0" smtClean="0">
                <a:solidFill>
                  <a:srgbClr val="FF0000"/>
                </a:solidFill>
                <a:latin typeface="+mj-lt"/>
                <a:cs typeface="Arial" pitchFamily="34" charset="0"/>
              </a:rPr>
              <a:t>Пекине</a:t>
            </a:r>
            <a:r>
              <a:rPr lang="ru-RU" sz="5600" b="1" i="1" dirty="0" smtClean="0">
                <a:solidFill>
                  <a:srgbClr val="0070C0"/>
                </a:solidFill>
                <a:latin typeface="+mj-lt"/>
                <a:cs typeface="Arial" pitchFamily="34" charset="0"/>
              </a:rPr>
              <a:t> </a:t>
            </a:r>
            <a:endParaRPr lang="ru-RU" sz="5600" b="1" i="1" dirty="0" smtClean="0">
              <a:solidFill>
                <a:srgbClr val="0070C0"/>
              </a:solidFill>
              <a:latin typeface="+mj-lt"/>
              <a:cs typeface="Arial" pitchFamily="34" charset="0"/>
            </a:endParaRPr>
          </a:p>
          <a:p>
            <a:pPr marL="0" indent="450850" algn="ctr" eaLnBrk="1" fontAlgn="auto" hangingPunct="1">
              <a:lnSpc>
                <a:spcPct val="12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5600" b="1" i="1" dirty="0" smtClean="0">
                <a:solidFill>
                  <a:srgbClr val="0070C0"/>
                </a:solidFill>
                <a:latin typeface="+mj-lt"/>
                <a:cs typeface="Arial" pitchFamily="34" charset="0"/>
              </a:rPr>
              <a:t>Расписание на </a:t>
            </a:r>
            <a:r>
              <a:rPr lang="ru-RU" sz="5600" b="1" i="1" dirty="0" smtClean="0">
                <a:solidFill>
                  <a:srgbClr val="C00000"/>
                </a:solidFill>
                <a:latin typeface="+mj-lt"/>
                <a:cs typeface="Arial" pitchFamily="34" charset="0"/>
              </a:rPr>
              <a:t>10</a:t>
            </a:r>
            <a:r>
              <a:rPr lang="ru-RU" sz="5600" b="1" i="1" dirty="0" smtClean="0">
                <a:solidFill>
                  <a:srgbClr val="0070C0"/>
                </a:solidFill>
                <a:latin typeface="+mj-lt"/>
                <a:cs typeface="Arial" pitchFamily="34" charset="0"/>
              </a:rPr>
              <a:t> </a:t>
            </a:r>
            <a:r>
              <a:rPr lang="ru-RU" sz="5600" b="1" i="1" dirty="0" smtClean="0">
                <a:solidFill>
                  <a:srgbClr val="0070C0"/>
                </a:solidFill>
                <a:latin typeface="+mj-lt"/>
                <a:cs typeface="Arial" pitchFamily="34" charset="0"/>
              </a:rPr>
              <a:t>февраля </a:t>
            </a:r>
            <a:r>
              <a:rPr lang="ru-RU" sz="5600" b="1" i="1" dirty="0" smtClean="0">
                <a:solidFill>
                  <a:srgbClr val="C00000"/>
                </a:solidFill>
                <a:latin typeface="+mj-lt"/>
                <a:cs typeface="Arial" pitchFamily="34" charset="0"/>
              </a:rPr>
              <a:t>2022</a:t>
            </a:r>
            <a:r>
              <a:rPr lang="ru-RU" sz="5600" b="1" i="1" dirty="0" smtClean="0">
                <a:solidFill>
                  <a:srgbClr val="0070C0"/>
                </a:solidFill>
                <a:latin typeface="+mj-lt"/>
                <a:cs typeface="Arial" pitchFamily="34" charset="0"/>
              </a:rPr>
              <a:t>года</a:t>
            </a:r>
            <a:endParaRPr lang="ru-RU" sz="5600" b="1" i="1" dirty="0" smtClean="0">
              <a:solidFill>
                <a:srgbClr val="0070C0"/>
              </a:solidFill>
              <a:latin typeface="+mj-lt"/>
              <a:cs typeface="Arial" pitchFamily="34" charset="0"/>
            </a:endParaRPr>
          </a:p>
          <a:p>
            <a:r>
              <a:rPr lang="ru-RU" sz="6400" b="1" i="1" dirty="0" smtClean="0">
                <a:solidFill>
                  <a:srgbClr val="002060"/>
                </a:solidFill>
                <a:latin typeface="+mj-lt"/>
                <a:cs typeface="Arial" pitchFamily="34" charset="0"/>
              </a:rPr>
              <a:t> </a:t>
            </a:r>
            <a:r>
              <a:rPr lang="ru-RU" sz="6400" dirty="0"/>
              <a:t>10 февраля, четверг. День шестой. Расписание трансляций</a:t>
            </a:r>
          </a:p>
          <a:p>
            <a:r>
              <a:rPr lang="ru-RU" sz="6400" dirty="0"/>
              <a:t>4:05. Кёрлинг. Женщины. 1-й тур. Россия – США. «Матч! Игра»</a:t>
            </a:r>
          </a:p>
          <a:p>
            <a:r>
              <a:rPr lang="ru-RU" sz="6400" dirty="0"/>
              <a:t>4:30. Скелетон. Мужчины. 1-я попытка. «Матч! Арена»</a:t>
            </a:r>
          </a:p>
          <a:p>
            <a:r>
              <a:rPr lang="ru-RU" sz="6400" dirty="0"/>
              <a:t>4:30. Сноуборд. Женщины. </a:t>
            </a:r>
            <a:r>
              <a:rPr lang="ru-RU" sz="6400" dirty="0" err="1"/>
              <a:t>Хафпайп</a:t>
            </a:r>
            <a:r>
              <a:rPr lang="ru-RU" sz="6400" dirty="0"/>
              <a:t>. Финал. «Матч! Страна»</a:t>
            </a:r>
          </a:p>
          <a:p>
            <a:r>
              <a:rPr lang="ru-RU" sz="6400" dirty="0"/>
              <a:t>4:30. Фигурное катание. Мужчины. Произвольная программа. «Россия 1»</a:t>
            </a:r>
          </a:p>
          <a:p>
            <a:r>
              <a:rPr lang="ru-RU" sz="6400" dirty="0"/>
              <a:t>5:30. Горнолыжный спорт. Мужчины. </a:t>
            </a:r>
            <a:r>
              <a:rPr lang="ru-RU" sz="6400" dirty="0" err="1"/>
              <a:t>Суперкомбинация</a:t>
            </a:r>
            <a:r>
              <a:rPr lang="ru-RU" sz="6400" dirty="0"/>
              <a:t>. Скоростной спуск. «Матч! Арена»</a:t>
            </a:r>
          </a:p>
          <a:p>
            <a:r>
              <a:rPr lang="ru-RU" sz="6400" dirty="0"/>
              <a:t>6:00. Скелетон. Мужчины. 2-я попытка. «Матч! Страна»</a:t>
            </a:r>
          </a:p>
          <a:p>
            <a:r>
              <a:rPr lang="ru-RU" sz="6400" dirty="0"/>
              <a:t>6:15. Сноуборд. Мужчины. Сноуборд-кросс. Квалификация. «Матч! Арена»</a:t>
            </a:r>
          </a:p>
          <a:p>
            <a:r>
              <a:rPr lang="ru-RU" sz="6400" dirty="0"/>
              <a:t>7:10. Хоккей. Мужчины. Группа C. Швеция – Латвия. «Матч ТВ»</a:t>
            </a:r>
          </a:p>
          <a:p>
            <a:r>
              <a:rPr lang="ru-RU" sz="6400" dirty="0"/>
              <a:t>9:00. Сноуборд. Мужчины. Сноуборд-кросс. 1/8 финала. «Матч! Страна»</a:t>
            </a:r>
          </a:p>
          <a:p>
            <a:r>
              <a:rPr lang="ru-RU" sz="6400" dirty="0"/>
              <a:t>9:05. Кёрлинг. Мужчины. 2-й тур. Китай – Россия. «Матч! Игра»</a:t>
            </a:r>
          </a:p>
          <a:p>
            <a:r>
              <a:rPr lang="ru-RU" sz="6400" dirty="0"/>
              <a:t>9:15. Горнолыжный спорт. Мужчины. </a:t>
            </a:r>
            <a:r>
              <a:rPr lang="ru-RU" sz="6400" dirty="0" err="1"/>
              <a:t>Суперкомбинация</a:t>
            </a:r>
            <a:r>
              <a:rPr lang="ru-RU" sz="6400" dirty="0"/>
              <a:t>. Слалом. «Матч! Арена»</a:t>
            </a:r>
          </a:p>
          <a:p>
            <a:r>
              <a:rPr lang="ru-RU" sz="6400" dirty="0"/>
              <a:t>9:37. Сноуборд. Мужчины. Сноуборд-кросс. 1/4 финала. «Матч! Страна»</a:t>
            </a:r>
          </a:p>
          <a:p>
            <a:r>
              <a:rPr lang="ru-RU" sz="6400" dirty="0"/>
              <a:t>9:58. Сноуборд. Мужчины. Сноуборд-кросс. 1/2 финала. «Матч! Страна»</a:t>
            </a:r>
          </a:p>
          <a:p>
            <a:r>
              <a:rPr lang="ru-RU" sz="6400" dirty="0"/>
              <a:t>10:00. Лыжные гонки. Женщины. 10 км. Классический стиль. Первый канал</a:t>
            </a:r>
          </a:p>
          <a:p>
            <a:r>
              <a:rPr lang="ru-RU" sz="6400" dirty="0"/>
              <a:t>10:15. Сноуборд. Мужчины. Сноуборд-кросс. Малый финал (за 3-е место). «Матч! Страна»</a:t>
            </a:r>
          </a:p>
          <a:p>
            <a:r>
              <a:rPr lang="ru-RU" sz="6400" dirty="0"/>
              <a:t>10:20. Сноуборд. Мужчины. Сноуборд-кросс. Большой финал. «Матч! Страна»</a:t>
            </a:r>
          </a:p>
          <a:p>
            <a:r>
              <a:rPr lang="ru-RU" sz="6400" dirty="0"/>
              <a:t>11:40. Хоккей. Мужчины. Группа C. Финляндия – Словакия. «Матч! Арена»</a:t>
            </a:r>
          </a:p>
          <a:p>
            <a:r>
              <a:rPr lang="ru-RU" sz="6400" dirty="0"/>
              <a:t>14:00. Фристайл. Микст. Акробатика. Финал 1. «Матч ТВ»</a:t>
            </a:r>
          </a:p>
          <a:p>
            <a:r>
              <a:rPr lang="ru-RU" sz="6400" dirty="0"/>
              <a:t>14:50. Фристайл. Микст. Акробатика. Финал 2. «Матч ТВ»</a:t>
            </a:r>
          </a:p>
          <a:p>
            <a:r>
              <a:rPr lang="ru-RU" sz="6400" dirty="0"/>
              <a:t>15:00. Конькобежный спорт. Женщины. 5000 м. «Матч! Арена»</a:t>
            </a:r>
          </a:p>
          <a:p>
            <a:r>
              <a:rPr lang="ru-RU" sz="6400" dirty="0"/>
              <a:t>16:10. Хоккей. Мужчины. Группа A. Канада – Германия. «Матч! Игра»</a:t>
            </a:r>
          </a:p>
          <a:p>
            <a:r>
              <a:rPr lang="ru-RU" sz="6400" dirty="0"/>
              <a:t>16:30. Санный спорт. Эстафета. «Матч! Арена»</a:t>
            </a:r>
          </a:p>
          <a:p>
            <a:pPr marL="0" indent="0">
              <a:buNone/>
            </a:pPr>
            <a:endParaRPr lang="ru-RU" sz="6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ьная выноска 7"/>
          <p:cNvSpPr/>
          <p:nvPr/>
        </p:nvSpPr>
        <p:spPr>
          <a:xfrm>
            <a:off x="214282" y="2143116"/>
            <a:ext cx="7786718" cy="4143385"/>
          </a:xfrm>
          <a:prstGeom prst="wedgeEllipseCallout">
            <a:avLst>
              <a:gd name="adj1" fmla="val 47205"/>
              <a:gd name="adj2" fmla="val -57039"/>
            </a:avLst>
          </a:prstGeom>
          <a:solidFill>
            <a:schemeClr val="accent6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85786" y="2857496"/>
            <a:ext cx="7000924" cy="3071817"/>
          </a:xfrm>
        </p:spPr>
        <p:txBody>
          <a:bodyPr rtlCol="0">
            <a:normAutofit/>
          </a:bodyPr>
          <a:lstStyle/>
          <a:p>
            <a:pPr marL="365760" indent="-283464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3200" b="1" i="1" dirty="0" smtClean="0">
                <a:solidFill>
                  <a:srgbClr val="002060"/>
                </a:solidFill>
                <a:cs typeface="Arial" pitchFamily="34" charset="0"/>
              </a:rPr>
              <a:t>1. Сколько тебе лет?</a:t>
            </a:r>
          </a:p>
          <a:p>
            <a:pPr marL="365760" indent="-283464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3200" b="1" i="1" dirty="0" smtClean="0">
                <a:solidFill>
                  <a:srgbClr val="002060"/>
                </a:solidFill>
                <a:cs typeface="Arial" pitchFamily="34" charset="0"/>
              </a:rPr>
              <a:t>2. В каком классе ты учишься?</a:t>
            </a:r>
          </a:p>
          <a:p>
            <a:pPr marL="365760" indent="-283464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3200" b="1" i="1" dirty="0" smtClean="0">
                <a:solidFill>
                  <a:srgbClr val="002060"/>
                </a:solidFill>
                <a:cs typeface="Arial" pitchFamily="34" charset="0"/>
              </a:rPr>
              <a:t>3. Сколько в кабинете парт?</a:t>
            </a:r>
          </a:p>
          <a:p>
            <a:pPr marL="365760" indent="-283464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3200" b="1" i="1" dirty="0" smtClean="0">
                <a:solidFill>
                  <a:srgbClr val="002060"/>
                </a:solidFill>
                <a:cs typeface="Arial" pitchFamily="34" charset="0"/>
              </a:rPr>
              <a:t>4. За какой партой ты сидишь?</a:t>
            </a:r>
          </a:p>
          <a:p>
            <a:pPr marL="365760" indent="-283464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3200" b="1" i="1" dirty="0" smtClean="0">
                <a:solidFill>
                  <a:srgbClr val="002060"/>
                </a:solidFill>
                <a:cs typeface="Arial" pitchFamily="34" charset="0"/>
              </a:rPr>
              <a:t>5. Назови  любое число до 10.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sz="3200" b="1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692" y="0"/>
            <a:ext cx="1728308" cy="1728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560840" cy="1368152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ru-RU" sz="3200" b="1" i="1" dirty="0" smtClean="0">
                <a:solidFill>
                  <a:schemeClr val="bg1"/>
                </a:solidFill>
              </a:rPr>
              <a:t>Числительные  каких разрядов  употребили  поэты в своих стихотворениях?</a:t>
            </a:r>
            <a:endParaRPr lang="ru-RU" sz="3200" b="1" i="1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51520" y="1772816"/>
            <a:ext cx="3960440" cy="4752528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77500" lnSpcReduction="20000"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0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0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>
                <a:solidFill>
                  <a:schemeClr val="bg1"/>
                </a:solidFill>
              </a:rPr>
              <a:t>Жили-были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>
                <a:solidFill>
                  <a:schemeClr val="bg1"/>
                </a:solidFill>
              </a:rPr>
              <a:t>		Сима с Петей.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>
                <a:solidFill>
                  <a:schemeClr val="bg1"/>
                </a:solidFill>
              </a:rPr>
              <a:t>Сима с Петей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>
                <a:solidFill>
                  <a:schemeClr val="bg1"/>
                </a:solidFill>
              </a:rPr>
              <a:t>		были дети.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>
                <a:solidFill>
                  <a:schemeClr val="bg1"/>
                </a:solidFill>
              </a:rPr>
              <a:t>Пете 5,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>
                <a:solidFill>
                  <a:schemeClr val="bg1"/>
                </a:solidFill>
              </a:rPr>
              <a:t>		а Симе 7 – 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>
                <a:solidFill>
                  <a:schemeClr val="bg1"/>
                </a:solidFill>
              </a:rPr>
              <a:t>И 12 вместе всем.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b="1" dirty="0" smtClean="0">
              <a:solidFill>
                <a:schemeClr val="bg1"/>
              </a:solidFill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>
                <a:solidFill>
                  <a:schemeClr val="bg1"/>
                </a:solidFill>
              </a:rPr>
              <a:t>	</a:t>
            </a:r>
            <a:r>
              <a:rPr lang="en-US" b="1" i="1" dirty="0" smtClean="0">
                <a:solidFill>
                  <a:schemeClr val="bg1"/>
                </a:solidFill>
              </a:rPr>
              <a:t>             </a:t>
            </a:r>
            <a:r>
              <a:rPr lang="ru-RU" b="1" i="1" dirty="0" smtClean="0">
                <a:solidFill>
                  <a:schemeClr val="bg1"/>
                </a:solidFill>
              </a:rPr>
              <a:t>В.В.Маяковский</a:t>
            </a:r>
            <a:endParaRPr lang="ru-RU" b="1" i="1" dirty="0">
              <a:solidFill>
                <a:schemeClr val="bg1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32040" y="1844824"/>
            <a:ext cx="3754760" cy="4608512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77500" lnSpcReduction="20000"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2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+mj-lt"/>
              </a:rPr>
              <a:t> 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000" b="1" dirty="0" smtClean="0">
                <a:solidFill>
                  <a:schemeClr val="bg1"/>
                </a:solidFill>
                <a:latin typeface="+mj-lt"/>
              </a:rPr>
              <a:t>Бедный поп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000" b="1" dirty="0" smtClean="0">
                <a:solidFill>
                  <a:schemeClr val="bg1"/>
                </a:solidFill>
                <a:latin typeface="+mj-lt"/>
              </a:rPr>
              <a:t>Подставил лоб: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000" b="1" dirty="0" smtClean="0">
                <a:solidFill>
                  <a:schemeClr val="bg1"/>
                </a:solidFill>
                <a:latin typeface="+mj-lt"/>
              </a:rPr>
              <a:t>С первого щелка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000" b="1" dirty="0" smtClean="0">
                <a:solidFill>
                  <a:schemeClr val="bg1"/>
                </a:solidFill>
                <a:latin typeface="+mj-lt"/>
              </a:rPr>
              <a:t>Прыгнул поп до потолка;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000" b="1" dirty="0" smtClean="0">
                <a:solidFill>
                  <a:schemeClr val="bg1"/>
                </a:solidFill>
                <a:latin typeface="+mj-lt"/>
              </a:rPr>
              <a:t>Со второго щелка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000" b="1" dirty="0" smtClean="0">
                <a:solidFill>
                  <a:schemeClr val="bg1"/>
                </a:solidFill>
                <a:latin typeface="+mj-lt"/>
              </a:rPr>
              <a:t>Лишился поп языка,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000" b="1" dirty="0" smtClean="0">
                <a:solidFill>
                  <a:schemeClr val="bg1"/>
                </a:solidFill>
                <a:latin typeface="+mj-lt"/>
              </a:rPr>
              <a:t>А с третьего щелка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000" b="1" dirty="0" smtClean="0">
                <a:solidFill>
                  <a:schemeClr val="bg1"/>
                </a:solidFill>
                <a:latin typeface="+mj-lt"/>
              </a:rPr>
              <a:t>Вышибло ум у старика.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3000" b="1" dirty="0" smtClean="0">
              <a:solidFill>
                <a:schemeClr val="bg1"/>
              </a:solidFill>
              <a:latin typeface="+mj-lt"/>
            </a:endParaRPr>
          </a:p>
          <a:p>
            <a:pPr marL="365760" indent="-283464"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000" b="1" dirty="0" smtClean="0">
                <a:solidFill>
                  <a:schemeClr val="bg1"/>
                </a:solidFill>
                <a:latin typeface="+mj-lt"/>
              </a:rPr>
              <a:t>		</a:t>
            </a:r>
            <a:r>
              <a:rPr lang="ru-RU" sz="3000" b="1" i="1" dirty="0" smtClean="0">
                <a:solidFill>
                  <a:schemeClr val="bg1"/>
                </a:solidFill>
                <a:latin typeface="+mj-lt"/>
              </a:rPr>
              <a:t>А.С.Пушкин</a:t>
            </a:r>
            <a:endParaRPr lang="ru-RU" sz="3000" b="1" i="1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9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 build="p" animBg="1"/>
      <p:bldP spid="4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ая прямоугольная выноска 4"/>
          <p:cNvSpPr/>
          <p:nvPr/>
        </p:nvSpPr>
        <p:spPr>
          <a:xfrm>
            <a:off x="642938" y="1772816"/>
            <a:ext cx="6953398" cy="3013497"/>
          </a:xfrm>
          <a:prstGeom prst="wedgeRoundRectCallout">
            <a:avLst>
              <a:gd name="adj1" fmla="val 66930"/>
              <a:gd name="adj2" fmla="val -101622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u="sng" dirty="0" smtClean="0">
                <a:solidFill>
                  <a:srgbClr val="C00000"/>
                </a:solidFill>
                <a:cs typeface="Arial" pitchFamily="34" charset="0"/>
              </a:rPr>
              <a:t>Домашнее задание: </a:t>
            </a:r>
          </a:p>
          <a:p>
            <a:pPr algn="ctr">
              <a:defRPr/>
            </a:pPr>
            <a:r>
              <a:rPr lang="ru-RU" sz="3200" b="1" dirty="0" smtClean="0">
                <a:solidFill>
                  <a:srgbClr val="C00000"/>
                </a:solidFill>
                <a:cs typeface="Arial" pitchFamily="34" charset="0"/>
              </a:rPr>
              <a:t>Вспомните </a:t>
            </a:r>
            <a:r>
              <a:rPr lang="ru-RU" sz="3200" b="1" dirty="0">
                <a:solidFill>
                  <a:srgbClr val="C00000"/>
                </a:solidFill>
                <a:cs typeface="Arial" pitchFamily="34" charset="0"/>
              </a:rPr>
              <a:t>и запишите как можно больше названий литературных произведений, в которых есть имена числительные</a:t>
            </a:r>
          </a:p>
        </p:txBody>
      </p:sp>
      <p:pic>
        <p:nvPicPr>
          <p:cNvPr id="614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664"/>
            <a:ext cx="2971800" cy="494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3"/>
          <p:cNvPicPr>
            <a:picLocks noChangeAspect="1" noChangeArrowheads="1"/>
          </p:cNvPicPr>
          <p:nvPr/>
        </p:nvPicPr>
        <p:blipFill>
          <a:blip r:embed="rId3" cstate="print"/>
          <a:srcRect t="13063"/>
          <a:stretch>
            <a:fillRect/>
          </a:stretch>
        </p:blipFill>
        <p:spPr bwMode="auto">
          <a:xfrm>
            <a:off x="3275856" y="1772816"/>
            <a:ext cx="2705100" cy="359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5"/>
          <p:cNvPicPr>
            <a:picLocks noChangeAspect="1" noChangeArrowheads="1"/>
          </p:cNvPicPr>
          <p:nvPr/>
        </p:nvPicPr>
        <p:blipFill>
          <a:blip r:embed="rId4" cstate="print"/>
          <a:srcRect t="5907"/>
          <a:stretch>
            <a:fillRect/>
          </a:stretch>
        </p:blipFill>
        <p:spPr bwMode="auto">
          <a:xfrm>
            <a:off x="6286500" y="2843213"/>
            <a:ext cx="2857500" cy="401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4355976" cy="76470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Рефлексия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268760"/>
            <a:ext cx="4211960" cy="511256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spcBef>
                <a:spcPts val="0"/>
              </a:spcBef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Трудно ли тебе было на уроке?</a:t>
            </a:r>
          </a:p>
          <a:p>
            <a:pPr>
              <a:spcBef>
                <a:spcPts val="0"/>
              </a:spcBef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какой части речи  мы говорили ?</a:t>
            </a:r>
          </a:p>
          <a:p>
            <a:pPr>
              <a:spcBef>
                <a:spcPts val="0"/>
              </a:spcBef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Пригодятся ли  Вам в жизни знания, полученные сегодня?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572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Завуч на урок\Картинки к уроку\снеговик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0"/>
            <a:ext cx="8136904" cy="132343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Болеем за наших на </a:t>
            </a:r>
          </a:p>
          <a:p>
            <a:pPr algn="ctr"/>
            <a:r>
              <a:rPr lang="en-US" sz="4000" b="1" dirty="0" smtClean="0"/>
              <a:t>XXIV </a:t>
            </a:r>
            <a:r>
              <a:rPr lang="ru-RU" sz="4000" b="1" dirty="0" smtClean="0"/>
              <a:t>зимней Олимпиаде! </a:t>
            </a:r>
            <a:endParaRPr lang="ru-RU" sz="4000" b="1" dirty="0"/>
          </a:p>
        </p:txBody>
      </p:sp>
      <p:pic>
        <p:nvPicPr>
          <p:cNvPr id="1026" name="Picture 2" descr="C:\Users\admin\Desktop\Завуч на урок\Картинки к уроку\figurnoye_kataniy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1772816"/>
            <a:ext cx="4572000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2" descr="C:\Users\irinasakun\Desktop\Завуч на урок\Картинки к уроку\поднятие флага России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1628800"/>
            <a:ext cx="7550682" cy="4817335"/>
          </a:xfrm>
          <a:prstGeom prst="rect">
            <a:avLst/>
          </a:prstGeom>
          <a:noFill/>
        </p:spPr>
      </p:pic>
      <p:pic>
        <p:nvPicPr>
          <p:cNvPr id="5" name="Гимн России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7884368" y="594928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1297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Тема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3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Тема3</Template>
  <TotalTime>1143</TotalTime>
  <Words>701</Words>
  <Application>Microsoft Office PowerPoint</Application>
  <PresentationFormat>Экран (4:3)</PresentationFormat>
  <Paragraphs>121</Paragraphs>
  <Slides>19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Arial</vt:lpstr>
      <vt:lpstr>Calibri</vt:lpstr>
      <vt:lpstr>Comic Sans MS</vt:lpstr>
      <vt:lpstr>Times New Roman</vt:lpstr>
      <vt:lpstr>Wingdings 2</vt:lpstr>
      <vt:lpstr>Wingdings 3</vt:lpstr>
      <vt:lpstr>Тема3</vt:lpstr>
      <vt:lpstr>Урок русского языка  в 6 классе </vt:lpstr>
      <vt:lpstr> Орфографическая разминка (устно) </vt:lpstr>
      <vt:lpstr> 07  02 22 XXIV 203 15</vt:lpstr>
      <vt:lpstr>Тема урока: «Имя  числительное»</vt:lpstr>
      <vt:lpstr>Цели урока: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Числительные  каких разрядов  употребили  поэты в своих стихотворениях?</vt:lpstr>
      <vt:lpstr>Презентация PowerPoint</vt:lpstr>
      <vt:lpstr>Рефлексия</vt:lpstr>
      <vt:lpstr>Презентация PowerPoint</vt:lpstr>
      <vt:lpstr>Презентация PowerPoint</vt:lpstr>
    </vt:vector>
  </TitlesOfParts>
  <Company>Acer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Имя числительное как часть речи</dc:title>
  <dc:creator>Ахметшина</dc:creator>
  <cp:lastModifiedBy>USER-18</cp:lastModifiedBy>
  <cp:revision>162</cp:revision>
  <dcterms:created xsi:type="dcterms:W3CDTF">2008-07-04T14:08:03Z</dcterms:created>
  <dcterms:modified xsi:type="dcterms:W3CDTF">2022-02-10T07:08:59Z</dcterms:modified>
</cp:coreProperties>
</file>