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7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29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271BB5-36F8-4A22-874E-2E0B3E634821}" type="datetimeFigureOut">
              <a:rPr lang="ru-RU" smtClean="0"/>
              <a:t>19.02.2021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CDC6F3-479C-4640-9E01-B0C7A13B1B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44841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CDC6F3-479C-4640-9E01-B0C7A13B1BFF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61451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CDC6F3-479C-4640-9E01-B0C7A13B1BFF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99061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9A9CF-C4BE-4F53-8F5F-ED4B961B1440}" type="datetimeFigureOut">
              <a:rPr lang="ru-RU" smtClean="0"/>
              <a:t>19.02.2021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CF8C9-B249-4AED-A360-4FCA15E8A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85792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9A9CF-C4BE-4F53-8F5F-ED4B961B1440}" type="datetimeFigureOut">
              <a:rPr lang="ru-RU" smtClean="0"/>
              <a:t>19.02.2021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CF8C9-B249-4AED-A360-4FCA15E8A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84666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9A9CF-C4BE-4F53-8F5F-ED4B961B1440}" type="datetimeFigureOut">
              <a:rPr lang="ru-RU" smtClean="0"/>
              <a:t>19.02.2021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CF8C9-B249-4AED-A360-4FCA15E8A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75031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9A9CF-C4BE-4F53-8F5F-ED4B961B1440}" type="datetimeFigureOut">
              <a:rPr lang="ru-RU" smtClean="0"/>
              <a:t>19.02.2021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CF8C9-B249-4AED-A360-4FCA15E8A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0247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9A9CF-C4BE-4F53-8F5F-ED4B961B1440}" type="datetimeFigureOut">
              <a:rPr lang="ru-RU" smtClean="0"/>
              <a:t>19.02.2021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CF8C9-B249-4AED-A360-4FCA15E8A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66366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9A9CF-C4BE-4F53-8F5F-ED4B961B1440}" type="datetimeFigureOut">
              <a:rPr lang="ru-RU" smtClean="0"/>
              <a:t>19.02.2021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CF8C9-B249-4AED-A360-4FCA15E8A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93774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9A9CF-C4BE-4F53-8F5F-ED4B961B1440}" type="datetimeFigureOut">
              <a:rPr lang="ru-RU" smtClean="0"/>
              <a:t>19.02.2021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CF8C9-B249-4AED-A360-4FCA15E8A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4504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9A9CF-C4BE-4F53-8F5F-ED4B961B1440}" type="datetimeFigureOut">
              <a:rPr lang="ru-RU" smtClean="0"/>
              <a:t>19.02.2021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CF8C9-B249-4AED-A360-4FCA15E8A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39559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9A9CF-C4BE-4F53-8F5F-ED4B961B1440}" type="datetimeFigureOut">
              <a:rPr lang="ru-RU" smtClean="0"/>
              <a:t>19.02.2021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CF8C9-B249-4AED-A360-4FCA15E8A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2769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9A9CF-C4BE-4F53-8F5F-ED4B961B1440}" type="datetimeFigureOut">
              <a:rPr lang="ru-RU" smtClean="0"/>
              <a:t>19.02.2021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CF8C9-B249-4AED-A360-4FCA15E8A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59671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9A9CF-C4BE-4F53-8F5F-ED4B961B1440}" type="datetimeFigureOut">
              <a:rPr lang="ru-RU" smtClean="0"/>
              <a:t>19.02.2021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CF8C9-B249-4AED-A360-4FCA15E8A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11561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99A9CF-C4BE-4F53-8F5F-ED4B961B1440}" type="datetimeFigureOut">
              <a:rPr lang="ru-RU" smtClean="0"/>
              <a:t>19.02.2021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BCF8C9-B249-4AED-A360-4FCA15E8A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4530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engoo.com/app/lessons/grammar-grammar-are-you-happy/N60mvEoUEee3k0e7MZH6Sg?category_id=6r1fXsYHEeimuzOlcF_9gA&amp;course_id=1llXaMYPEeiWI9-YoYwf4A#exercise-1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ingapps.org/display?v=pzjzgtbvj18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hyperlink" Target="https://www.youtube.com/watch?v=-ezpb4yQTJ0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engoo.com/app/lessons/grammar-grammar-are-you-happy/N60mvEoUEee3k0e7MZH6Sg?category_id=6r1fXsYHEeimuzOlcF_9gA&amp;course_id=1llXaMYPEeiWI9-YoYwf4A#exercise-2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0900" y="695325"/>
            <a:ext cx="10515600" cy="2365375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omic Sans MS" panose="030F0702030302020204" pitchFamily="66" charset="0"/>
              </a:rPr>
              <a:t>Методическая разработка по английскому языку</a:t>
            </a:r>
            <a:br>
              <a:rPr lang="ru-RU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omic Sans MS" panose="030F0702030302020204" pitchFamily="66" charset="0"/>
              </a:rPr>
            </a:br>
            <a:r>
              <a:rPr lang="ru-RU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omic Sans MS" panose="030F0702030302020204" pitchFamily="66" charset="0"/>
              </a:rPr>
              <a:t>на тему: </a:t>
            </a:r>
            <a:r>
              <a:rPr lang="en-US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omic Sans MS" panose="030F0702030302020204" pitchFamily="66" charset="0"/>
              </a:rPr>
              <a:t/>
            </a:r>
            <a:br>
              <a:rPr lang="en-US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omic Sans MS" panose="030F0702030302020204" pitchFamily="66" charset="0"/>
              </a:rPr>
            </a:br>
            <a:r>
              <a:rPr lang="ru-RU" sz="53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omic Sans MS" panose="030F0702030302020204" pitchFamily="66" charset="0"/>
              </a:rPr>
              <a:t>«</a:t>
            </a:r>
            <a:r>
              <a:rPr lang="en-US" sz="53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Kristen ITC" panose="03050502040202030202" pitchFamily="66" charset="0"/>
              </a:rPr>
              <a:t>Adjectives</a:t>
            </a:r>
            <a:r>
              <a:rPr lang="ru-RU" sz="53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omic Sans MS" panose="030F0702030302020204" pitchFamily="66" charset="0"/>
              </a:rPr>
              <a:t>»</a:t>
            </a:r>
            <a:endParaRPr lang="ru-RU" sz="5300" b="1" dirty="0">
              <a:ln w="9525">
                <a:solidFill>
                  <a:schemeClr val="bg1"/>
                </a:solidFill>
                <a:prstDash val="solid"/>
              </a:ln>
              <a:solidFill>
                <a:srgbClr val="00B05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68400" y="4351338"/>
            <a:ext cx="10515600" cy="2354262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Волкова Мария Егоровна</a:t>
            </a:r>
          </a:p>
          <a:p>
            <a:pPr marL="0" indent="0" algn="r"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 дополнительного образования</a:t>
            </a:r>
          </a:p>
          <a:p>
            <a:pPr marL="0" indent="0" algn="r"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учреждение </a:t>
            </a:r>
          </a:p>
          <a:p>
            <a:pPr marL="0" indent="0" algn="r"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дополнительного образования </a:t>
            </a:r>
          </a:p>
          <a:p>
            <a:pPr marL="0" indent="0" algn="r"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«Центр детского творчества «Тускул»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Верхневилюйский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улус</a:t>
            </a: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1266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685800"/>
            <a:ext cx="10515600" cy="5491163"/>
          </a:xfrm>
        </p:spPr>
        <p:txBody>
          <a:bodyPr/>
          <a:lstStyle/>
          <a:p>
            <a:pPr marL="0" indent="0" algn="just">
              <a:buNone/>
            </a:pPr>
            <a:r>
              <a:rPr lang="ru-RU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урока: развитие практических умений и навыков по теме «Прилагательные» </a:t>
            </a:r>
            <a:endParaRPr lang="en-US" sz="32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 </a:t>
            </a:r>
          </a:p>
          <a:p>
            <a:pPr algn="just"/>
            <a:r>
              <a:rPr lang="ru-RU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акрепление навыков использования изученной лексики в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речи;</a:t>
            </a:r>
          </a:p>
          <a:p>
            <a:pPr algn="just"/>
            <a:r>
              <a:rPr lang="ru-RU" sz="3200" dirty="0">
                <a:solidFill>
                  <a:srgbClr val="002060"/>
                </a:solidFill>
                <a:latin typeface="Times New Roman" panose="02020603050405020304" pitchFamily="18" charset="0"/>
              </a:rPr>
              <a:t>р</a:t>
            </a:r>
            <a:r>
              <a:rPr lang="ru-RU" sz="32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азвивать навыки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ru-RU" sz="32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диалогической и </a:t>
            </a:r>
            <a:r>
              <a:rPr lang="ru-RU" sz="3200" dirty="0">
                <a:solidFill>
                  <a:srgbClr val="002060"/>
                </a:solidFill>
                <a:latin typeface="Times New Roman" panose="02020603050405020304" pitchFamily="18" charset="0"/>
              </a:rPr>
              <a:t>монологической речи учащихся</a:t>
            </a:r>
            <a:r>
              <a:rPr lang="ru-RU" sz="32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;</a:t>
            </a:r>
          </a:p>
          <a:p>
            <a:pPr algn="just"/>
            <a:r>
              <a:rPr lang="ru-RU" sz="32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совершенствовать </a:t>
            </a:r>
            <a:r>
              <a:rPr lang="ru-RU" sz="3200" dirty="0">
                <a:solidFill>
                  <a:srgbClr val="002060"/>
                </a:solidFill>
                <a:latin typeface="Times New Roman" panose="02020603050405020304" pitchFamily="18" charset="0"/>
              </a:rPr>
              <a:t>навыки </a:t>
            </a:r>
            <a:r>
              <a:rPr lang="ru-RU" sz="32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чтения.</a:t>
            </a:r>
            <a:endParaRPr lang="ru-RU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Класс: 4 </a:t>
            </a:r>
          </a:p>
          <a:p>
            <a:pPr marL="0" indent="0" algn="just">
              <a:buNone/>
            </a:pPr>
            <a:r>
              <a:rPr lang="ru-RU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 «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Adjectives</a:t>
            </a:r>
            <a:r>
              <a:rPr lang="ru-RU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4471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2461" y="1115293"/>
            <a:ext cx="2304134" cy="2304134"/>
          </a:xfrm>
        </p:spPr>
      </p:pic>
      <p:sp>
        <p:nvSpPr>
          <p:cNvPr id="5" name="Прямоугольник 4"/>
          <p:cNvSpPr/>
          <p:nvPr/>
        </p:nvSpPr>
        <p:spPr>
          <a:xfrm>
            <a:off x="554544" y="2666404"/>
            <a:ext cx="331052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Kristen ITC" panose="03050502040202030202" pitchFamily="66" charset="0"/>
              </a:rPr>
              <a:t>What is it?</a:t>
            </a:r>
            <a:endParaRPr lang="ru-RU" sz="4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730932" y="3482472"/>
            <a:ext cx="546014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Kristen ITC" panose="03050502040202030202" pitchFamily="66" charset="0"/>
              </a:rPr>
              <a:t>What </a:t>
            </a:r>
            <a:r>
              <a:rPr lang="en-US" sz="48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Kristen ITC" panose="03050502040202030202" pitchFamily="66" charset="0"/>
              </a:rPr>
              <a:t>colour</a:t>
            </a:r>
            <a:r>
              <a:rPr lang="en-US" sz="4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Kristen ITC" panose="03050502040202030202" pitchFamily="66" charset="0"/>
              </a:rPr>
              <a:t> is it?</a:t>
            </a:r>
            <a:endParaRPr lang="ru-RU" sz="4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49601" y="4405802"/>
            <a:ext cx="748474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Kristen ITC" panose="03050502040202030202" pitchFamily="66" charset="0"/>
              </a:rPr>
              <a:t>What form does </a:t>
            </a:r>
            <a:r>
              <a:rPr lang="en-US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Kristen ITC" panose="03050502040202030202" pitchFamily="66" charset="0"/>
              </a:rPr>
              <a:t>i</a:t>
            </a:r>
            <a:r>
              <a:rPr lang="en-US" sz="4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Kristen ITC" panose="03050502040202030202" pitchFamily="66" charset="0"/>
              </a:rPr>
              <a:t>t have?</a:t>
            </a:r>
            <a:endParaRPr lang="ru-RU" sz="4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63525" y="5518435"/>
            <a:ext cx="6256842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Kristen ITC" panose="03050502040202030202" pitchFamily="66" charset="0"/>
              </a:rPr>
              <a:t>red, blue, round</a:t>
            </a:r>
            <a:endParaRPr lang="ru-RU" sz="6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9" name="Стрелка вправо 8"/>
          <p:cNvSpPr/>
          <p:nvPr/>
        </p:nvSpPr>
        <p:spPr>
          <a:xfrm>
            <a:off x="6797398" y="5835766"/>
            <a:ext cx="1013933" cy="381000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8007786" y="5564601"/>
            <a:ext cx="36118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Kristen ITC" panose="03050502040202030202" pitchFamily="66" charset="0"/>
              </a:rPr>
              <a:t>a</a:t>
            </a:r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Kristen ITC" panose="03050502040202030202" pitchFamily="66" charset="0"/>
              </a:rPr>
              <a:t>djectives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00B05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2076424" y="307090"/>
            <a:ext cx="8197875" cy="828675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002060"/>
                </a:solidFill>
                <a:latin typeface="Kristen ITC" panose="03050502040202030202" pitchFamily="66" charset="0"/>
              </a:rPr>
              <a:t>Task 1. Answer the questions</a:t>
            </a:r>
            <a:endParaRPr lang="ru-RU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227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279890"/>
            <a:ext cx="11836400" cy="828675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solidFill>
                  <a:srgbClr val="002060"/>
                </a:solidFill>
                <a:latin typeface="Kristen ITC" panose="03050502040202030202" pitchFamily="66" charset="0"/>
              </a:rPr>
              <a:t>Task 2. Read the text and find the adjectives</a:t>
            </a:r>
            <a:endParaRPr lang="ru-RU" sz="3600" b="1" dirty="0">
              <a:solidFill>
                <a:srgbClr val="00206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5" t="5555" r="2778" b="5000"/>
          <a:stretch/>
        </p:blipFill>
        <p:spPr>
          <a:xfrm>
            <a:off x="2476500" y="1117600"/>
            <a:ext cx="7111921" cy="50664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483395" y="1755652"/>
            <a:ext cx="149592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Kristen ITC" panose="03050502040202030202" pitchFamily="66" charset="0"/>
              </a:rPr>
              <a:t>cold</a:t>
            </a:r>
            <a:endParaRPr lang="ru-RU" sz="4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28472" y="3052149"/>
            <a:ext cx="191590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Kristen ITC" panose="03050502040202030202" pitchFamily="66" charset="0"/>
              </a:rPr>
              <a:t>happy</a:t>
            </a:r>
            <a:endParaRPr lang="ru-RU" sz="4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83395" y="4348646"/>
            <a:ext cx="143981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Kristen ITC" panose="03050502040202030202" pitchFamily="66" charset="0"/>
              </a:rPr>
              <a:t>nice</a:t>
            </a:r>
            <a:endParaRPr lang="ru-RU" sz="4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837413" y="2285639"/>
            <a:ext cx="189507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Kristen ITC" panose="03050502040202030202" pitchFamily="66" charset="0"/>
              </a:rPr>
              <a:t>funny</a:t>
            </a:r>
            <a:endParaRPr lang="ru-RU" sz="4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37897" y="5536931"/>
            <a:ext cx="138531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Kristen ITC" panose="03050502040202030202" pitchFamily="66" charset="0"/>
              </a:rPr>
              <a:t>new</a:t>
            </a:r>
            <a:endParaRPr lang="ru-RU" sz="4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9903561" y="3416574"/>
            <a:ext cx="178446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Kristen ITC" panose="03050502040202030202" pitchFamily="66" charset="0"/>
              </a:rPr>
              <a:t>black</a:t>
            </a:r>
            <a:endParaRPr lang="ru-RU" sz="4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9944309" y="4547509"/>
            <a:ext cx="120257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Kristen ITC" panose="03050502040202030202" pitchFamily="66" charset="0"/>
              </a:rPr>
              <a:t>red</a:t>
            </a:r>
            <a:endParaRPr lang="ru-RU" sz="4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41546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35800" y="1828800"/>
            <a:ext cx="3594100" cy="676275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>
                <a:solidFill>
                  <a:srgbClr val="002060"/>
                </a:solidFill>
                <a:latin typeface="Kristen ITC" panose="03050502040202030202" pitchFamily="66" charset="0"/>
              </a:rPr>
              <a:t>This is </a:t>
            </a:r>
            <a:r>
              <a:rPr lang="en-US" b="1" dirty="0" smtClean="0">
                <a:solidFill>
                  <a:srgbClr val="FF0000"/>
                </a:solidFill>
                <a:latin typeface="Kristen ITC" panose="03050502040202030202" pitchFamily="66" charset="0"/>
              </a:rPr>
              <a:t>a</a:t>
            </a:r>
            <a:r>
              <a:rPr lang="en-US" b="1" dirty="0" smtClean="0">
                <a:solidFill>
                  <a:srgbClr val="002060"/>
                </a:solidFill>
                <a:latin typeface="Kristen ITC" panose="03050502040202030202" pitchFamily="66" charset="0"/>
              </a:rPr>
              <a:t> red pencil</a:t>
            </a: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254000" y="238125"/>
            <a:ext cx="11836400" cy="8286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solidFill>
                  <a:srgbClr val="002060"/>
                </a:solidFill>
                <a:latin typeface="Kristen ITC" panose="03050502040202030202" pitchFamily="66" charset="0"/>
              </a:rPr>
              <a:t>Task 3. Sentence practice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42275" y="1822450"/>
            <a:ext cx="31534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2060"/>
                </a:solidFill>
                <a:latin typeface="Kristen ITC" panose="03050502040202030202" pitchFamily="66" charset="0"/>
              </a:rPr>
              <a:t>This pencil is red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6" name="Выгнутая вверх стрелка 5"/>
          <p:cNvSpPr/>
          <p:nvPr/>
        </p:nvSpPr>
        <p:spPr>
          <a:xfrm>
            <a:off x="4889500" y="1333500"/>
            <a:ext cx="2146300" cy="488950"/>
          </a:xfrm>
          <a:prstGeom prst="curved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7236" y="2505075"/>
            <a:ext cx="2050828" cy="1297992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327638" y="4094135"/>
            <a:ext cx="364555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Kristen ITC" panose="03050502040202030202" pitchFamily="66" charset="0"/>
              </a:rPr>
              <a:t>Adjective + noun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496538" y="4094134"/>
            <a:ext cx="49696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Kristen ITC" panose="03050502040202030202" pitchFamily="66" charset="0"/>
              </a:rPr>
              <a:t>Linking verb + adjective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10" name="Стрелка вниз 9"/>
          <p:cNvSpPr/>
          <p:nvPr/>
        </p:nvSpPr>
        <p:spPr>
          <a:xfrm>
            <a:off x="2679700" y="2505075"/>
            <a:ext cx="736600" cy="1482725"/>
          </a:xfrm>
          <a:prstGeom prst="down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>
            <a:off x="8509000" y="2492864"/>
            <a:ext cx="736600" cy="1482725"/>
          </a:xfrm>
          <a:prstGeom prst="down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Управляющая кнопка: справка 12">
            <a:hlinkClick r:id="rId3" highlightClick="1"/>
          </p:cNvPr>
          <p:cNvSpPr/>
          <p:nvPr/>
        </p:nvSpPr>
        <p:spPr>
          <a:xfrm>
            <a:off x="5052036" y="4969976"/>
            <a:ext cx="1444502" cy="1192078"/>
          </a:xfrm>
          <a:prstGeom prst="actionButtonHelp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4960602" y="6227319"/>
            <a:ext cx="162736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>
                <a:solidFill>
                  <a:srgbClr val="002060"/>
                </a:solidFill>
                <a:latin typeface="Kristen ITC" panose="03050502040202030202" pitchFamily="66" charset="0"/>
              </a:rPr>
              <a:t>Learn more</a:t>
            </a:r>
            <a:endParaRPr lang="ru-RU" sz="2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3688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0400" y="2165062"/>
            <a:ext cx="11303000" cy="3394075"/>
          </a:xfrm>
        </p:spPr>
        <p:txBody>
          <a:bodyPr>
            <a:noAutofit/>
          </a:bodyPr>
          <a:lstStyle/>
          <a:p>
            <a:r>
              <a:rPr lang="en-US" sz="3200" dirty="0" smtClean="0">
                <a:solidFill>
                  <a:srgbClr val="002060"/>
                </a:solidFill>
                <a:latin typeface="Kristen ITC" panose="03050502040202030202" pitchFamily="66" charset="0"/>
              </a:rPr>
              <a:t>My mom cooks a _________ cake on Sundays.</a:t>
            </a:r>
          </a:p>
          <a:p>
            <a:r>
              <a:rPr lang="en-US" sz="3200" dirty="0" smtClean="0">
                <a:solidFill>
                  <a:srgbClr val="002060"/>
                </a:solidFill>
                <a:latin typeface="Kristen ITC" panose="03050502040202030202" pitchFamily="66" charset="0"/>
              </a:rPr>
              <a:t>There are a lot of ___________ books at the library.</a:t>
            </a:r>
          </a:p>
          <a:p>
            <a:r>
              <a:rPr lang="en-US" sz="3200" dirty="0" smtClean="0">
                <a:solidFill>
                  <a:srgbClr val="002060"/>
                </a:solidFill>
                <a:latin typeface="Kristen ITC" panose="03050502040202030202" pitchFamily="66" charset="0"/>
              </a:rPr>
              <a:t>I saw a __________ cat in the street.</a:t>
            </a:r>
          </a:p>
          <a:p>
            <a:r>
              <a:rPr lang="en-US" sz="3200" dirty="0" smtClean="0">
                <a:solidFill>
                  <a:srgbClr val="002060"/>
                </a:solidFill>
                <a:latin typeface="Kristen ITC" panose="03050502040202030202" pitchFamily="66" charset="0"/>
              </a:rPr>
              <a:t>Their house is very __________.</a:t>
            </a:r>
          </a:p>
          <a:p>
            <a:r>
              <a:rPr lang="en-US" sz="3200" dirty="0" smtClean="0">
                <a:solidFill>
                  <a:srgbClr val="002060"/>
                </a:solidFill>
                <a:latin typeface="Kristen ITC" panose="03050502040202030202" pitchFamily="66" charset="0"/>
              </a:rPr>
              <a:t>We have a _________ car. </a:t>
            </a:r>
          </a:p>
        </p:txBody>
      </p:sp>
      <p:sp>
        <p:nvSpPr>
          <p:cNvPr id="4" name="Заголовок 1"/>
          <p:cNvSpPr txBox="1">
            <a:spLocks noGrp="1"/>
          </p:cNvSpPr>
          <p:nvPr>
            <p:ph type="title"/>
          </p:nvPr>
        </p:nvSpPr>
        <p:spPr>
          <a:xfrm>
            <a:off x="838200" y="167303"/>
            <a:ext cx="10515600" cy="930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solidFill>
                  <a:srgbClr val="002060"/>
                </a:solidFill>
                <a:latin typeface="Kristen ITC" panose="03050502040202030202" pitchFamily="66" charset="0"/>
              </a:rPr>
              <a:t>Task 4. Put an adjectives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>
            <a:hlinkClick r:id="rId3" action="ppaction://hlinksldjump"/>
          </p:cNvPr>
          <p:cNvSpPr/>
          <p:nvPr/>
        </p:nvSpPr>
        <p:spPr>
          <a:xfrm>
            <a:off x="4702628" y="5559137"/>
            <a:ext cx="2627642" cy="646331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Kristen ITC" panose="03050502040202030202" pitchFamily="66" charset="0"/>
              </a:rPr>
              <a:t>Let’s check</a:t>
            </a:r>
            <a:r>
              <a:rPr lang="en-US" sz="3600" dirty="0" smtClean="0">
                <a:solidFill>
                  <a:srgbClr val="FF0000"/>
                </a:solidFill>
                <a:latin typeface="Kristen ITC" panose="03050502040202030202" pitchFamily="66" charset="0"/>
              </a:rPr>
              <a:t>!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275082" y="1097578"/>
            <a:ext cx="76418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Kristen ITC" panose="03050502040202030202" pitchFamily="66" charset="0"/>
              </a:rPr>
              <a:t>Blue, interesting, black, delicious, big</a:t>
            </a:r>
            <a:endParaRPr lang="ru-RU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928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0400" y="2165062"/>
            <a:ext cx="11303000" cy="3394075"/>
          </a:xfrm>
        </p:spPr>
        <p:txBody>
          <a:bodyPr>
            <a:noAutofit/>
          </a:bodyPr>
          <a:lstStyle/>
          <a:p>
            <a:r>
              <a:rPr lang="en-US" sz="3200" dirty="0" smtClean="0">
                <a:solidFill>
                  <a:srgbClr val="002060"/>
                </a:solidFill>
                <a:latin typeface="Kristen ITC" panose="03050502040202030202" pitchFamily="66" charset="0"/>
              </a:rPr>
              <a:t>My mom cooks a </a:t>
            </a:r>
            <a:r>
              <a:rPr lang="en-US" sz="3200" dirty="0" smtClean="0">
                <a:solidFill>
                  <a:srgbClr val="FF0000"/>
                </a:solidFill>
                <a:latin typeface="Kristen ITC" panose="03050502040202030202" pitchFamily="66" charset="0"/>
              </a:rPr>
              <a:t>delicious </a:t>
            </a:r>
            <a:r>
              <a:rPr lang="en-US" sz="3200" dirty="0" smtClean="0">
                <a:solidFill>
                  <a:srgbClr val="002060"/>
                </a:solidFill>
                <a:latin typeface="Kristen ITC" panose="03050502040202030202" pitchFamily="66" charset="0"/>
              </a:rPr>
              <a:t>cake on Sundays.</a:t>
            </a:r>
          </a:p>
          <a:p>
            <a:r>
              <a:rPr lang="en-US" sz="3200" dirty="0" smtClean="0">
                <a:solidFill>
                  <a:srgbClr val="002060"/>
                </a:solidFill>
                <a:latin typeface="Kristen ITC" panose="03050502040202030202" pitchFamily="66" charset="0"/>
              </a:rPr>
              <a:t>There are a lot of </a:t>
            </a:r>
            <a:r>
              <a:rPr lang="en-US" sz="3200" dirty="0">
                <a:solidFill>
                  <a:srgbClr val="FF0000"/>
                </a:solidFill>
                <a:latin typeface="Kristen ITC" panose="03050502040202030202" pitchFamily="66" charset="0"/>
              </a:rPr>
              <a:t>interesting </a:t>
            </a:r>
            <a:r>
              <a:rPr lang="en-US" sz="3200" dirty="0" smtClean="0">
                <a:solidFill>
                  <a:srgbClr val="002060"/>
                </a:solidFill>
                <a:latin typeface="Kristen ITC" panose="03050502040202030202" pitchFamily="66" charset="0"/>
              </a:rPr>
              <a:t>books at the library.</a:t>
            </a:r>
          </a:p>
          <a:p>
            <a:r>
              <a:rPr lang="en-US" sz="3200" dirty="0" smtClean="0">
                <a:solidFill>
                  <a:srgbClr val="002060"/>
                </a:solidFill>
                <a:latin typeface="Kristen ITC" panose="03050502040202030202" pitchFamily="66" charset="0"/>
              </a:rPr>
              <a:t>I saw a </a:t>
            </a:r>
            <a:r>
              <a:rPr lang="en-US" sz="3200" dirty="0">
                <a:solidFill>
                  <a:srgbClr val="FF0000"/>
                </a:solidFill>
                <a:latin typeface="Kristen ITC" panose="03050502040202030202" pitchFamily="66" charset="0"/>
              </a:rPr>
              <a:t>black </a:t>
            </a:r>
            <a:r>
              <a:rPr lang="en-US" sz="3200" dirty="0" smtClean="0">
                <a:solidFill>
                  <a:srgbClr val="002060"/>
                </a:solidFill>
                <a:latin typeface="Kristen ITC" panose="03050502040202030202" pitchFamily="66" charset="0"/>
              </a:rPr>
              <a:t>cat in the street.</a:t>
            </a:r>
          </a:p>
          <a:p>
            <a:r>
              <a:rPr lang="en-US" sz="3200" dirty="0" smtClean="0">
                <a:solidFill>
                  <a:srgbClr val="002060"/>
                </a:solidFill>
                <a:latin typeface="Kristen ITC" panose="03050502040202030202" pitchFamily="66" charset="0"/>
              </a:rPr>
              <a:t>Their house is very </a:t>
            </a:r>
            <a:r>
              <a:rPr lang="en-US" sz="3200" dirty="0" smtClean="0">
                <a:solidFill>
                  <a:srgbClr val="FF0000"/>
                </a:solidFill>
                <a:latin typeface="Kristen ITC" panose="03050502040202030202" pitchFamily="66" charset="0"/>
              </a:rPr>
              <a:t>big</a:t>
            </a:r>
            <a:r>
              <a:rPr lang="en-US" sz="3600" dirty="0">
                <a:solidFill>
                  <a:srgbClr val="002060"/>
                </a:solidFill>
              </a:rPr>
              <a:t>.</a:t>
            </a:r>
            <a:endParaRPr lang="en-US" sz="3200" dirty="0" smtClean="0">
              <a:solidFill>
                <a:srgbClr val="002060"/>
              </a:solidFill>
              <a:latin typeface="Kristen ITC" panose="03050502040202030202" pitchFamily="66" charset="0"/>
            </a:endParaRPr>
          </a:p>
          <a:p>
            <a:r>
              <a:rPr lang="en-US" sz="3200" dirty="0" smtClean="0">
                <a:solidFill>
                  <a:srgbClr val="002060"/>
                </a:solidFill>
                <a:latin typeface="Kristen ITC" panose="03050502040202030202" pitchFamily="66" charset="0"/>
              </a:rPr>
              <a:t>We have a </a:t>
            </a:r>
            <a:r>
              <a:rPr lang="en-US" sz="3200" dirty="0" smtClean="0">
                <a:solidFill>
                  <a:srgbClr val="FF0000"/>
                </a:solidFill>
                <a:latin typeface="Kristen ITC" panose="03050502040202030202" pitchFamily="66" charset="0"/>
              </a:rPr>
              <a:t>Blue </a:t>
            </a:r>
            <a:r>
              <a:rPr lang="en-US" sz="3200" dirty="0" smtClean="0">
                <a:solidFill>
                  <a:srgbClr val="002060"/>
                </a:solidFill>
                <a:latin typeface="Kristen ITC" panose="03050502040202030202" pitchFamily="66" charset="0"/>
              </a:rPr>
              <a:t>car.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702628" y="5559137"/>
            <a:ext cx="22429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Kristen ITC" panose="03050502040202030202" pitchFamily="66" charset="0"/>
              </a:rPr>
              <a:t>Well done!</a:t>
            </a:r>
            <a:endParaRPr lang="ru-RU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7668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60798" y="1485243"/>
            <a:ext cx="4470400" cy="7143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>
                <a:solidFill>
                  <a:srgbClr val="00B050"/>
                </a:solidFill>
                <a:latin typeface="Kristen ITC" panose="03050502040202030202" pitchFamily="66" charset="0"/>
              </a:rPr>
              <a:t>Do the task of the game</a:t>
            </a:r>
            <a:endParaRPr lang="ru-RU" b="1" dirty="0">
              <a:solidFill>
                <a:srgbClr val="00B050"/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838198" y="227813"/>
            <a:ext cx="10515600" cy="930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solidFill>
                  <a:srgbClr val="002060"/>
                </a:solidFill>
                <a:latin typeface="Kristen ITC" panose="03050502040202030202" pitchFamily="66" charset="0"/>
              </a:rPr>
              <a:t>Task 5. Let’s play</a:t>
            </a:r>
            <a:endParaRPr lang="ru-RU" sz="3600" b="1" dirty="0">
              <a:solidFill>
                <a:srgbClr val="00206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054600" y="2526774"/>
            <a:ext cx="1732316" cy="1732316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4367287" y="4711125"/>
            <a:ext cx="3106941" cy="58477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  <a:latin typeface="Kristen ITC" panose="03050502040202030202" pitchFamily="66" charset="0"/>
                <a:hlinkClick r:id="rId3"/>
              </a:rPr>
              <a:t>Learning Apps</a:t>
            </a:r>
            <a:endParaRPr lang="ru-RU" sz="32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9364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8165" y="1307304"/>
            <a:ext cx="4351338" cy="4351338"/>
          </a:xfrm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850900" y="234552"/>
            <a:ext cx="10515600" cy="930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solidFill>
                  <a:srgbClr val="002060"/>
                </a:solidFill>
                <a:latin typeface="Kristen ITC" panose="03050502040202030202" pitchFamily="66" charset="0"/>
              </a:rPr>
              <a:t>Task 6. </a:t>
            </a:r>
            <a:r>
              <a:rPr lang="en-US" sz="3600" b="1" dirty="0">
                <a:solidFill>
                  <a:srgbClr val="002060"/>
                </a:solidFill>
                <a:latin typeface="Kristen ITC" panose="03050502040202030202" pitchFamily="66" charset="0"/>
              </a:rPr>
              <a:t>D</a:t>
            </a:r>
            <a:r>
              <a:rPr lang="en-US" sz="3600" b="1" dirty="0" smtClean="0">
                <a:solidFill>
                  <a:srgbClr val="002060"/>
                </a:solidFill>
                <a:latin typeface="Kristen ITC" panose="03050502040202030202" pitchFamily="66" charset="0"/>
              </a:rPr>
              <a:t>escribe this boy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222250" y="1952625"/>
            <a:ext cx="4559300" cy="930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solidFill>
                  <a:srgbClr val="002060"/>
                </a:solidFill>
                <a:latin typeface="Kristen ITC" panose="03050502040202030202" pitchFamily="66" charset="0"/>
              </a:rPr>
              <a:t>The boy is …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562100" y="3784599"/>
            <a:ext cx="1879600" cy="711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solidFill>
                  <a:srgbClr val="002060"/>
                </a:solidFill>
                <a:latin typeface="Kristen ITC" panose="03050502040202030202" pitchFamily="66" charset="0"/>
              </a:rPr>
              <a:t>thin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417116" y="4583906"/>
            <a:ext cx="1879600" cy="711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solidFill>
                  <a:srgbClr val="002060"/>
                </a:solidFill>
                <a:latin typeface="Kristen ITC" panose="03050502040202030202" pitchFamily="66" charset="0"/>
              </a:rPr>
              <a:t>small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1079500" y="5629275"/>
            <a:ext cx="2362200" cy="8556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>
                <a:solidFill>
                  <a:srgbClr val="002060"/>
                </a:solidFill>
                <a:latin typeface="Kristen ITC" panose="03050502040202030202" pitchFamily="66" charset="0"/>
              </a:rPr>
              <a:t>w</a:t>
            </a:r>
            <a:r>
              <a:rPr lang="en-US" sz="3600" b="1" dirty="0" smtClean="0">
                <a:solidFill>
                  <a:srgbClr val="002060"/>
                </a:solidFill>
                <a:latin typeface="Kristen ITC" panose="03050502040202030202" pitchFamily="66" charset="0"/>
              </a:rPr>
              <a:t>ell-dressed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8178601" y="3482973"/>
            <a:ext cx="1879600" cy="711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>
                <a:solidFill>
                  <a:srgbClr val="002060"/>
                </a:solidFill>
                <a:latin typeface="Kristen ITC" panose="03050502040202030202" pitchFamily="66" charset="0"/>
              </a:rPr>
              <a:t>b</a:t>
            </a:r>
            <a:r>
              <a:rPr lang="en-US" sz="3600" b="1" dirty="0" smtClean="0">
                <a:solidFill>
                  <a:srgbClr val="002060"/>
                </a:solidFill>
                <a:latin typeface="Kristen ITC" panose="03050502040202030202" pitchFamily="66" charset="0"/>
              </a:rPr>
              <a:t>rown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7450534" y="1987549"/>
            <a:ext cx="4559300" cy="930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solidFill>
                  <a:srgbClr val="002060"/>
                </a:solidFill>
                <a:latin typeface="Kristen ITC" panose="03050502040202030202" pitchFamily="66" charset="0"/>
              </a:rPr>
              <a:t>The boy has got …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9782968" y="4495799"/>
            <a:ext cx="1879600" cy="711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solidFill>
                  <a:srgbClr val="002060"/>
                </a:solidFill>
                <a:latin typeface="Kristen ITC" panose="03050502040202030202" pitchFamily="66" charset="0"/>
              </a:rPr>
              <a:t>dark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8385968" y="5599113"/>
            <a:ext cx="1879600" cy="711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solidFill>
                  <a:srgbClr val="002060"/>
                </a:solidFill>
                <a:latin typeface="Kristen ITC" panose="03050502040202030202" pitchFamily="66" charset="0"/>
              </a:rPr>
              <a:t>wavy</a:t>
            </a:r>
            <a:endParaRPr lang="ru-RU" sz="3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8450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913433" y="1076325"/>
            <a:ext cx="10515600" cy="930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solidFill>
                  <a:srgbClr val="002060"/>
                </a:solidFill>
                <a:latin typeface="Kristen ITC" panose="03050502040202030202" pitchFamily="66" charset="0"/>
              </a:rPr>
              <a:t>Watch a </a:t>
            </a:r>
            <a:r>
              <a:rPr lang="en-US" sz="3600" b="1" u="sng" dirty="0" smtClean="0">
                <a:solidFill>
                  <a:srgbClr val="002060"/>
                </a:solidFill>
                <a:latin typeface="Kristen ITC" panose="03050502040202030202" pitchFamily="66" charset="0"/>
                <a:hlinkClick r:id="rId2"/>
              </a:rPr>
              <a:t>video</a:t>
            </a:r>
            <a:r>
              <a:rPr lang="en-US" sz="3600" b="1" dirty="0" smtClean="0">
                <a:solidFill>
                  <a:srgbClr val="002060"/>
                </a:solidFill>
                <a:latin typeface="Kristen ITC" panose="03050502040202030202" pitchFamily="66" charset="0"/>
              </a:rPr>
              <a:t> and sing a song</a:t>
            </a:r>
            <a:endParaRPr lang="ru-RU" sz="3600" b="1" dirty="0">
              <a:solidFill>
                <a:srgbClr val="002060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4889" y="2223088"/>
            <a:ext cx="4312688" cy="4323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659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98" b="9079"/>
          <a:stretch/>
        </p:blipFill>
        <p:spPr>
          <a:xfrm>
            <a:off x="3305175" y="1964532"/>
            <a:ext cx="5280025" cy="4394200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687387" y="615552"/>
            <a:ext cx="10515600" cy="930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solidFill>
                  <a:srgbClr val="002060"/>
                </a:solidFill>
                <a:latin typeface="Kristen ITC" panose="03050502040202030202" pitchFamily="66" charset="0"/>
              </a:rPr>
              <a:t>Task </a:t>
            </a:r>
            <a:r>
              <a:rPr lang="ru-RU" sz="3600" b="1" dirty="0" smtClean="0">
                <a:solidFill>
                  <a:srgbClr val="002060"/>
                </a:solidFill>
                <a:latin typeface="Kristen ITC" panose="03050502040202030202" pitchFamily="66" charset="0"/>
              </a:rPr>
              <a:t>7</a:t>
            </a:r>
            <a:r>
              <a:rPr lang="en-US" sz="3600" b="1" dirty="0" smtClean="0">
                <a:solidFill>
                  <a:srgbClr val="002060"/>
                </a:solidFill>
                <a:latin typeface="Kristen ITC" panose="03050502040202030202" pitchFamily="66" charset="0"/>
              </a:rPr>
              <a:t>. Let’s talk!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6" name="Управляющая кнопка: звук 5">
            <a:hlinkClick r:id="rId4" highlightClick="1">
              <a:snd r:embed="rId3" name="applause.wav"/>
            </a:hlinkClick>
          </p:cNvPr>
          <p:cNvSpPr/>
          <p:nvPr/>
        </p:nvSpPr>
        <p:spPr>
          <a:xfrm>
            <a:off x="838200" y="5799932"/>
            <a:ext cx="736600" cy="558800"/>
          </a:xfrm>
          <a:prstGeom prst="actionButtonSound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3902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3600" y="24225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 smtClean="0">
                <a:solidFill>
                  <a:srgbClr val="002060"/>
                </a:solidFill>
                <a:latin typeface="Kristen ITC" panose="03050502040202030202" pitchFamily="66" charset="0"/>
              </a:rPr>
              <a:t>Good bye!</a:t>
            </a:r>
            <a:endParaRPr lang="ru-RU" sz="6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8350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193</TotalTime>
  <Words>289</Words>
  <Application>Microsoft Office PowerPoint</Application>
  <PresentationFormat>Широкоэкранный</PresentationFormat>
  <Paragraphs>64</Paragraphs>
  <Slides>12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Arial</vt:lpstr>
      <vt:lpstr>Calibri</vt:lpstr>
      <vt:lpstr>Calibri Light</vt:lpstr>
      <vt:lpstr>Comic Sans MS</vt:lpstr>
      <vt:lpstr>Kristen ITC</vt:lpstr>
      <vt:lpstr>Times New Roman</vt:lpstr>
      <vt:lpstr>Тема Office</vt:lpstr>
      <vt:lpstr>Методическая разработка по английскому языку на тему:  «Adjectives»</vt:lpstr>
      <vt:lpstr>Презентация PowerPoint</vt:lpstr>
      <vt:lpstr>Task 1. Answer the questions</vt:lpstr>
      <vt:lpstr>Task 2. Read the text and find the adjectives</vt:lpstr>
      <vt:lpstr>Презентация PowerPoint</vt:lpstr>
      <vt:lpstr>Task 4. Put an adjectives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Good bye!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Методическая разработка по английскому языку на тему:  «Adjectives»</dc:title>
  <dc:creator>Тускул</dc:creator>
  <cp:lastModifiedBy>Тускул</cp:lastModifiedBy>
  <cp:revision>21</cp:revision>
  <dcterms:created xsi:type="dcterms:W3CDTF">2021-02-03T06:50:37Z</dcterms:created>
  <dcterms:modified xsi:type="dcterms:W3CDTF">2021-02-19T02:58:11Z</dcterms:modified>
</cp:coreProperties>
</file>