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73" r:id="rId7"/>
    <p:sldId id="293" r:id="rId8"/>
    <p:sldId id="294" r:id="rId9"/>
    <p:sldId id="281" r:id="rId10"/>
    <p:sldId id="289" r:id="rId11"/>
    <p:sldId id="286" r:id="rId12"/>
    <p:sldId id="283" r:id="rId13"/>
    <p:sldId id="291" r:id="rId14"/>
    <p:sldId id="284" r:id="rId15"/>
    <p:sldId id="285" r:id="rId16"/>
    <p:sldId id="287" r:id="rId17"/>
    <p:sldId id="29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557B3C0-E6C4-4911-A91B-761D187193A1}">
          <p14:sldIdLst>
            <p14:sldId id="256"/>
            <p14:sldId id="258"/>
            <p14:sldId id="259"/>
            <p14:sldId id="260"/>
            <p14:sldId id="261"/>
            <p14:sldId id="273"/>
            <p14:sldId id="293"/>
            <p14:sldId id="294"/>
            <p14:sldId id="281"/>
            <p14:sldId id="289"/>
            <p14:sldId id="286"/>
            <p14:sldId id="283"/>
            <p14:sldId id="291"/>
            <p14:sldId id="284"/>
            <p14:sldId id="285"/>
            <p14:sldId id="287"/>
            <p14:sldId id="29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87E2E-8826-485A-90CA-9CD25AD4A6F9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8ECF3-0167-402B-B893-29A3A3E2E1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087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8ECF3-0167-402B-B893-29A3A3E2E14C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614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8ECF3-0167-402B-B893-29A3A3E2E14C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541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8ECF3-0167-402B-B893-29A3A3E2E14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053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8ECF3-0167-402B-B893-29A3A3E2E14C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61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slova-tekst-pesni.ru/song-lyrics-19150.html" TargetMode="External"/><Relationship Id="rId3" Type="http://schemas.openxmlformats.org/officeDocument/2006/relationships/hyperlink" Target="http://www.sovmusic.ru/text.php?fname=nuzhna" TargetMode="External"/><Relationship Id="rId7" Type="http://schemas.openxmlformats.org/officeDocument/2006/relationships/hyperlink" Target="https://rustih.ru/robert-rozhdestvenskij-pomnite/" TargetMode="External"/><Relationship Id="rId12" Type="http://schemas.openxmlformats.org/officeDocument/2006/relationships/hyperlink" Target="https://interaffairs.ru/news/show/15337" TargetMode="External"/><Relationship Id="rId2" Type="http://schemas.openxmlformats.org/officeDocument/2006/relationships/hyperlink" Target="https://my-ussr.ru/soviet-posters/the-great-patriotic-war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fourok.ru/urok-istorii-na-temu-cena-pobedi-v-velikoy-otechestvennoy-voyne-klass-647559.html" TargetMode="External"/><Relationship Id="rId11" Type="http://schemas.openxmlformats.org/officeDocument/2006/relationships/hyperlink" Target="http://pobeda-sakhalin.ru/" TargetMode="External"/><Relationship Id="rId5" Type="http://schemas.openxmlformats.org/officeDocument/2006/relationships/hyperlink" Target="https://zvukipro.com/zvukiludei/450-golos-levitana.html" TargetMode="External"/><Relationship Id="rId10" Type="http://schemas.openxmlformats.org/officeDocument/2006/relationships/hyperlink" Target="https://www.culture.ru/materials/192250/pamyatniki-arkhitektury-kotorye-my-poteryali" TargetMode="External"/><Relationship Id="rId4" Type="http://schemas.openxmlformats.org/officeDocument/2006/relationships/hyperlink" Target="https://ru.wikipedia.org/wiki/" TargetMode="External"/><Relationship Id="rId9" Type="http://schemas.openxmlformats.org/officeDocument/2006/relationships/hyperlink" Target="http://base.garant.ru/186976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908720"/>
            <a:ext cx="6400800" cy="1752600"/>
          </a:xfrm>
          <a:solidFill>
            <a:schemeClr val="accent2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Тема </a:t>
            </a:r>
            <a:r>
              <a:rPr lang="ru-RU" b="1" dirty="0">
                <a:solidFill>
                  <a:srgbClr val="FFFF00"/>
                </a:solidFill>
              </a:rPr>
              <a:t>урока: </a:t>
            </a:r>
            <a:r>
              <a:rPr lang="ru-RU" b="1" dirty="0" smtClean="0">
                <a:solidFill>
                  <a:srgbClr val="FFFF00"/>
                </a:solidFill>
              </a:rPr>
              <a:t>Цена </a:t>
            </a:r>
            <a:r>
              <a:rPr lang="ru-RU" b="1" dirty="0">
                <a:solidFill>
                  <a:srgbClr val="FFFF00"/>
                </a:solidFill>
              </a:rPr>
              <a:t>Победы в Великой Отечественной </a:t>
            </a:r>
            <a:r>
              <a:rPr lang="ru-RU" b="1" dirty="0" smtClean="0">
                <a:solidFill>
                  <a:srgbClr val="FFFF00"/>
                </a:solidFill>
              </a:rPr>
              <a:t>войне</a:t>
            </a:r>
            <a:endParaRPr lang="en-US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Формат урока- изучение нового материала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375248" y="4308058"/>
            <a:ext cx="6768752" cy="2376264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ru-RU" sz="2000" b="1" dirty="0">
                <a:solidFill>
                  <a:srgbClr val="FFFF00"/>
                </a:solidFill>
              </a:rPr>
              <a:t>Разработала:</a:t>
            </a:r>
          </a:p>
          <a:p>
            <a:pPr lvl="0" algn="r"/>
            <a:r>
              <a:rPr lang="ru-RU" sz="2000" b="1" dirty="0">
                <a:solidFill>
                  <a:srgbClr val="FFFF00"/>
                </a:solidFill>
              </a:rPr>
              <a:t>учитель  истории и обществознания высшей категории,</a:t>
            </a:r>
          </a:p>
          <a:p>
            <a:pPr lvl="0" algn="r"/>
            <a:r>
              <a:rPr lang="ru-RU" sz="2000" b="1" dirty="0">
                <a:solidFill>
                  <a:srgbClr val="FFFF00"/>
                </a:solidFill>
              </a:rPr>
              <a:t> МАОУ Гимназии №1 им А.С. Пушкина </a:t>
            </a:r>
          </a:p>
          <a:p>
            <a:pPr lvl="0" algn="r"/>
            <a:r>
              <a:rPr lang="ru-RU" sz="2000" b="1" dirty="0">
                <a:solidFill>
                  <a:srgbClr val="FFFF00"/>
                </a:solidFill>
              </a:rPr>
              <a:t> г . Южно-Сахалинска</a:t>
            </a:r>
          </a:p>
          <a:p>
            <a:pPr lvl="0" algn="r"/>
            <a:r>
              <a:rPr lang="ru-RU" sz="2000" b="1" dirty="0">
                <a:solidFill>
                  <a:srgbClr val="FFFF00"/>
                </a:solidFill>
              </a:rPr>
              <a:t>Самарина Ирина Вячеславовна</a:t>
            </a:r>
          </a:p>
        </p:txBody>
      </p:sp>
    </p:spTree>
    <p:extLst>
      <p:ext uri="{BB962C8B-B14F-4D97-AF65-F5344CB8AC3E}">
        <p14:creationId xmlns:p14="http://schemas.microsoft.com/office/powerpoint/2010/main" val="10142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0"/>
          <a:stretch/>
        </p:blipFill>
        <p:spPr>
          <a:xfrm>
            <a:off x="0" y="-243408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32029" y="1052736"/>
            <a:ext cx="4032448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Тема урока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6" t="27333" r="20400" b="20502"/>
          <a:stretch/>
        </p:blipFill>
        <p:spPr bwMode="auto">
          <a:xfrm>
            <a:off x="0" y="969137"/>
            <a:ext cx="9144000" cy="3693735"/>
          </a:xfrm>
          <a:prstGeom prst="rect">
            <a:avLst/>
          </a:prstGeom>
          <a:noFill/>
          <a:ln>
            <a:noFill/>
          </a:ln>
          <a:effectLst/>
          <a:scene3d>
            <a:camera prst="perspectiveFron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855769"/>
              </p:ext>
            </p:extLst>
          </p:nvPr>
        </p:nvGraphicFramePr>
        <p:xfrm>
          <a:off x="-31215" y="548680"/>
          <a:ext cx="9144004" cy="6050280"/>
        </p:xfrm>
        <a:graphic>
          <a:graphicData uri="http://schemas.openxmlformats.org/drawingml/2006/table">
            <a:tbl>
              <a:tblPr firstRow="1" firstCol="1" bandRow="1"/>
              <a:tblGrid>
                <a:gridCol w="1979714">
                  <a:extLst>
                    <a:ext uri="{9D8B030D-6E8A-4147-A177-3AD203B41FA5}">
                      <a16:colId xmlns="" xmlns:a16="http://schemas.microsoft.com/office/drawing/2014/main" val="2385095487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3925820810"/>
                    </a:ext>
                  </a:extLst>
                </a:gridCol>
                <a:gridCol w="3006081">
                  <a:extLst>
                    <a:ext uri="{9D8B030D-6E8A-4147-A177-3AD203B41FA5}">
                      <a16:colId xmlns="" xmlns:a16="http://schemas.microsoft.com/office/drawing/2014/main" val="888830990"/>
                    </a:ext>
                  </a:extLst>
                </a:gridCol>
                <a:gridCol w="2286001">
                  <a:extLst>
                    <a:ext uri="{9D8B030D-6E8A-4147-A177-3AD203B41FA5}">
                      <a16:colId xmlns="" xmlns:a16="http://schemas.microsoft.com/office/drawing/2014/main" val="1188552273"/>
                    </a:ext>
                  </a:extLst>
                </a:gridCol>
              </a:tblGrid>
              <a:tr h="568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Политические последствия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Экономические последствия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Социальные последствия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Демографические потери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48706427"/>
                  </a:ext>
                </a:extLst>
              </a:tr>
              <a:tr h="52950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11359 чел удостоено звания Героя Советского Союза. 7 мил воинов награждены орденами и медалями.</a:t>
                      </a:r>
                      <a:endParaRPr lang="ru-RU" sz="2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Разрушено более 1700 городов, саженно 70 тыс. деревень и сел, уничтожено десятки промышленных предприятий.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Сиротство, разлученные семьи из-за эвакуации и войны. Увеличения количества не полных семей. Развитие семейного права в </a:t>
                      </a:r>
                      <a:r>
                        <a:rPr lang="ru-RU" sz="2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1944 </a:t>
                      </a: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целью помощи семьям.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концлагерях погибло 11мил. советских людей.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 мил. человеческих жизней, в том числе 10 мил воинов. Во вражеском тылу погибло 4 мил. партизан, подпольщиков, мирных жителей. Свыше 8,5 млн. чел оказалось в фашисткой неволе.</a:t>
                      </a:r>
                      <a:endParaRPr lang="ru-RU" sz="2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94606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01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908720"/>
            <a:ext cx="6400800" cy="1752600"/>
          </a:xfr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Домашнее задание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&amp;25 </a:t>
            </a:r>
            <a:r>
              <a:rPr lang="ru-RU" b="1" dirty="0" smtClean="0">
                <a:solidFill>
                  <a:srgbClr val="FFFF00"/>
                </a:solidFill>
              </a:rPr>
              <a:t>вопрос 3 </a:t>
            </a:r>
            <a:r>
              <a:rPr lang="ru-RU" b="1" dirty="0" err="1" smtClean="0">
                <a:solidFill>
                  <a:srgbClr val="FFFF00"/>
                </a:solidFill>
              </a:rPr>
              <a:t>пис</a:t>
            </a:r>
            <a:r>
              <a:rPr lang="ru-RU" b="1" dirty="0" smtClean="0">
                <a:solidFill>
                  <a:srgbClr val="FFFF00"/>
                </a:solidFill>
              </a:rPr>
              <a:t>.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18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Александр Галич </a:t>
            </a:r>
            <a:br>
              <a:rPr lang="ru-RU" sz="4000" dirty="0" smtClean="0"/>
            </a:br>
            <a:r>
              <a:rPr lang="ru-RU" sz="4000" dirty="0" smtClean="0"/>
              <a:t>« </a:t>
            </a:r>
            <a:r>
              <a:rPr lang="ru-RU" sz="4000" dirty="0"/>
              <a:t>Марш Мародеров»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3968" y="1124744"/>
            <a:ext cx="4680520" cy="5616624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7400" dirty="0" smtClean="0"/>
              <a:t>Будет утро и солнце в праздничных облаках.</a:t>
            </a:r>
          </a:p>
          <a:p>
            <a:pPr marL="0" indent="0">
              <a:buNone/>
            </a:pPr>
            <a:r>
              <a:rPr lang="ru-RU" sz="7400" dirty="0" smtClean="0"/>
              <a:t>Горнист протрубит побудку.</a:t>
            </a:r>
          </a:p>
          <a:p>
            <a:pPr marL="0" indent="0">
              <a:buNone/>
            </a:pPr>
            <a:r>
              <a:rPr lang="ru-RU" sz="7400" dirty="0" smtClean="0"/>
              <a:t>Сон стряхнут победители</a:t>
            </a:r>
          </a:p>
          <a:p>
            <a:pPr marL="0" indent="0">
              <a:buNone/>
            </a:pPr>
            <a:r>
              <a:rPr lang="ru-RU" sz="7400" dirty="0" smtClean="0"/>
              <a:t>И увидят, что знамя Победы не у них,</a:t>
            </a:r>
          </a:p>
          <a:p>
            <a:pPr marL="0" indent="0">
              <a:buNone/>
            </a:pPr>
            <a:r>
              <a:rPr lang="ru-RU" sz="7400" dirty="0" smtClean="0"/>
              <a:t>а </a:t>
            </a:r>
            <a:r>
              <a:rPr lang="ru-RU" sz="7400" dirty="0"/>
              <a:t>у нас в руках!</a:t>
            </a:r>
          </a:p>
          <a:p>
            <a:pPr marL="0" indent="0">
              <a:buNone/>
            </a:pPr>
            <a:r>
              <a:rPr lang="ru-RU" sz="7400" dirty="0"/>
              <a:t>Слушайте марш… Марш…</a:t>
            </a:r>
          </a:p>
          <a:p>
            <a:pPr marL="0" indent="0">
              <a:buNone/>
            </a:pPr>
            <a:r>
              <a:rPr lang="ru-RU" sz="7400" dirty="0"/>
              <a:t>И тут уж нечего спорить.</a:t>
            </a:r>
          </a:p>
          <a:p>
            <a:pPr marL="0" indent="0">
              <a:buNone/>
            </a:pPr>
            <a:r>
              <a:rPr lang="ru-RU" sz="7400" dirty="0"/>
              <a:t>Пустая забава — споры.</a:t>
            </a:r>
          </a:p>
          <a:p>
            <a:pPr marL="0" indent="0">
              <a:buNone/>
            </a:pPr>
            <a:r>
              <a:rPr lang="ru-RU" sz="7400" dirty="0"/>
              <a:t>Когда улягутся страсти и развеется бранный дым,</a:t>
            </a:r>
          </a:p>
          <a:p>
            <a:pPr marL="0" indent="0">
              <a:buNone/>
            </a:pPr>
            <a:r>
              <a:rPr lang="ru-RU" sz="7400" dirty="0"/>
              <a:t>Историки разберутся — кто из нас мародеры,</a:t>
            </a:r>
          </a:p>
          <a:p>
            <a:pPr marL="0" indent="0">
              <a:buNone/>
            </a:pPr>
            <a:r>
              <a:rPr lang="ru-RU" sz="7400" dirty="0"/>
              <a:t>А мы-то уж им подскажем!</a:t>
            </a:r>
          </a:p>
          <a:p>
            <a:pPr marL="0" indent="0">
              <a:buNone/>
            </a:pPr>
            <a:r>
              <a:rPr lang="ru-RU" sz="7400" dirty="0"/>
              <a:t>А мы-то уж их просветим!..</a:t>
            </a: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4248472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Слушайте марш мародеров!..</a:t>
            </a:r>
          </a:p>
          <a:p>
            <a:pPr marL="0" indent="0">
              <a:buNone/>
            </a:pPr>
            <a:r>
              <a:rPr lang="ru-RU" sz="2400" dirty="0" smtClean="0"/>
              <a:t>Сладко спят победители.</a:t>
            </a:r>
          </a:p>
          <a:p>
            <a:pPr marL="0" indent="0">
              <a:buNone/>
            </a:pPr>
            <a:r>
              <a:rPr lang="ru-RU" sz="2400" dirty="0" smtClean="0"/>
              <a:t>Им снятся златые горы,</a:t>
            </a:r>
          </a:p>
          <a:p>
            <a:pPr marL="0" indent="0">
              <a:buNone/>
            </a:pPr>
            <a:r>
              <a:rPr lang="ru-RU" sz="2400" dirty="0" smtClean="0"/>
              <a:t>Им снится знамя Победы, рябое от рваных дыр.</a:t>
            </a:r>
          </a:p>
          <a:p>
            <a:pPr marL="0" indent="0">
              <a:buNone/>
            </a:pPr>
            <a:r>
              <a:rPr lang="ru-RU" sz="2400" dirty="0" smtClean="0"/>
              <a:t>А </a:t>
            </a:r>
            <a:r>
              <a:rPr lang="ru-RU" sz="2400" dirty="0"/>
              <a:t>нам и поспать-то некогда,</a:t>
            </a:r>
          </a:p>
          <a:p>
            <a:pPr marL="0" indent="0">
              <a:buNone/>
            </a:pPr>
            <a:r>
              <a:rPr lang="ru-RU" sz="2400" dirty="0"/>
              <a:t>Потому что мы — мародеры.</a:t>
            </a:r>
          </a:p>
          <a:p>
            <a:pPr marL="0" indent="0">
              <a:buNone/>
            </a:pPr>
            <a:r>
              <a:rPr lang="ru-RU" sz="2400" dirty="0"/>
              <a:t>Но спятив с ума от </a:t>
            </a:r>
            <a:r>
              <a:rPr lang="ru-RU" sz="2400" dirty="0" smtClean="0"/>
              <a:t>страха,</a:t>
            </a:r>
          </a:p>
          <a:p>
            <a:pPr marL="0" indent="0">
              <a:buNone/>
            </a:pPr>
            <a:r>
              <a:rPr lang="ru-RU" sz="2400" dirty="0" smtClean="0"/>
              <a:t>Нам </a:t>
            </a:r>
            <a:r>
              <a:rPr lang="ru-RU" sz="2400" dirty="0"/>
              <a:t>— рукоплещет мир!</a:t>
            </a:r>
          </a:p>
          <a:p>
            <a:pPr marL="0" indent="0">
              <a:buNone/>
            </a:pPr>
            <a:r>
              <a:rPr lang="ru-RU" sz="2400" dirty="0"/>
              <a:t>Слушайте марш мародеров</a:t>
            </a:r>
            <a:r>
              <a:rPr lang="ru-RU" sz="2400" dirty="0" smtClean="0"/>
              <a:t>!..</a:t>
            </a:r>
          </a:p>
          <a:p>
            <a:pPr marL="0" indent="0">
              <a:buNone/>
            </a:pPr>
            <a:r>
              <a:rPr lang="ru-RU" sz="2400" dirty="0"/>
              <a:t>И это еще не главное.</a:t>
            </a:r>
          </a:p>
          <a:p>
            <a:pPr marL="0" indent="0">
              <a:buNone/>
            </a:pPr>
            <a:r>
              <a:rPr lang="ru-RU" sz="2400" dirty="0"/>
              <a:t>Главного вы не видели</a:t>
            </a:r>
            <a:r>
              <a:rPr lang="ru-RU" sz="2400" dirty="0" smtClean="0"/>
              <a:t>.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9831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043608" y="1268760"/>
            <a:ext cx="6768752" cy="4464496"/>
          </a:xfrm>
          <a:prstGeom prst="roundRect">
            <a:avLst/>
          </a:prstGeom>
          <a:solidFill>
            <a:schemeClr val="accent2">
              <a:lumMod val="50000"/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/>
              <a:t> Роберт </a:t>
            </a:r>
            <a:r>
              <a:rPr lang="ru-RU" sz="2400" b="1" i="1" dirty="0" smtClean="0"/>
              <a:t>Рождественский: 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«Люди</a:t>
            </a:r>
            <a:r>
              <a:rPr lang="ru-RU" sz="2400" b="1" i="1" dirty="0">
                <a:solidFill>
                  <a:srgbClr val="FFFF00"/>
                </a:solidFill>
              </a:rPr>
              <a:t>!</a:t>
            </a:r>
          </a:p>
          <a:p>
            <a:pPr algn="ctr"/>
            <a:r>
              <a:rPr lang="ru-RU" sz="2400" b="1" i="1" dirty="0">
                <a:solidFill>
                  <a:srgbClr val="FFFF00"/>
                </a:solidFill>
              </a:rPr>
              <a:t>Покуда сердца стучатся,—</a:t>
            </a:r>
          </a:p>
          <a:p>
            <a:pPr algn="ctr"/>
            <a:r>
              <a:rPr lang="ru-RU" sz="2400" b="1" i="1" dirty="0">
                <a:solidFill>
                  <a:srgbClr val="FFFF00"/>
                </a:solidFill>
              </a:rPr>
              <a:t>помните!</a:t>
            </a:r>
          </a:p>
          <a:p>
            <a:pPr algn="ctr"/>
            <a:r>
              <a:rPr lang="ru-RU" sz="2400" b="1" i="1" dirty="0">
                <a:solidFill>
                  <a:srgbClr val="FFFF00"/>
                </a:solidFill>
              </a:rPr>
              <a:t>Какою</a:t>
            </a:r>
          </a:p>
          <a:p>
            <a:pPr algn="ctr"/>
            <a:r>
              <a:rPr lang="ru-RU" sz="2400" b="1" i="1" u="sng" dirty="0">
                <a:solidFill>
                  <a:srgbClr val="FFFF00"/>
                </a:solidFill>
              </a:rPr>
              <a:t>ценой</a:t>
            </a:r>
          </a:p>
          <a:p>
            <a:pPr algn="ctr"/>
            <a:r>
              <a:rPr lang="ru-RU" sz="2400" b="1" i="1" u="sng" dirty="0">
                <a:solidFill>
                  <a:srgbClr val="FFFF00"/>
                </a:solidFill>
              </a:rPr>
              <a:t>завоевано счастье,—</a:t>
            </a:r>
          </a:p>
          <a:p>
            <a:pPr algn="ctr"/>
            <a:r>
              <a:rPr lang="ru-RU" sz="2400" b="1" i="1" dirty="0">
                <a:solidFill>
                  <a:srgbClr val="FFFF00"/>
                </a:solidFill>
              </a:rPr>
              <a:t>пожалуйста, помните</a:t>
            </a:r>
            <a:r>
              <a:rPr lang="ru-RU" sz="2400" b="1" i="1" dirty="0" smtClean="0">
                <a:solidFill>
                  <a:srgbClr val="FFFF00"/>
                </a:solidFill>
              </a:rPr>
              <a:t>!»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59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997"/>
          </a:xfrm>
        </p:spPr>
        <p:txBody>
          <a:bodyPr>
            <a:noAutofit/>
          </a:bodyPr>
          <a:lstStyle/>
          <a:p>
            <a:r>
              <a:rPr lang="ru-RU" sz="2800" dirty="0"/>
              <a:t>Музейно-мемориальный комплекс </a:t>
            </a:r>
            <a:r>
              <a:rPr lang="ru-RU" sz="2800" dirty="0" smtClean="0"/>
              <a:t>«Победа».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79198"/>
            <a:ext cx="4623944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153" y="938243"/>
            <a:ext cx="3644623" cy="2029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788" y="3140968"/>
            <a:ext cx="5364088" cy="35755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364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9" y="764703"/>
            <a:ext cx="8940013" cy="5112569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23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0" y="0"/>
            <a:ext cx="9289032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080" y="977177"/>
            <a:ext cx="7776864" cy="1296144"/>
          </a:xfrm>
          <a:prstGeom prst="roundRect">
            <a:avLst/>
          </a:prstGeom>
          <a:solidFill>
            <a:schemeClr val="accent2">
              <a:lumMod val="75000"/>
              <a:alpha val="76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У меня были трудности , не </a:t>
            </a:r>
            <a: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знал как сделать. 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8916" y="4554304"/>
            <a:ext cx="8064896" cy="1656184"/>
          </a:xfrm>
          <a:prstGeom prst="roundRect">
            <a:avLst/>
          </a:prstGeom>
          <a:solidFill>
            <a:schemeClr val="accent3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Этот способ работы со знанием могу использовать на других предметах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6888" y="2634481"/>
            <a:ext cx="7884368" cy="1584176"/>
          </a:xfrm>
          <a:prstGeom prst="roundRect">
            <a:avLst/>
          </a:prstGeom>
          <a:solidFill>
            <a:schemeClr val="accent1"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Было много нового </a:t>
            </a:r>
            <a: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знаю какими способами искать ответы на вопросы.</a:t>
            </a:r>
            <a:endParaRPr lang="ru-RU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235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 информации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8784976" cy="10618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Литература</a:t>
            </a:r>
          </a:p>
          <a:p>
            <a:r>
              <a:rPr lang="ru-RU" dirty="0"/>
              <a:t>1) История России. 10 класс. В 3-х частях. /</a:t>
            </a:r>
            <a:r>
              <a:rPr lang="ru-RU" dirty="0" err="1"/>
              <a:t>Горинов</a:t>
            </a:r>
            <a:r>
              <a:rPr lang="ru-RU" dirty="0"/>
              <a:t> М.М., Данилов А.А., </a:t>
            </a:r>
            <a:r>
              <a:rPr lang="ru-RU" dirty="0" err="1"/>
              <a:t>Моруков</a:t>
            </a:r>
            <a:r>
              <a:rPr lang="ru-RU" dirty="0"/>
              <a:t> М.Ю., и др./Под ред. </a:t>
            </a:r>
            <a:r>
              <a:rPr lang="ru-RU" dirty="0" err="1"/>
              <a:t>Торкунова</a:t>
            </a:r>
            <a:r>
              <a:rPr lang="ru-RU" dirty="0"/>
              <a:t> А.В. М.: Просвещение, 2016. 175 с.</a:t>
            </a:r>
          </a:p>
          <a:p>
            <a:r>
              <a:rPr lang="ru-RU" dirty="0"/>
              <a:t>2) Всеобщая история к 19- нач. 21 веков: учебник для 11 класса. Углубленный уровень / Н.В. </a:t>
            </a:r>
            <a:r>
              <a:rPr lang="ru-RU" dirty="0" err="1"/>
              <a:t>Загладин</a:t>
            </a:r>
            <a:r>
              <a:rPr lang="ru-RU" dirty="0"/>
              <a:t>.  М.: ООО «Русское слово-учебник», 2019. 416 с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3)</a:t>
            </a:r>
            <a:r>
              <a:rPr lang="ru-RU" dirty="0" smtClean="0"/>
              <a:t>Я сдам ЕГЭ! История. Модульный курс. Практикум и диагностика. Учебное пособие для общеобразовательных организаций. /И.А. </a:t>
            </a:r>
            <a:r>
              <a:rPr lang="ru-RU" dirty="0" err="1" smtClean="0"/>
              <a:t>Артасов</a:t>
            </a:r>
            <a:r>
              <a:rPr lang="ru-RU" dirty="0" smtClean="0"/>
              <a:t>, А.А. </a:t>
            </a:r>
            <a:r>
              <a:rPr lang="ru-RU" dirty="0" err="1" smtClean="0"/>
              <a:t>Данилов,Н.Ф</a:t>
            </a:r>
            <a:r>
              <a:rPr lang="ru-RU" dirty="0" smtClean="0"/>
              <a:t>. </a:t>
            </a:r>
            <a:r>
              <a:rPr lang="ru-RU" dirty="0" err="1" smtClean="0"/>
              <a:t>Крицкая</a:t>
            </a:r>
            <a:r>
              <a:rPr lang="ru-RU" dirty="0" smtClean="0"/>
              <a:t>, О.Н. Мельникова М.: Просвещение</a:t>
            </a:r>
            <a:r>
              <a:rPr lang="ru-RU" dirty="0"/>
              <a:t>,</a:t>
            </a:r>
            <a:r>
              <a:rPr lang="ru-RU" dirty="0" smtClean="0"/>
              <a:t> 2017.379 с.</a:t>
            </a:r>
            <a:endParaRPr lang="en-US" dirty="0" smtClean="0"/>
          </a:p>
          <a:p>
            <a:r>
              <a:rPr lang="ru-RU" i="1" dirty="0" smtClean="0"/>
              <a:t>Интернет-ресурсы</a:t>
            </a:r>
            <a:endParaRPr lang="en-US" i="1" dirty="0" smtClean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my-ussr.ru/soviet-posters/the-great-patriotic-war.html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www.sovmusic.ru/text.php?fname=nuzhna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ru.wikipedia.org/wiki/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zvukipro.com/zvukiludei/450-golos-levitana.html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infourok.ru/urok-istorii-na-temu-cena-pobedi-v-velikoy-otechestvennoy-voyne-klass-647559.html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</a:t>
            </a:r>
            <a:r>
              <a:rPr lang="en-US" dirty="0">
                <a:hlinkClick r:id="rId7"/>
              </a:rPr>
              <a:t>://</a:t>
            </a:r>
            <a:r>
              <a:rPr lang="en-US" dirty="0" smtClean="0">
                <a:hlinkClick r:id="rId7"/>
              </a:rPr>
              <a:t>rustih.ru/robert-rozhdestvenskij-pomnite/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</a:t>
            </a:r>
            <a:r>
              <a:rPr lang="en-US" dirty="0">
                <a:hlinkClick r:id="rId8"/>
              </a:rPr>
              <a:t>://</a:t>
            </a:r>
            <a:r>
              <a:rPr lang="en-US" dirty="0" smtClean="0">
                <a:hlinkClick r:id="rId8"/>
              </a:rPr>
              <a:t>slova-tekst-pesni.ru/song-lyrics-19150.html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</a:t>
            </a:r>
            <a:r>
              <a:rPr lang="en-US" dirty="0">
                <a:hlinkClick r:id="rId9"/>
              </a:rPr>
              <a:t>://</a:t>
            </a:r>
            <a:r>
              <a:rPr lang="en-US" dirty="0" smtClean="0">
                <a:hlinkClick r:id="rId9"/>
              </a:rPr>
              <a:t>base.garant.ru/186976/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https</a:t>
            </a:r>
            <a:r>
              <a:rPr lang="en-US" dirty="0">
                <a:hlinkClick r:id="rId10"/>
              </a:rPr>
              <a:t>://</a:t>
            </a:r>
            <a:r>
              <a:rPr lang="en-US" dirty="0" smtClean="0">
                <a:hlinkClick r:id="rId10"/>
              </a:rPr>
              <a:t>www.culture.ru/materials/192250/pamyatniki-arkhitektury-kotorye-my-poteryali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</a:t>
            </a:r>
            <a:r>
              <a:rPr lang="en-US" dirty="0">
                <a:hlinkClick r:id="rId11"/>
              </a:rPr>
              <a:t>://</a:t>
            </a:r>
            <a:r>
              <a:rPr lang="en-US" dirty="0" smtClean="0">
                <a:hlinkClick r:id="rId11"/>
              </a:rPr>
              <a:t>pobeda-sakhalin.ru/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https</a:t>
            </a:r>
            <a:r>
              <a:rPr lang="en-US" dirty="0">
                <a:hlinkClick r:id="rId12"/>
              </a:rPr>
              <a:t>://</a:t>
            </a:r>
            <a:r>
              <a:rPr lang="en-US" dirty="0" smtClean="0">
                <a:hlinkClick r:id="rId12"/>
              </a:rPr>
              <a:t>interaffairs.ru/news/show/15337</a:t>
            </a:r>
            <a:endParaRPr lang="ru-RU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6405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4038600" cy="26924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222222"/>
                </a:solidFill>
                <a:latin typeface="arial"/>
              </a:rPr>
              <a:t>«Горит 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и кружится планета,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arial"/>
              </a:rPr>
              <a:t>Над нашей родиною дым,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arial"/>
              </a:rPr>
              <a:t>И, значит, нам нужна </a:t>
            </a:r>
            <a:r>
              <a:rPr lang="ru-RU" dirty="0" smtClean="0">
                <a:solidFill>
                  <a:srgbClr val="222222"/>
                </a:solidFill>
                <a:latin typeface="arial"/>
              </a:rPr>
              <a:t>одна</a:t>
            </a:r>
            <a:r>
              <a:rPr lang="en-US" dirty="0">
                <a:solidFill>
                  <a:srgbClr val="222222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222222"/>
                </a:solidFill>
                <a:latin typeface="arial"/>
              </a:rPr>
              <a:t>…………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222222"/>
                </a:solidFill>
                <a:latin typeface="arial"/>
              </a:rPr>
              <a:t>Одна на всех -- мы за </a:t>
            </a:r>
            <a:r>
              <a:rPr lang="en-US" dirty="0">
                <a:solidFill>
                  <a:srgbClr val="222222"/>
                </a:solidFill>
                <a:latin typeface="arial"/>
              </a:rPr>
              <a:t>  </a:t>
            </a:r>
            <a:r>
              <a:rPr lang="en-US" dirty="0" smtClean="0">
                <a:solidFill>
                  <a:srgbClr val="222222"/>
                </a:solidFill>
                <a:latin typeface="arial"/>
              </a:rPr>
              <a:t>       ……… </a:t>
            </a:r>
            <a:r>
              <a:rPr lang="ru-RU" dirty="0" smtClean="0">
                <a:solidFill>
                  <a:srgbClr val="222222"/>
                </a:solidFill>
                <a:latin typeface="arial"/>
              </a:rPr>
              <a:t> 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не </a:t>
            </a:r>
            <a:r>
              <a:rPr lang="ru-RU" dirty="0" smtClean="0">
                <a:solidFill>
                  <a:srgbClr val="222222"/>
                </a:solidFill>
                <a:latin typeface="arial"/>
              </a:rPr>
              <a:t>постоим».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5013176"/>
            <a:ext cx="234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Булат Окуджава</a:t>
            </a:r>
            <a:endParaRPr lang="ru-RU" sz="24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1503" r="4225" b="23534"/>
          <a:stretch/>
        </p:blipFill>
        <p:spPr>
          <a:xfrm>
            <a:off x="395536" y="218028"/>
            <a:ext cx="4185502" cy="65778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2502" y="5619769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Скульптура «Родина-мать зове» автор </a:t>
            </a:r>
            <a:r>
              <a:rPr lang="ru-RU" sz="2400" b="1" dirty="0"/>
              <a:t>Евгений Вучетич</a:t>
            </a:r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316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Прочитайте отрывок из воспоминания советского военачальника и выполните задание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Мне в Берлин позвонил Верховный главнокомандующий и сообщил:</a:t>
            </a:r>
          </a:p>
          <a:p>
            <a:pPr marL="0" indent="0" algn="just">
              <a:buNone/>
            </a:pPr>
            <a:r>
              <a:rPr lang="ru-RU" b="1" dirty="0" smtClean="0"/>
              <a:t>Сегодня в городе Реймсе немцы подписали акт безоговорочной капитуляции. …Мы </a:t>
            </a:r>
            <a:r>
              <a:rPr lang="ru-RU" b="1" dirty="0"/>
              <a:t>договорились с союзниками считать подписание акта в Реймсе предварительным протоколом капитуляции.</a:t>
            </a:r>
          </a:p>
          <a:p>
            <a:pPr marL="0" indent="0" algn="just">
              <a:buNone/>
            </a:pPr>
            <a:r>
              <a:rPr lang="ru-RU" b="1" dirty="0" smtClean="0"/>
              <a:t>Завтра в Берлин ( для подписания нового акта о капитуляции) прибудут представители немецкого главного командования и представители Верховного командования союзных войск. Представителем Верховного Главнокомандования советских войск назначаетесь вы. ..»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0379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Укажите название месяца, когда произошли описываемые события. Назовите автора воспоминаний.</a:t>
            </a:r>
          </a:p>
          <a:p>
            <a:pPr algn="just"/>
            <a:r>
              <a:rPr lang="ru-RU" b="1" dirty="0" smtClean="0"/>
              <a:t>Почему И.В. Сталин считал, что акт о капитуляции подписанный в Реймсе, должен быть предварительным протоколом </a:t>
            </a:r>
            <a:r>
              <a:rPr lang="ru-RU" b="1" u="sng" dirty="0" smtClean="0"/>
              <a:t>капитуляции</a:t>
            </a:r>
            <a:r>
              <a:rPr lang="ru-RU" b="1" dirty="0" smtClean="0"/>
              <a:t>? Укажите две причины.</a:t>
            </a:r>
          </a:p>
        </p:txBody>
      </p:sp>
    </p:spTree>
    <p:extLst>
      <p:ext uri="{BB962C8B-B14F-4D97-AF65-F5344CB8AC3E}">
        <p14:creationId xmlns:p14="http://schemas.microsoft.com/office/powerpoint/2010/main" val="277032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levitan-objavlenie-ob-okonchanii-vojny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52320" y="1772816"/>
            <a:ext cx="609600" cy="6096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91" y="-32502"/>
            <a:ext cx="912385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3565558" cy="2520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528" y="4000758"/>
            <a:ext cx="4104456" cy="2824740"/>
          </a:xfrm>
          <a:prstGeom prst="rect">
            <a:avLst/>
          </a:prstGeom>
        </p:spPr>
      </p:pic>
      <p:pic>
        <p:nvPicPr>
          <p:cNvPr id="8" name="levitan-objavlenie-ob-okonchanii-vojny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75656" y="5386270"/>
            <a:ext cx="609600" cy="609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831" y="0"/>
            <a:ext cx="3603937" cy="27089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63" y="0"/>
            <a:ext cx="2949186" cy="349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9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5024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32029" y="1052736"/>
            <a:ext cx="4032448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Тема урока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5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документами в малых группах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Группа1. Тема: Фашистские лагеря смерти созданные на территории Западной Европы</a:t>
            </a:r>
            <a:r>
              <a:rPr lang="ru-RU" dirty="0" smtClean="0"/>
              <a:t>.</a:t>
            </a:r>
          </a:p>
          <a:p>
            <a:r>
              <a:rPr lang="ru-RU" dirty="0"/>
              <a:t>Группа2. Тема: </a:t>
            </a:r>
            <a:r>
              <a:rPr lang="ru-RU" dirty="0" smtClean="0"/>
              <a:t>жертвы войны среди мирного </a:t>
            </a:r>
            <a:r>
              <a:rPr lang="ru-RU" dirty="0"/>
              <a:t>населения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Группа3.Тема: Из документов Нюрнбергского процесса, рассказ свидетеля из Освенцима.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72816"/>
            <a:ext cx="7704856" cy="42484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Группа 4 Тема</a:t>
            </a:r>
            <a:r>
              <a:rPr lang="ru-RU" sz="2800" dirty="0">
                <a:solidFill>
                  <a:schemeClr val="tx1"/>
                </a:solidFill>
              </a:rPr>
              <a:t>: Оккупационный режим на территории Литвы, Латвии, Белоруссии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Группа 5 Тема: Боевые награды в годы Великой Отечественной </a:t>
            </a:r>
            <a:r>
              <a:rPr lang="ru-RU" sz="2800" dirty="0">
                <a:solidFill>
                  <a:schemeClr val="tx1"/>
                </a:solidFill>
              </a:rPr>
              <a:t>войны. Советские солдаты, герои войны.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Группа 6 </a:t>
            </a:r>
            <a:r>
              <a:rPr lang="ru-RU" sz="2800" dirty="0">
                <a:solidFill>
                  <a:schemeClr val="tx1"/>
                </a:solidFill>
              </a:rPr>
              <a:t>Тема: Социальные последствия войны.</a:t>
            </a: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0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Группа 1</a:t>
            </a:r>
            <a:r>
              <a:rPr lang="ru-RU" dirty="0"/>
              <a:t>. </a:t>
            </a:r>
            <a:r>
              <a:rPr lang="ru-RU" dirty="0" smtClean="0"/>
              <a:t> </a:t>
            </a:r>
            <a:r>
              <a:rPr lang="ru-RU" dirty="0"/>
              <a:t>Прокомментируйте данные приведенные в таблице ?</a:t>
            </a:r>
          </a:p>
          <a:p>
            <a:pPr marL="0" indent="0">
              <a:buNone/>
            </a:pPr>
            <a:r>
              <a:rPr lang="ru-RU" dirty="0"/>
              <a:t>О какой цене победы здесь идет речь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Группа 2</a:t>
            </a:r>
            <a:r>
              <a:rPr lang="ru-RU" dirty="0"/>
              <a:t>. </a:t>
            </a:r>
            <a:r>
              <a:rPr lang="ru-RU" dirty="0" smtClean="0"/>
              <a:t>Иногда </a:t>
            </a:r>
            <a:r>
              <a:rPr lang="ru-RU" dirty="0"/>
              <a:t>высказывались мнения о слишком большой цене уплаченной за оборону Ленинграда, о том, что целесообразнее было его сдать и тем сохранить жизнь сотен тысяч людей и многие культурные ценности. Как вы оцениваете подобные высказывания?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24744"/>
            <a:ext cx="8064896" cy="55446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</a:rPr>
              <a:t>Группа </a:t>
            </a:r>
            <a:r>
              <a:rPr lang="ru-RU" sz="2400" dirty="0" smtClean="0">
                <a:solidFill>
                  <a:schemeClr val="tx1"/>
                </a:solidFill>
              </a:rPr>
              <a:t>3. Прокомментируйте </a:t>
            </a:r>
            <a:r>
              <a:rPr lang="ru-RU" sz="2400" dirty="0">
                <a:solidFill>
                  <a:schemeClr val="tx1"/>
                </a:solidFill>
              </a:rPr>
              <a:t>документы Нюренбергского процесса? О какой цене победы здесь идет речь</a:t>
            </a:r>
            <a:r>
              <a:rPr lang="ru-RU" sz="2400" dirty="0" smtClean="0">
                <a:solidFill>
                  <a:schemeClr val="tx1"/>
                </a:solidFill>
              </a:rPr>
              <a:t>?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Группа 4</a:t>
            </a:r>
            <a:r>
              <a:rPr lang="ru-RU" sz="2400" dirty="0">
                <a:solidFill>
                  <a:schemeClr val="tx1"/>
                </a:solidFill>
              </a:rPr>
              <a:t>. Какую участь для народов нашей страны уготовили гитлеровские идеологи? Определите какие формы борьбы с врагом были распространены на оккупированной территории</a:t>
            </a:r>
            <a:r>
              <a:rPr lang="ru-RU" sz="2400" dirty="0" smtClean="0">
                <a:solidFill>
                  <a:schemeClr val="tx1"/>
                </a:solidFill>
              </a:rPr>
              <a:t>?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400" dirty="0">
                <a:solidFill>
                  <a:schemeClr val="tx1"/>
                </a:solidFill>
              </a:rPr>
              <a:t>Группа 5. За что награждали орденами и медалями с годы Великой Отечественной войны</a:t>
            </a:r>
            <a:r>
              <a:rPr lang="ru-RU" sz="2400" dirty="0" smtClean="0">
                <a:solidFill>
                  <a:schemeClr val="tx1"/>
                </a:solidFill>
              </a:rPr>
              <a:t>?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Группа 6. С какой целью были внесены изменения в семейное право СССР с 1944г?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914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32029" y="1052736"/>
            <a:ext cx="4032448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Тема урока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6" t="27333" r="20400" b="20502"/>
          <a:stretch/>
        </p:blipFill>
        <p:spPr bwMode="auto">
          <a:xfrm>
            <a:off x="0" y="969137"/>
            <a:ext cx="9144000" cy="3693735"/>
          </a:xfrm>
          <a:prstGeom prst="rect">
            <a:avLst/>
          </a:prstGeom>
          <a:noFill/>
          <a:ln>
            <a:noFill/>
          </a:ln>
          <a:effectLst/>
          <a:scene3d>
            <a:camera prst="perspectiveFron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474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869</Words>
  <Application>Microsoft Office PowerPoint</Application>
  <PresentationFormat>Экран (4:3)</PresentationFormat>
  <Paragraphs>125</Paragraphs>
  <Slides>17</Slides>
  <Notes>4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Прочитайте отрывок из воспоминания советского военачальника и выполните задание</vt:lpstr>
      <vt:lpstr>Вопросы:</vt:lpstr>
      <vt:lpstr>Презентация PowerPoint</vt:lpstr>
      <vt:lpstr>Презентация PowerPoint</vt:lpstr>
      <vt:lpstr>Работа с документами в малых группах</vt:lpstr>
      <vt:lpstr>Вопросы</vt:lpstr>
      <vt:lpstr>Презентация PowerPoint</vt:lpstr>
      <vt:lpstr>Презентация PowerPoint</vt:lpstr>
      <vt:lpstr>Презентация PowerPoint</vt:lpstr>
      <vt:lpstr>Александр Галич  « Марш Мародеров» </vt:lpstr>
      <vt:lpstr>Презентация PowerPoint</vt:lpstr>
      <vt:lpstr>Музейно-мемориальный комплекс «Победа».  </vt:lpstr>
      <vt:lpstr>Презентация PowerPoint</vt:lpstr>
      <vt:lpstr>Презентация PowerPoint</vt:lpstr>
      <vt:lpstr>Источники информации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Учитель</cp:lastModifiedBy>
  <cp:revision>55</cp:revision>
  <dcterms:modified xsi:type="dcterms:W3CDTF">2019-11-21T01:42:13Z</dcterms:modified>
</cp:coreProperties>
</file>