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86" r:id="rId8"/>
    <p:sldId id="262" r:id="rId9"/>
    <p:sldId id="263" r:id="rId10"/>
    <p:sldId id="264" r:id="rId11"/>
    <p:sldId id="287" r:id="rId12"/>
    <p:sldId id="265" r:id="rId13"/>
    <p:sldId id="266" r:id="rId14"/>
    <p:sldId id="281" r:id="rId15"/>
    <p:sldId id="282" r:id="rId16"/>
    <p:sldId id="283" r:id="rId17"/>
    <p:sldId id="284" r:id="rId18"/>
    <p:sldId id="285" r:id="rId19"/>
    <p:sldId id="289" r:id="rId20"/>
    <p:sldId id="290" r:id="rId21"/>
    <p:sldId id="288" r:id="rId22"/>
    <p:sldId id="271" r:id="rId23"/>
    <p:sldId id="272" r:id="rId24"/>
    <p:sldId id="273" r:id="rId25"/>
    <p:sldId id="274" r:id="rId26"/>
    <p:sldId id="275" r:id="rId27"/>
    <p:sldId id="27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90" autoAdjust="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3" Type="http://schemas.openxmlformats.org/officeDocument/2006/relationships/slide" Target="slide22.xml"/><Relationship Id="rId7" Type="http://schemas.openxmlformats.org/officeDocument/2006/relationships/slide" Target="slide2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25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st2.depositphotos.com/3248091/5920/i/950/depositphotos_59206937-stock-photo-sewing-utensils-scissors-thread-button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3286124"/>
            <a:ext cx="4786346" cy="3190898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57224" y="571480"/>
            <a:ext cx="76438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Филиал МАОУ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Тоболовская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СОШ – С(К)ОУ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Карасульская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специальная (коррекционная) школа – интернат»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 bwMode="auto">
          <a:xfrm>
            <a:off x="3286116" y="6072206"/>
            <a:ext cx="2357454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п. Октябрьский 2020г.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3570" y="4643446"/>
            <a:ext cx="2928958" cy="1304124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швейного дела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Буйновская Т.В.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85918" y="1643050"/>
            <a:ext cx="6480720" cy="2088232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СТЕНДОВЫЙ УРОК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ШВЕЙНОЕ ДЕЛО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9 классе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«Раскрой блузки»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t2.depositphotos.com/1986419/9114/i/950/depositphotos_91144204-stock-photo-needlework-tailoring-tools-isolated-on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 l="4465" t="12459" r="1786"/>
          <a:stretch>
            <a:fillRect/>
          </a:stretch>
        </p:blipFill>
        <p:spPr bwMode="auto">
          <a:xfrm>
            <a:off x="1285852" y="2071678"/>
            <a:ext cx="6572296" cy="43982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714380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Место урока в системе уроков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7224" y="1500174"/>
            <a:ext cx="7500990" cy="2071702"/>
          </a:xfrm>
          <a:prstGeom prst="round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календарно-тематическому планированию урок входит в раздел «Изготовление блузки с застёжкой до верха», второй урок по теме.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урока - изучение нового материала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Цели урока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1.Образовательные: совершенствовать умения раскроя блузки, учиться применять полученные знания при выполнении практических работ.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2.Развивающие: развивать координацию движения рук, развитие навыков самоконтроля и взаимоконтроля.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3.Воспитательные: воспитывать интерес к предмету.</a:t>
            </a:r>
          </a:p>
          <a:p>
            <a:endParaRPr lang="ru-RU" dirty="0"/>
          </a:p>
        </p:txBody>
      </p:sp>
      <p:pic>
        <p:nvPicPr>
          <p:cNvPr id="4" name="Picture 5" descr="https://st2.depositphotos.com/3248091/5920/i/950/depositphotos_59206937-stock-photo-sewing-utensils-scissors-thread-button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16" y="5214950"/>
            <a:ext cx="1714512" cy="11430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Материально-техническое обеспечение урока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57340"/>
          <a:ext cx="8229600" cy="4419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Учебник, учебное пособие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Швейное дело.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 класс/ Г.Г.Мозговая,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Г.Б.Каркушина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-  Москва, Просвещение, 2007г.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Материалы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Ткань для раскроя деталей блузки, выкройки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деталей блузки.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Инструменты и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приспособления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Линейка, мел, булавки, ножницы.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Дидактический материал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Пазлы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с изображением изделий, карточки,  образец блузки, образцы ткани.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33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Техническое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оборудование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ПК,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мультимедийный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проектор, экран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Методы и приёмы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Словесные методы: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рассказ, беседа, объяснение.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Наглядные методы: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изобразительные: иллюстрации, технологические карты,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изображением изделий;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натуральные: образец блузки, раскладка выкройки на ткани, инструменты и приспособления.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Практические методы: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практическая работа.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Частично-поисковый метод.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Элементы проблемного обучения.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Игровой метод.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Формы работы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Групповая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https://st2.depositphotos.com/3248091/5920/i/950/depositphotos_59206937-stock-photo-sewing-utensils-scissors-thread-button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4071942"/>
            <a:ext cx="3429024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Структура урока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	Организационный момент.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Подготовка к основному этапу.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	Усвоение новых знаний.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	Первичная проверка понимания.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Закрепление знаний и способов действий.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6.	Подведение итогов урока. Рефлексии.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Организационный момент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954591"/>
          </a:xfrm>
        </p:spPr>
        <p:txBody>
          <a:bodyPr/>
          <a:lstStyle/>
          <a:p>
            <a:pPr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Задача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создать доброжелательную обстановку на уроке. Психологически настроить детей на урок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85786" y="2143116"/>
          <a:ext cx="7715304" cy="21355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715304"/>
              </a:tblGrid>
              <a:tr h="49574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39765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Приветствую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обучающихся.  Проверяю готовность к уроку.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Я рада приветствовать вас на уроке. Желаю вам плодотворно потрудиться сегодня, узнать много нового и интересного.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5" descr="https://st2.depositphotos.com/3248091/5920/i/950/depositphotos_59206937-stock-photo-sewing-utensils-scissors-thread-button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4071942"/>
            <a:ext cx="3429024" cy="22860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85786" y="4643446"/>
            <a:ext cx="4572032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Личностные: эмоциональный настрой на урок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Подготовка к основному этапу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136764"/>
          <a:ext cx="8258204" cy="20596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258204"/>
              </a:tblGrid>
              <a:tr h="34323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63379">
                <a:tc>
                  <a:txBody>
                    <a:bodyPr/>
                    <a:lstStyle/>
                    <a:p>
                      <a:r>
                        <a:rPr lang="ru-RU" sz="20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Мотивация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Рассказ – беседа о профессии швеи. О её востребованности в наше время и возможности получить азы профессии в школе. По окончании которой,  можно поступить в</a:t>
                      </a:r>
                      <a:r>
                        <a:rPr lang="ru-RU" sz="2000" u="non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u="non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Голышмановский</a:t>
                      </a:r>
                      <a:r>
                        <a:rPr lang="ru-RU" sz="2000" u="non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агропедагогический колледж» – трудоустроиться.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28596" y="5715016"/>
            <a:ext cx="8001056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Личностные: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осознанно относится к выбору профессии.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428736"/>
            <a:ext cx="8286808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https://regnum.ru/uploads/pictures/news/2017/02/22/regnum_picture_1487780960186350_normal.jpg"/>
          <p:cNvPicPr/>
          <p:nvPr/>
        </p:nvPicPr>
        <p:blipFill>
          <a:blip r:embed="rId2" cstate="print"/>
          <a:srcRect b="10465"/>
          <a:stretch>
            <a:fillRect/>
          </a:stretch>
        </p:blipFill>
        <p:spPr bwMode="auto">
          <a:xfrm>
            <a:off x="857224" y="4214818"/>
            <a:ext cx="250033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s://avatars.mds.yandex.net/get-altay/1245631/2a00000168ec816e47a94b951f84762202de/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214818"/>
            <a:ext cx="2290893" cy="1643074"/>
          </a:xfrm>
          <a:prstGeom prst="rect">
            <a:avLst/>
          </a:prstGeom>
          <a:noFill/>
        </p:spPr>
      </p:pic>
      <p:pic>
        <p:nvPicPr>
          <p:cNvPr id="12" name="Picture 2" descr="https://avatars.mds.yandex.net/get-altay/406255/2a00000162aaa8bf329fa9389b203ad5866e/X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4214818"/>
            <a:ext cx="2214578" cy="164517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42910" y="1214422"/>
            <a:ext cx="7929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Задача: выявить уровень знаний и степень готовности к усвоению нового материала.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428604"/>
          <a:ext cx="8215370" cy="2857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215370"/>
              </a:tblGrid>
              <a:tr h="73130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26218">
                <a:tc>
                  <a:txBody>
                    <a:bodyPr/>
                    <a:lstStyle/>
                    <a:p>
                      <a:endParaRPr lang="ru-RU" sz="2000" b="1" u="sng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2000" b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Актуализация опорных знаний </a:t>
                      </a:r>
                      <a:endParaRPr lang="ru-RU" sz="2000" u="sng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Назовите какие изделия шьют на швейных предприятиях?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Задание. Собрать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пазлы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 изображением изделия.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Посмотри на экран, проверь, что лишнее. Почему?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Какое из этих изделий мы шьём?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Содержимое 3" descr="https://img2.wbstatic.net/big/new/3620000/3629750-1.jpg"/>
          <p:cNvPicPr>
            <a:picLocks/>
          </p:cNvPicPr>
          <p:nvPr/>
        </p:nvPicPr>
        <p:blipFill>
          <a:blip r:embed="rId2" cstate="print"/>
          <a:srcRect t="-3869"/>
          <a:stretch>
            <a:fillRect/>
          </a:stretch>
        </p:blipFill>
        <p:spPr bwMode="auto">
          <a:xfrm>
            <a:off x="1428728" y="4143380"/>
            <a:ext cx="142876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s://static1.bosco.ru/upload/iblock/6df/6df1056f33e739295f130f53ff829d0a.jpg"/>
          <p:cNvPicPr/>
          <p:nvPr/>
        </p:nvPicPr>
        <p:blipFill>
          <a:blip r:embed="rId3" cstate="print"/>
          <a:srcRect t="7895" b="4681"/>
          <a:stretch>
            <a:fillRect/>
          </a:stretch>
        </p:blipFill>
        <p:spPr bwMode="auto">
          <a:xfrm>
            <a:off x="4000496" y="4143380"/>
            <a:ext cx="1500198" cy="17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https://cdn.100sp.ru/pictures/154974343"/>
          <p:cNvPicPr/>
          <p:nvPr/>
        </p:nvPicPr>
        <p:blipFill>
          <a:blip r:embed="rId4" cstate="print"/>
          <a:srcRect t="-4651" b="-4570"/>
          <a:stretch>
            <a:fillRect/>
          </a:stretch>
        </p:blipFill>
        <p:spPr bwMode="auto">
          <a:xfrm>
            <a:off x="6500826" y="4143380"/>
            <a:ext cx="1500198" cy="17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357158" y="3500438"/>
            <a:ext cx="8229600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Что лишнее?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428605"/>
            <a:ext cx="3008313" cy="3429024"/>
          </a:xfrm>
        </p:spPr>
        <p:txBody>
          <a:bodyPr/>
          <a:lstStyle/>
          <a:p>
            <a:pPr fontAlgn="t"/>
            <a:r>
              <a:rPr lang="ru-RU" sz="1800" b="1" dirty="0" smtClean="0"/>
              <a:t>Ф.И.</a:t>
            </a:r>
          </a:p>
          <a:p>
            <a:pPr fontAlgn="t"/>
            <a:r>
              <a:rPr lang="ru-RU" sz="1800" b="1" dirty="0" smtClean="0"/>
              <a:t>Ответила самостоятельно (оценка 5)</a:t>
            </a:r>
          </a:p>
          <a:p>
            <a:pPr fontAlgn="t"/>
            <a:r>
              <a:rPr lang="ru-RU" sz="1800" b="1" dirty="0" smtClean="0"/>
              <a:t>С  помощью</a:t>
            </a:r>
            <a:endParaRPr lang="ru-RU" sz="1800" dirty="0" smtClean="0"/>
          </a:p>
          <a:p>
            <a:pPr fontAlgn="t"/>
            <a:r>
              <a:rPr lang="ru-RU" sz="1800" b="1" dirty="0" smtClean="0"/>
              <a:t>учителя или обучающихся</a:t>
            </a:r>
            <a:endParaRPr lang="ru-RU" sz="1800" dirty="0" smtClean="0"/>
          </a:p>
          <a:p>
            <a:pPr fontAlgn="t"/>
            <a:r>
              <a:rPr lang="ru-RU" sz="1800" b="1" dirty="0" smtClean="0"/>
              <a:t>(оценка 4)</a:t>
            </a:r>
          </a:p>
          <a:p>
            <a:pPr fontAlgn="t"/>
            <a:r>
              <a:rPr lang="ru-RU" sz="1800" b="1" dirty="0" smtClean="0"/>
              <a:t>Ответила частично</a:t>
            </a:r>
            <a:endParaRPr lang="ru-RU" sz="1800" dirty="0" smtClean="0"/>
          </a:p>
          <a:p>
            <a:pPr fontAlgn="t"/>
            <a:r>
              <a:rPr lang="ru-RU" sz="1800" b="1" dirty="0" smtClean="0"/>
              <a:t>(оценка 3)</a:t>
            </a:r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 smtClean="0"/>
          </a:p>
          <a:p>
            <a:pPr fontAlgn="t"/>
            <a:endParaRPr lang="ru-RU" sz="1800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285720" y="428604"/>
          <a:ext cx="3140090" cy="35719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40090"/>
              </a:tblGrid>
              <a:tr h="47870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93192">
                <a:tc>
                  <a:txBody>
                    <a:bodyPr/>
                    <a:lstStyle/>
                    <a:p>
                      <a:r>
                        <a:rPr lang="ru-RU" sz="2000" u="sng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Игра «Лотерея вопросов»</a:t>
                      </a:r>
                    </a:p>
                    <a:p>
                      <a:r>
                        <a:rPr lang="ru-RU" sz="20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Листочки с вопросами вешаются на макет</a:t>
                      </a:r>
                      <a:r>
                        <a:rPr lang="ru-RU" sz="2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«дерева». Девочки по одному подходя, снимают листок с вопросом и отвечают на него.</a:t>
                      </a:r>
                    </a:p>
                    <a:p>
                      <a:r>
                        <a:rPr lang="ru-RU" sz="20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Взаимопроверка</a:t>
                      </a:r>
                      <a:r>
                        <a:rPr lang="ru-RU" sz="2000" kern="1200" dirty="0" smtClean="0"/>
                        <a:t>.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s://img2.freepng.ru/20180330/foe/kisspng-tree-of-40-fruit-leaf-clip-art-family-tree-5abece8f076cc1.3055670915224541590304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 t="1471"/>
          <a:stretch>
            <a:fillRect/>
          </a:stretch>
        </p:blipFill>
        <p:spPr bwMode="auto">
          <a:xfrm>
            <a:off x="4071934" y="428604"/>
            <a:ext cx="4286280" cy="4786346"/>
          </a:xfrm>
          <a:prstGeom prst="rect">
            <a:avLst/>
          </a:prstGeom>
          <a:noFill/>
        </p:spPr>
      </p:pic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85720" y="5286388"/>
          <a:ext cx="8501121" cy="120228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57322"/>
                <a:gridCol w="2214578"/>
                <a:gridCol w="2803940"/>
                <a:gridCol w="2125281"/>
              </a:tblGrid>
              <a:tr h="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Ф.И.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Ответила самостоятельно (оценка 5)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  помощью</a:t>
                      </a:r>
                    </a:p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учителя или обучающихся</a:t>
                      </a:r>
                    </a:p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(оценка 4)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Ответила частично</a:t>
                      </a:r>
                    </a:p>
                    <a:p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(оценка 3)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93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4572000" y="2928934"/>
            <a:ext cx="500066" cy="50006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hlinkClick r:id="rId4" action="ppaction://hlinksldjump"/>
          </p:cNvPr>
          <p:cNvSpPr/>
          <p:nvPr/>
        </p:nvSpPr>
        <p:spPr>
          <a:xfrm>
            <a:off x="7572396" y="3286124"/>
            <a:ext cx="500066" cy="50006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2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>
            <a:hlinkClick r:id="rId5" action="ppaction://hlinksldjump"/>
          </p:cNvPr>
          <p:cNvSpPr/>
          <p:nvPr/>
        </p:nvSpPr>
        <p:spPr>
          <a:xfrm>
            <a:off x="5286380" y="1285860"/>
            <a:ext cx="500066" cy="50006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3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>
            <a:hlinkClick r:id="rId6" action="ppaction://hlinksldjump"/>
          </p:cNvPr>
          <p:cNvSpPr/>
          <p:nvPr/>
        </p:nvSpPr>
        <p:spPr>
          <a:xfrm>
            <a:off x="7786710" y="2071678"/>
            <a:ext cx="500066" cy="50006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4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>
            <a:hlinkClick r:id="rId7" action="ppaction://hlinksldjump"/>
          </p:cNvPr>
          <p:cNvSpPr/>
          <p:nvPr/>
        </p:nvSpPr>
        <p:spPr>
          <a:xfrm>
            <a:off x="6500826" y="500042"/>
            <a:ext cx="500066" cy="50006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5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6858016" y="2143116"/>
            <a:ext cx="500066" cy="50006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6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28992" y="4929198"/>
            <a:ext cx="250033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Оценочный лист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357166"/>
          <a:ext cx="8501122" cy="40005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01122"/>
              </a:tblGrid>
              <a:tr h="61443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60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Целепологание</a:t>
                      </a:r>
                      <a:endParaRPr lang="ru-RU" sz="1800" b="1" u="sng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Игра "Восстановление цепочки"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Учитель раздаёт таблички ученикам с шагами алгоритма.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Задача обучающихся, восстановить цепочку, то есть встать в такой последовательности, в какой должны выполняться действия.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Какой пункт плана будем сегодня выполнять?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Назовите тему урока.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Какую задачу для себя на уроке поставите?</a:t>
                      </a: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Тема нашего урока «Раскрой блузки»</a:t>
                      </a: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Мы с вами на этом уроке должны показать теоретические знания по раскрою, научиться выполнять раскрой блузки.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28596" y="4429132"/>
            <a:ext cx="8501122" cy="20717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Регулятивные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</a:rPr>
              <a:t>  определять и формулировать цели урока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самоконтроль и взаимоконтроль выполнения заданий по «Оценочным листам».</a:t>
            </a:r>
          </a:p>
          <a:p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Коммуникативные: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отвечать на вопросы, слушать и слышать собеседника. Умение строить речевое высказывание с учетом терминологии. </a:t>
            </a:r>
          </a:p>
          <a:p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Познавательные: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сравнивать ( приём «Назови отличия», «Что лишнее»). Умение анализировать образец изделия по плану.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Усвоение новых знаний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85926"/>
          <a:ext cx="8401080" cy="4328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401080"/>
              </a:tblGrid>
              <a:tr h="21051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Если я дам вам ткань и ножницы вы сможете сами раскроить блузку?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Почему?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того чтобы раскроить швейное изделие необходимо знать этапы работы.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Составить технологическую последовательность на раскрой швейных изделий  вам поможет 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u="sng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Квест</a:t>
                      </a:r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– игра «Раскрой»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самостоятельно составить технологическую последовательность на раскрой швейного изделия.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Правила игры: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Получить маршрутный лист.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Выбрать командира.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Задания выполняют все члены команды;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Помощь я могу оказывать только 1 раз. При поднятии сигнальной карточки.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По окончанию игры вы должны составить технологическую последовательность на раскрой швейного изделия.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0034" y="1000108"/>
            <a:ext cx="7929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Задача: организация самостоятельной деятельности обучающихся по поиску и отбору информации.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428604"/>
          <a:ext cx="8501122" cy="45720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01122"/>
              </a:tblGrid>
              <a:tr h="4350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69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6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Станция № 1.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Задание. Соотнести картинки с названием операции. Сформулировать этап раскроя изделия.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Станция №2.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Задание № 1 Прочитать текст. «Раскладка деталей выкройки на ткани»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Задание № 2  «Найди ошибку»: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1. Не проглаженная ткань. 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2. Выкройка расположена поперек ткани.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3. Раскладка выкроек начинается  с мелких деталей.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4. Выкройка обведена шариковой ручкой.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5. Раскладка выкроек расположена на изнаночной    стороне.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      Сформулировать второй этап раскроя изделия.</a:t>
                      </a:r>
                    </a:p>
                    <a:p>
                      <a:pPr>
                        <a:buNone/>
                      </a:pPr>
                      <a:r>
                        <a:rPr lang="ru-RU" sz="16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Станция № 3. 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Здание 1. На столе лежат инструменты: ножницы, мел, булавки. Какую операцию выполняют этими инструментами  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приспособлениями.</a:t>
                      </a:r>
                    </a:p>
                    <a:p>
                      <a:pPr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Какая последняя операция в технологической последовательности? 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57158" y="4643446"/>
            <a:ext cx="8501122" cy="22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4929198"/>
            <a:ext cx="8501122" cy="1571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Коммуникативные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взаимодействие обучающихся в группе: распределять роли, взаимно контролировать действия друг друга, уметь договариваться.</a:t>
            </a:r>
          </a:p>
          <a:p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Личностные: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</a:rPr>
              <a:t>самостоятельность в выполнении задания, активность в работе.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Первичное закрепление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20" y="1785926"/>
          <a:ext cx="8572560" cy="25717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72560"/>
              </a:tblGrid>
              <a:tr h="46317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08590">
                <a:tc>
                  <a:txBody>
                    <a:bodyPr/>
                    <a:lstStyle/>
                    <a:p>
                      <a:endParaRPr lang="ru-RU" sz="20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Задание.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Собрать технологическую последовательность на раскрой швейного изделия.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Сравнить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этапы технологической последовательности с инструкционной картой</a:t>
                      </a: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0034" y="1214422"/>
            <a:ext cx="79296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Задача: усвоение обучающимися нового знания и способов действий.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4643446"/>
            <a:ext cx="8501122" cy="185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Регулятивные: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умение составлять план и последовательность действий, осуществлять контроль по результату.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20" y="500042"/>
          <a:ext cx="8501120" cy="528641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71504"/>
                <a:gridCol w="4714908"/>
                <a:gridCol w="3214708"/>
              </a:tblGrid>
              <a:tr h="67416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Технологическая операция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Рисунок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4041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Подготовка ткани к раскрою.;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а)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декатирование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ткани;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б)определение дефектов ткани;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в)определение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лицевой и изнаночной стороны ткан;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г)определение долевой и поперечной нити;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)раскладка ткани для раскроя.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575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Раскладка выкроек на ткани.</a:t>
                      </a:r>
                      <a:endParaRPr lang="ru-RU" sz="16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-разложить выкройки изделия на ткань, приколоть их булавками;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обвести контуры деталей выкройки;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нанести контрольные точки.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0019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Раскрой изделия.</a:t>
                      </a:r>
                      <a:endParaRPr lang="ru-RU" sz="1600" b="1" u="sng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C:\Users\User\AppData\Local\Microsoft\Windows\INetCache\Content.Word\20201113_1406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857496"/>
            <a:ext cx="300039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Microsoft\Windows\INetCache\Content.Word\20201113_1414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429132"/>
            <a:ext cx="292895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85720" y="5643578"/>
            <a:ext cx="8501122" cy="1000132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качества работы: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1)рисунок ткани на всех деталях кроя должен иметь одинаковое направление; 2) направление долевой нити на ткани должна совпадать со стрелкой на выкройке; 3) ширина припусков на швы не должна меняться по всей длине соответствующего среза; 4) срезы изделия должны быть ровными.</a:t>
            </a:r>
          </a:p>
        </p:txBody>
      </p:sp>
      <p:pic>
        <p:nvPicPr>
          <p:cNvPr id="13" name="Рисунок 12" descr="teplovaja-obrabotka-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214422"/>
            <a:ext cx="1020798" cy="589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https://ds04.infourok.ru/uploads/ex/061e/000165ad-abd55c3d/img23.jpg"/>
          <p:cNvPicPr/>
          <p:nvPr/>
        </p:nvPicPr>
        <p:blipFill>
          <a:blip r:embed="rId5" cstate="print"/>
          <a:srcRect t="11392"/>
          <a:stretch>
            <a:fillRect/>
          </a:stretch>
        </p:blipFill>
        <p:spPr bwMode="auto">
          <a:xfrm>
            <a:off x="6786578" y="1214422"/>
            <a:ext cx="857256" cy="571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https://fsd.multiurok.ru/html/2018/07/03/s_5b3b805cd4e02/img16.jpg"/>
          <p:cNvPicPr/>
          <p:nvPr/>
        </p:nvPicPr>
        <p:blipFill>
          <a:blip r:embed="rId6" cstate="print"/>
          <a:srcRect l="8945" t="24051" r="8695" b="27200"/>
          <a:stretch>
            <a:fillRect/>
          </a:stretch>
        </p:blipFill>
        <p:spPr bwMode="auto">
          <a:xfrm>
            <a:off x="7786710" y="1214422"/>
            <a:ext cx="940999" cy="571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Прямоугольник 15"/>
          <p:cNvSpPr/>
          <p:nvPr/>
        </p:nvSpPr>
        <p:spPr>
          <a:xfrm>
            <a:off x="6000760" y="1785926"/>
            <a:ext cx="214314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072330" y="1785926"/>
            <a:ext cx="214314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143900" y="1785926"/>
            <a:ext cx="214314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https://fashion-fabric.ru/image/catalog/news/Niti.jpg"/>
          <p:cNvPicPr/>
          <p:nvPr/>
        </p:nvPicPr>
        <p:blipFill>
          <a:blip r:embed="rId7" cstate="print"/>
          <a:srcRect b="65230"/>
          <a:stretch>
            <a:fillRect/>
          </a:stretch>
        </p:blipFill>
        <p:spPr bwMode="auto">
          <a:xfrm>
            <a:off x="6215074" y="2000240"/>
            <a:ext cx="857256" cy="571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http://images.myshared.ru/19/1228035/slide_17.jpg"/>
          <p:cNvPicPr/>
          <p:nvPr/>
        </p:nvPicPr>
        <p:blipFill>
          <a:blip r:embed="rId8" cstate="print"/>
          <a:srcRect l="3102" t="27157" r="6190"/>
          <a:stretch>
            <a:fillRect/>
          </a:stretch>
        </p:blipFill>
        <p:spPr bwMode="auto">
          <a:xfrm>
            <a:off x="7286644" y="2000240"/>
            <a:ext cx="931757" cy="563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Прямоугольник 20"/>
          <p:cNvSpPr/>
          <p:nvPr/>
        </p:nvSpPr>
        <p:spPr>
          <a:xfrm>
            <a:off x="6500826" y="2500306"/>
            <a:ext cx="214314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643834" y="2500306"/>
            <a:ext cx="214314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642942"/>
          </a:xfrm>
        </p:spPr>
        <p:txBody>
          <a:bodyPr/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Закрепление знаний и способов действий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1571612"/>
          <a:ext cx="8572560" cy="387202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72560"/>
              </a:tblGrid>
              <a:tr h="38186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5787">
                <a:tc>
                  <a:txBody>
                    <a:bodyPr/>
                    <a:lstStyle/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Физминутка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 Гимнастика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для кистей рук.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Выполнение практической работы.</a:t>
                      </a:r>
                    </a:p>
                    <a:p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Вводный инструктаж. 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Повторить технику безопасности. Игра «Цепочка»</a:t>
                      </a:r>
                    </a:p>
                    <a:p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Текущий инструктаж.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(Целевые обходы учителя, направленные на контроль за последовательностью работы учащихся, за правильностью и точностью работы, дополнительное инструктирование учащихся, помощь Земляных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Я.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</a:p>
                    <a:p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Заключительный инструктаж.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Анализ выполненной работы.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Исправление допущенных ошибок.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Проверка выполненных работ по четырём критериям (самоконтроль).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71472" y="928670"/>
            <a:ext cx="857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Задача: усвоение и закрепление знаний при выполнении практической работы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00702"/>
            <a:ext cx="8572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Познавательные: у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мение использовать полученные знания в практической деятельности.</a:t>
            </a:r>
          </a:p>
          <a:p>
            <a:r>
              <a:rPr lang="ru-RU" sz="2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Регулятивные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умение оценивать свой труд.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Умение использовать полученные знания в практической деятельности.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Умение использовать полученные знания в практической деятельности.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Подведение итогов урока. Рефлексия.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20" y="1484559"/>
          <a:ext cx="8429684" cy="38989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429684"/>
              </a:tblGrid>
              <a:tr h="51568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67665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Какую работу выполнили на уроке?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Достигли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мы целей которые поставили в начале урока?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Рефлексия.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 вас на столах лежат ленты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трёх цветов. Привяжите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ленту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того цвета, который соответствует уровню приобретенных вами знаний: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я не поняла (лента красного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цвета)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я поняла (лента синего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цвета)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я поняла и могу научить других (лента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зелёного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цвета)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Приобретая знания и умения по швейному делу, вы без труда сможете изготавливать самые разнообразные изделия. Это поможет в вашей дальнейшей жизни экономить ваш бюджет и даже зарабатывать на этом. Ведь не всегда можно подобрать в магазине или на рынке вещь, подходящую для вас.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Выставление оценок, их аргументация.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85720" y="5429264"/>
            <a:ext cx="85725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Личностные</a:t>
            </a:r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самооценка на основе критерия успешности деятельности на уроке.</a:t>
            </a:r>
            <a:endParaRPr lang="ru-RU" sz="2000" b="1" i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000108"/>
            <a:ext cx="82153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Задача: самооценка учащимися результатов своей учебной деятельности.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:\Users\User\Desktop\Новая папка\20201124_112506.jpg"/>
          <p:cNvPicPr/>
          <p:nvPr/>
        </p:nvPicPr>
        <p:blipFill>
          <a:blip r:embed="rId2" cstate="print"/>
          <a:srcRect r="13699"/>
          <a:stretch>
            <a:fillRect/>
          </a:stretch>
        </p:blipFill>
        <p:spPr bwMode="auto">
          <a:xfrm>
            <a:off x="6286512" y="1142984"/>
            <a:ext cx="254317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User\Desktop\Новая папка\20201124_112049.jpg"/>
          <p:cNvPicPr/>
          <p:nvPr/>
        </p:nvPicPr>
        <p:blipFill>
          <a:blip r:embed="rId3" cstate="print"/>
          <a:srcRect l="12094" r="14187"/>
          <a:stretch>
            <a:fillRect/>
          </a:stretch>
        </p:blipFill>
        <p:spPr bwMode="auto">
          <a:xfrm>
            <a:off x="642910" y="1071546"/>
            <a:ext cx="1899179" cy="1538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Новая папка\20201124_112738.jpg"/>
          <p:cNvPicPr/>
          <p:nvPr/>
        </p:nvPicPr>
        <p:blipFill>
          <a:blip r:embed="rId4" cstate="print"/>
          <a:srcRect l="12514" r="5404"/>
          <a:stretch>
            <a:fillRect/>
          </a:stretch>
        </p:blipFill>
        <p:spPr bwMode="auto">
          <a:xfrm rot="5400000">
            <a:off x="4071934" y="2214554"/>
            <a:ext cx="250033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Новая папка\20201124_112423.jpg"/>
          <p:cNvPicPr/>
          <p:nvPr/>
        </p:nvPicPr>
        <p:blipFill>
          <a:blip r:embed="rId5" cstate="print"/>
          <a:srcRect l="13148" r="32656"/>
          <a:stretch>
            <a:fillRect/>
          </a:stretch>
        </p:blipFill>
        <p:spPr bwMode="auto">
          <a:xfrm>
            <a:off x="714348" y="4429132"/>
            <a:ext cx="191426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Новая папка\20201124_112602.jpg"/>
          <p:cNvPicPr/>
          <p:nvPr/>
        </p:nvPicPr>
        <p:blipFill>
          <a:blip r:embed="rId6" cstate="print"/>
          <a:srcRect l="20847" t="7351"/>
          <a:stretch>
            <a:fillRect/>
          </a:stretch>
        </p:blipFill>
        <p:spPr bwMode="auto">
          <a:xfrm rot="5400000">
            <a:off x="2520078" y="2194774"/>
            <a:ext cx="2475590" cy="137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Новая папка\20201124_113214.jpg"/>
          <p:cNvPicPr/>
          <p:nvPr/>
        </p:nvPicPr>
        <p:blipFill>
          <a:blip r:embed="rId7" cstate="print"/>
          <a:srcRect l="29182" r="15019"/>
          <a:stretch>
            <a:fillRect/>
          </a:stretch>
        </p:blipFill>
        <p:spPr bwMode="auto">
          <a:xfrm>
            <a:off x="6500826" y="4357694"/>
            <a:ext cx="207170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Новая папка\20201124_112937.jpg"/>
          <p:cNvPicPr/>
          <p:nvPr/>
        </p:nvPicPr>
        <p:blipFill>
          <a:blip r:embed="rId8" cstate="print"/>
          <a:srcRect l="11712" r="6285"/>
          <a:stretch>
            <a:fillRect/>
          </a:stretch>
        </p:blipFill>
        <p:spPr bwMode="auto">
          <a:xfrm rot="5400000">
            <a:off x="3635579" y="4436857"/>
            <a:ext cx="2143140" cy="127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Новая папка\20201124_114021.jpg"/>
          <p:cNvPicPr/>
          <p:nvPr/>
        </p:nvPicPr>
        <p:blipFill>
          <a:blip r:embed="rId2" cstate="print"/>
          <a:srcRect l="17798" r="15019"/>
          <a:stretch>
            <a:fillRect/>
          </a:stretch>
        </p:blipFill>
        <p:spPr bwMode="auto">
          <a:xfrm>
            <a:off x="714348" y="1285860"/>
            <a:ext cx="250033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User\Desktop\Новая папка\20201124_1145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214422"/>
            <a:ext cx="2552934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User\Desktop\Новая папка\20201124_114737.jpg"/>
          <p:cNvPicPr/>
          <p:nvPr/>
        </p:nvPicPr>
        <p:blipFill>
          <a:blip r:embed="rId4" cstate="print"/>
          <a:srcRect l="4169"/>
          <a:stretch>
            <a:fillRect/>
          </a:stretch>
        </p:blipFill>
        <p:spPr bwMode="auto">
          <a:xfrm>
            <a:off x="5786446" y="2285992"/>
            <a:ext cx="2600325" cy="128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Новая папка\20201124_120802.jpg"/>
          <p:cNvPicPr/>
          <p:nvPr/>
        </p:nvPicPr>
        <p:blipFill>
          <a:blip r:embed="rId5" cstate="print"/>
          <a:srcRect l="7696" r="30732"/>
          <a:stretch>
            <a:fillRect/>
          </a:stretch>
        </p:blipFill>
        <p:spPr bwMode="auto">
          <a:xfrm>
            <a:off x="785786" y="4143380"/>
            <a:ext cx="250033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Новая папка\20201124_124409.jpg"/>
          <p:cNvPicPr/>
          <p:nvPr/>
        </p:nvPicPr>
        <p:blipFill>
          <a:blip r:embed="rId6" cstate="print"/>
          <a:srcRect l="15072"/>
          <a:stretch>
            <a:fillRect/>
          </a:stretch>
        </p:blipFill>
        <p:spPr bwMode="auto">
          <a:xfrm rot="5400000">
            <a:off x="3297490" y="3631940"/>
            <a:ext cx="2508693" cy="1531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14348" y="571480"/>
            <a:ext cx="235745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станция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500042"/>
            <a:ext cx="235745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станция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3500438"/>
            <a:ext cx="242889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станция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57554" y="2500306"/>
            <a:ext cx="235745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User\AppData\Local\Microsoft\Windows\INetCache\Content.Word\20201125_091338.jpg"/>
          <p:cNvPicPr/>
          <p:nvPr/>
        </p:nvPicPr>
        <p:blipFill>
          <a:blip r:embed="rId7" cstate="print"/>
          <a:srcRect l="20203" r="19348"/>
          <a:stretch>
            <a:fillRect/>
          </a:stretch>
        </p:blipFill>
        <p:spPr bwMode="auto">
          <a:xfrm>
            <a:off x="6572264" y="4643446"/>
            <a:ext cx="2371725" cy="18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AppData\Local\Microsoft\Windows\INetCache\Content.Word\20201125_091244.jpg"/>
          <p:cNvPicPr/>
          <p:nvPr/>
        </p:nvPicPr>
        <p:blipFill>
          <a:blip r:embed="rId8" cstate="print"/>
          <a:srcRect l="8017" r="14217"/>
          <a:stretch>
            <a:fillRect/>
          </a:stretch>
        </p:blipFill>
        <p:spPr bwMode="auto">
          <a:xfrm>
            <a:off x="3401487" y="2714625"/>
            <a:ext cx="2341026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99FF66"/>
          </a:solidFill>
        </p:spPr>
        <p:txBody>
          <a:bodyPr/>
          <a:lstStyle/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Выбрать и назвать образцы ткани для пошива блузки.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D653"/>
          </a:solidFill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Назовите  название мерок для построения чертежа блузки по обозначениям.</a:t>
            </a:r>
          </a:p>
          <a:p>
            <a:pPr>
              <a:buNone/>
            </a:pPr>
            <a:r>
              <a:rPr lang="ru-RU" dirty="0" smtClean="0"/>
              <a:t>                  </a:t>
            </a:r>
            <a:r>
              <a:rPr lang="ru-RU" dirty="0" err="1" smtClean="0"/>
              <a:t>Ст</a:t>
            </a:r>
            <a:r>
              <a:rPr lang="ru-RU" dirty="0" smtClean="0"/>
              <a:t>; </a:t>
            </a:r>
            <a:r>
              <a:rPr lang="ru-RU" dirty="0" err="1" smtClean="0"/>
              <a:t>Ди</a:t>
            </a:r>
            <a:r>
              <a:rPr lang="ru-RU" dirty="0" smtClean="0"/>
              <a:t>; </a:t>
            </a:r>
            <a:r>
              <a:rPr lang="ru-RU" dirty="0" err="1" smtClean="0"/>
              <a:t>Шп</a:t>
            </a:r>
            <a:r>
              <a:rPr lang="ru-RU" dirty="0" smtClean="0"/>
              <a:t>; </a:t>
            </a:r>
            <a:r>
              <a:rPr lang="ru-RU" dirty="0" err="1" smtClean="0"/>
              <a:t>Сб</a:t>
            </a:r>
            <a:r>
              <a:rPr lang="ru-RU" dirty="0" smtClean="0"/>
              <a:t>; </a:t>
            </a:r>
            <a:r>
              <a:rPr lang="ru-RU" dirty="0" err="1" smtClean="0"/>
              <a:t>Сш</a:t>
            </a:r>
            <a:r>
              <a:rPr lang="ru-RU" dirty="0" smtClean="0"/>
              <a:t>; </a:t>
            </a:r>
            <a:r>
              <a:rPr lang="ru-RU" dirty="0" err="1" smtClean="0"/>
              <a:t>Дпт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714908"/>
          </a:xfrm>
          <a:solidFill>
            <a:srgbClr val="FF5D5D"/>
          </a:solidFill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Расставь сверху вниз основные линии на фигуре    человека (на манекене).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https://avatars.mds.yandex.net/get-pdb/214908/2817d068-6796-4be3-8a32-d7116ddfc1dd/s1200?webp=fals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6847" t="7492" r="34316" b="51551"/>
          <a:stretch>
            <a:fillRect/>
          </a:stretch>
        </p:blipFill>
        <p:spPr bwMode="auto">
          <a:xfrm>
            <a:off x="3643306" y="3286123"/>
            <a:ext cx="2286016" cy="292895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14810" y="4071942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 груди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43372" y="3571876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 шеи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4810" y="4786322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 талии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14810" y="5572140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бёбер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Назови детали блузки. В чем отличия.</a:t>
            </a:r>
          </a:p>
          <a:p>
            <a:endParaRPr lang="ru-RU" dirty="0"/>
          </a:p>
        </p:txBody>
      </p:sp>
      <p:pic>
        <p:nvPicPr>
          <p:cNvPr id="4098" name="Picture 2" descr="https://ds05.infourok.ru/uploads/ex/0267/00030fa6-9c0a2f0e/1/img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084" t="24949"/>
          <a:stretch>
            <a:fillRect/>
          </a:stretch>
        </p:blipFill>
        <p:spPr bwMode="auto">
          <a:xfrm>
            <a:off x="2428860" y="2428868"/>
            <a:ext cx="4214842" cy="365467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28926" y="4143380"/>
            <a:ext cx="10715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спинка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4143380"/>
            <a:ext cx="10715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полочка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99FF66"/>
          </a:solidFill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Какие правила надо соблюдать при снятии мерок?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Дополнить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сантиметровую ленту нельзя…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измеряемый должен стоять…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линию талии фиксируют…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снимают мерки с …. стороны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все длины записывают ….  </a:t>
            </a:r>
          </a:p>
          <a:p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 вопрос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Проанализируйте  образец блузки  по плану.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Из какой ткани сшита блузка.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2.Назовите детали блузки.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Где находится застёжка.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Назовите фасон воротника.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Назовите фасон рукавов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286776" y="5929330"/>
            <a:ext cx="571504" cy="571504"/>
          </a:xfrm>
          <a:prstGeom prst="actionButtonHom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1547</TotalTime>
  <Words>1322</Words>
  <PresentationFormat>Экран (4:3)</PresentationFormat>
  <Paragraphs>254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Тема1</vt:lpstr>
      <vt:lpstr>Слайд 1</vt:lpstr>
      <vt:lpstr>Место урока в системе уроков</vt:lpstr>
      <vt:lpstr>Цели урока</vt:lpstr>
      <vt:lpstr>Материально-техническое обеспечение урока </vt:lpstr>
      <vt:lpstr>Методы и приёмы</vt:lpstr>
      <vt:lpstr>Формы работы</vt:lpstr>
      <vt:lpstr>Структура урока</vt:lpstr>
      <vt:lpstr>Организационный момент</vt:lpstr>
      <vt:lpstr>Подготовка к основному этапу</vt:lpstr>
      <vt:lpstr>Слайд 10</vt:lpstr>
      <vt:lpstr>Слайд 11</vt:lpstr>
      <vt:lpstr>Слайд 12</vt:lpstr>
      <vt:lpstr>Усвоение новых знаний</vt:lpstr>
      <vt:lpstr>Слайд 14</vt:lpstr>
      <vt:lpstr>Первичное закрепление</vt:lpstr>
      <vt:lpstr>Слайд 16</vt:lpstr>
      <vt:lpstr>Закрепление знаний и способов действий</vt:lpstr>
      <vt:lpstr>Подведение итогов урока. Рефлексия. </vt:lpstr>
      <vt:lpstr>Слайд 19</vt:lpstr>
      <vt:lpstr>Слайд 20</vt:lpstr>
      <vt:lpstr>Спасибо за внимание</vt:lpstr>
      <vt:lpstr>1 вопрос</vt:lpstr>
      <vt:lpstr>2 вопрос</vt:lpstr>
      <vt:lpstr>3 вопрос</vt:lpstr>
      <vt:lpstr>4 вопрос</vt:lpstr>
      <vt:lpstr>5 вопрос</vt:lpstr>
      <vt:lpstr>6 вопрос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СТЕНДОВЫЙ УРОК  ШВЕЙНОЕ ДЕЛО 9 класс «Раскрой блузки»</dc:title>
  <dc:creator>User</dc:creator>
  <cp:lastModifiedBy>User</cp:lastModifiedBy>
  <cp:revision>26</cp:revision>
  <dcterms:created xsi:type="dcterms:W3CDTF">2020-11-17T06:38:31Z</dcterms:created>
  <dcterms:modified xsi:type="dcterms:W3CDTF">2020-11-25T05:11:04Z</dcterms:modified>
</cp:coreProperties>
</file>